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9" r:id="rId2"/>
    <p:sldId id="341" r:id="rId3"/>
    <p:sldId id="306" r:id="rId4"/>
    <p:sldId id="309" r:id="rId5"/>
    <p:sldId id="335" r:id="rId6"/>
    <p:sldId id="333" r:id="rId7"/>
    <p:sldId id="334" r:id="rId8"/>
    <p:sldId id="336" r:id="rId9"/>
    <p:sldId id="337" r:id="rId10"/>
    <p:sldId id="338" r:id="rId11"/>
    <p:sldId id="340" r:id="rId12"/>
    <p:sldId id="339" r:id="rId13"/>
    <p:sldId id="310" r:id="rId14"/>
    <p:sldId id="321" r:id="rId15"/>
    <p:sldId id="315" r:id="rId16"/>
    <p:sldId id="324" r:id="rId17"/>
    <p:sldId id="325" r:id="rId18"/>
    <p:sldId id="326" r:id="rId19"/>
    <p:sldId id="330" r:id="rId20"/>
    <p:sldId id="331" r:id="rId21"/>
    <p:sldId id="343" r:id="rId22"/>
    <p:sldId id="342" r:id="rId23"/>
    <p:sldId id="345" r:id="rId24"/>
    <p:sldId id="346" r:id="rId25"/>
    <p:sldId id="344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BFB"/>
    <a:srgbClr val="CCFF66"/>
    <a:srgbClr val="F8F8F8"/>
    <a:srgbClr val="05183D"/>
    <a:srgbClr val="182A62"/>
    <a:srgbClr val="2E3E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8070" autoAdjust="0"/>
    <p:restoredTop sz="99502" autoAdjust="0"/>
  </p:normalViewPr>
  <p:slideViewPr>
    <p:cSldViewPr snapToGrid="0" showGuides="1">
      <p:cViewPr>
        <p:scale>
          <a:sx n="70" d="100"/>
          <a:sy n="70" d="100"/>
        </p:scale>
        <p:origin x="-1092" y="-204"/>
      </p:cViewPr>
      <p:guideLst>
        <p:guide orient="horz" pos="2097"/>
        <p:guide pos="288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18E836-D51B-4224-8A48-E2B7A7E2C8F9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D8917A-22A0-42A1-B091-D18915F5F4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399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8917A-22A0-42A1-B091-D18915F5F4F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1246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Looks really simple but </a:t>
            </a:r>
            <a:r>
              <a:rPr lang="en-US" dirty="0" err="1" smtClean="0"/>
              <a:t>mimiks</a:t>
            </a:r>
            <a:r>
              <a:rPr lang="en-US" dirty="0" smtClean="0"/>
              <a:t> a real sit that students understand.</a:t>
            </a:r>
          </a:p>
          <a:p>
            <a:r>
              <a:rPr lang="en-US" dirty="0" smtClean="0"/>
              <a:t>This is a teaching</a:t>
            </a:r>
            <a:r>
              <a:rPr lang="en-US" baseline="0" dirty="0" smtClean="0"/>
              <a:t> tool to show potential vulnerability. </a:t>
            </a:r>
            <a:r>
              <a:rPr lang="en-US" baseline="0" dirty="0" err="1" smtClean="0"/>
              <a:t>Pedigocial</a:t>
            </a:r>
            <a:r>
              <a:rPr lang="en-US" baseline="0" dirty="0" smtClean="0"/>
              <a:t> tool not a </a:t>
            </a:r>
            <a:r>
              <a:rPr lang="en-US" baseline="0" dirty="0" err="1" smtClean="0"/>
              <a:t>produciton</a:t>
            </a:r>
            <a:r>
              <a:rPr lang="en-US" baseline="0" dirty="0" smtClean="0"/>
              <a:t> system.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8917A-22A0-42A1-B091-D18915F5F4F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0685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is type</a:t>
            </a:r>
            <a:r>
              <a:rPr lang="en-US" baseline="0" dirty="0" smtClean="0"/>
              <a:t> is posted &gt;&gt; I can post html…what will be posted typed or interpreted = later</a:t>
            </a:r>
          </a:p>
          <a:p>
            <a:r>
              <a:rPr lang="en-US" baseline="0" dirty="0" smtClean="0"/>
              <a:t>Logical extension…java, </a:t>
            </a:r>
            <a:r>
              <a:rPr lang="en-US" baseline="0" dirty="0" err="1" smtClean="0"/>
              <a:t>pitcures</a:t>
            </a:r>
            <a:r>
              <a:rPr lang="en-US" baseline="0" dirty="0" smtClean="0"/>
              <a:t>, code </a:t>
            </a:r>
            <a:r>
              <a:rPr lang="en-US" baseline="0" dirty="0" err="1" smtClean="0"/>
              <a:t>ect</a:t>
            </a:r>
            <a:r>
              <a:rPr lang="en-US" baseline="0" dirty="0" smtClean="0"/>
              <a:t>. Make it do </a:t>
            </a:r>
            <a:r>
              <a:rPr lang="en-US" baseline="0" dirty="0" err="1" smtClean="0"/>
              <a:t>somehting</a:t>
            </a:r>
            <a:r>
              <a:rPr lang="en-US" baseline="0" dirty="0" smtClean="0"/>
              <a:t>. Teach programming and show absence of security features.</a:t>
            </a:r>
          </a:p>
          <a:p>
            <a:endParaRPr lang="en-US" baseline="0" dirty="0" smtClean="0"/>
          </a:p>
          <a:p>
            <a:r>
              <a:rPr lang="en-US" baseline="0" dirty="0" err="1" smtClean="0"/>
              <a:t>Rickroll</a:t>
            </a:r>
            <a:r>
              <a:rPr lang="en-US" baseline="0" dirty="0" smtClean="0"/>
              <a:t>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8917A-22A0-42A1-B091-D18915F5F4F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681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shorr\Desktop\Intro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93D9C-B0BC-41BE-A9F8-EDFDF13C1F1C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599EC-E31D-4642-A8A5-16665DE2FCAA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34995" y="4078520"/>
            <a:ext cx="4724400" cy="2049197"/>
          </a:xfrm>
        </p:spPr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45427" y="6146815"/>
            <a:ext cx="4724400" cy="711186"/>
          </a:xfrm>
        </p:spPr>
        <p:txBody>
          <a:bodyPr/>
          <a:lstStyle>
            <a:lvl1pPr marL="0" indent="0" algn="ctr">
              <a:buNone/>
              <a:defRPr b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12" name="Picture 2" descr="C:\Users\shorr\Desktop\usnacrest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41" y="434699"/>
            <a:ext cx="1480473" cy="2072663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377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93D9C-B0BC-41BE-A9F8-EDFDF13C1F1C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599EC-E31D-4642-A8A5-16665DE2F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12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93D9C-B0BC-41BE-A9F8-EDFDF13C1F1C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599EC-E31D-4642-A8A5-16665DE2F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940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93D9C-B0BC-41BE-A9F8-EDFDF13C1F1C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599EC-E31D-4642-A8A5-16665DE2F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70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93D9C-B0BC-41BE-A9F8-EDFDF13C1F1C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599EC-E31D-4642-A8A5-16665DE2F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160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93D9C-B0BC-41BE-A9F8-EDFDF13C1F1C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599EC-E31D-4642-A8A5-16665DE2F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41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93D9C-B0BC-41BE-A9F8-EDFDF13C1F1C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599EC-E31D-4642-A8A5-16665DE2F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902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93D9C-B0BC-41BE-A9F8-EDFDF13C1F1C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599EC-E31D-4642-A8A5-16665DE2F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502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93D9C-B0BC-41BE-A9F8-EDFDF13C1F1C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599EC-E31D-4642-A8A5-16665DE2F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85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93D9C-B0BC-41BE-A9F8-EDFDF13C1F1C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599EC-E31D-4642-A8A5-16665DE2F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639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93D9C-B0BC-41BE-A9F8-EDFDF13C1F1C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599EC-E31D-4642-A8A5-16665DE2F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909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1447800"/>
          </a:xfrm>
          <a:prstGeom prst="rect">
            <a:avLst/>
          </a:prstGeom>
          <a:gradFill>
            <a:gsLst>
              <a:gs pos="0">
                <a:schemeClr val="tx2">
                  <a:lumMod val="50000"/>
                </a:schemeClr>
              </a:gs>
              <a:gs pos="35000">
                <a:schemeClr val="tx2">
                  <a:lumMod val="75000"/>
                </a:schemeClr>
              </a:gs>
              <a:gs pos="100000">
                <a:schemeClr val="tx2">
                  <a:lumMod val="20000"/>
                  <a:lumOff val="80000"/>
                </a:schemeClr>
              </a:gs>
            </a:gsLst>
          </a:gra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93D9C-B0BC-41BE-A9F8-EDFDF13C1F1C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599EC-E31D-4642-A8A5-16665DE2FCA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 flipV="1">
            <a:off x="0" y="1447800"/>
            <a:ext cx="9144000" cy="54102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5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:\Users\shorr\Desktop\usnacrest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6200"/>
            <a:ext cx="685800" cy="960120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7345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 cap="all" spc="0">
          <a:ln w="0"/>
          <a:solidFill>
            <a:srgbClr val="FFFF00"/>
          </a:solidFill>
          <a:effectLst>
            <a:reflection blurRad="12700" stA="50000" endPos="50000" dist="5000" dir="5400000" sy="-100000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cybermap.kaspersky.com/" TargetMode="Externa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mailto:tortora@usna.edu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041901" y="5197930"/>
            <a:ext cx="3810000" cy="1202870"/>
          </a:xfrm>
        </p:spPr>
        <p:txBody>
          <a:bodyPr>
            <a:normAutofit/>
          </a:bodyPr>
          <a:lstStyle/>
          <a:p>
            <a:r>
              <a:rPr lang="en-US" sz="3200" dirty="0" err="1" smtClean="0">
                <a:effectLst/>
              </a:rPr>
              <a:t>USNa</a:t>
            </a:r>
            <a:r>
              <a:rPr lang="en-US" sz="3200" dirty="0" smtClean="0">
                <a:effectLst/>
              </a:rPr>
              <a:t> Core Cyber Curriculum</a:t>
            </a:r>
            <a:endParaRPr lang="en-US" sz="32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368800" y="6311914"/>
            <a:ext cx="5007427" cy="711186"/>
          </a:xfrm>
        </p:spPr>
        <p:txBody>
          <a:bodyPr/>
          <a:lstStyle/>
          <a:p>
            <a:r>
              <a:rPr lang="en-US" dirty="0" smtClean="0"/>
              <a:t>MIDN Zac </a:t>
            </a:r>
            <a:r>
              <a:rPr lang="en-US" dirty="0" err="1" smtClean="0"/>
              <a:t>Dannelly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741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May 2009</a:t>
            </a:r>
            <a:r>
              <a:rPr lang="en-US" dirty="0"/>
              <a:t>: President's 60-day Cyberspace Policy </a:t>
            </a:r>
            <a:r>
              <a:rPr lang="en-US" dirty="0" smtClean="0"/>
              <a:t>Review</a:t>
            </a:r>
          </a:p>
          <a:p>
            <a:pPr lvl="1"/>
            <a:r>
              <a:rPr lang="en-US" i="1" dirty="0"/>
              <a:t>"expand and train the </a:t>
            </a:r>
            <a:r>
              <a:rPr lang="en-US" i="1" dirty="0" smtClean="0"/>
              <a:t>workforce”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b="1" dirty="0"/>
              <a:t>May 2010</a:t>
            </a:r>
            <a:r>
              <a:rPr lang="en-US" dirty="0"/>
              <a:t>: The </a:t>
            </a:r>
            <a:r>
              <a:rPr lang="en-US" i="1" dirty="0"/>
              <a:t>Ad Hoc Committee on Cyber Security Curriculum </a:t>
            </a:r>
            <a:r>
              <a:rPr lang="en-US" i="1" dirty="0" smtClean="0"/>
              <a:t>Options</a:t>
            </a:r>
          </a:p>
          <a:p>
            <a:pPr lvl="1"/>
            <a:endParaRPr lang="en-US" i="1" dirty="0"/>
          </a:p>
          <a:p>
            <a:r>
              <a:rPr lang="en-US" b="1" dirty="0"/>
              <a:t>August 22, 2011</a:t>
            </a:r>
            <a:r>
              <a:rPr lang="en-US" dirty="0"/>
              <a:t>: First day of class; SI110 begins.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944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Mission Statement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169" y="1934022"/>
            <a:ext cx="8781146" cy="4452264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en-US" sz="4600" dirty="0"/>
              <a:t>Educate each Midshipman </a:t>
            </a:r>
            <a:r>
              <a:rPr lang="en-US" sz="4600" dirty="0" smtClean="0"/>
              <a:t>about:</a:t>
            </a:r>
          </a:p>
          <a:p>
            <a:pPr marL="742950" indent="-742950" algn="just">
              <a:lnSpc>
                <a:spcPct val="170000"/>
              </a:lnSpc>
              <a:buFont typeface="+mj-lt"/>
              <a:buAutoNum type="arabicPeriod"/>
            </a:pPr>
            <a:r>
              <a:rPr lang="en-US" sz="3600" dirty="0" smtClean="0"/>
              <a:t>Cyber </a:t>
            </a:r>
            <a:r>
              <a:rPr lang="en-US" sz="3600" dirty="0"/>
              <a:t>infrastructure and </a:t>
            </a:r>
            <a:r>
              <a:rPr lang="en-US" sz="3600" dirty="0" smtClean="0"/>
              <a:t> embedded systems</a:t>
            </a:r>
            <a:endParaRPr lang="en-US" sz="3600" dirty="0" smtClean="0"/>
          </a:p>
          <a:p>
            <a:pPr marL="742950" indent="-742950">
              <a:lnSpc>
                <a:spcPct val="170000"/>
              </a:lnSpc>
              <a:buFont typeface="+mj-lt"/>
              <a:buAutoNum type="arabicPeriod"/>
            </a:pPr>
            <a:r>
              <a:rPr lang="en-US" sz="3600" dirty="0" smtClean="0"/>
              <a:t>Inherent cyber vulnerabilities and threats</a:t>
            </a:r>
          </a:p>
          <a:p>
            <a:pPr marL="742950" indent="-742950" algn="just">
              <a:lnSpc>
                <a:spcPct val="170000"/>
              </a:lnSpc>
              <a:buFont typeface="+mj-lt"/>
              <a:buAutoNum type="arabicPeriod"/>
            </a:pPr>
            <a:r>
              <a:rPr lang="en-US" sz="3600" dirty="0" smtClean="0"/>
              <a:t>Appropriate </a:t>
            </a:r>
            <a:r>
              <a:rPr lang="en-US" sz="3600" dirty="0"/>
              <a:t>defensive security </a:t>
            </a:r>
            <a:r>
              <a:rPr lang="en-US" sz="3600" dirty="0" smtClean="0"/>
              <a:t>procedures</a:t>
            </a:r>
          </a:p>
          <a:p>
            <a:pPr marL="0" indent="0" algn="just">
              <a:buNone/>
            </a:pPr>
            <a:endParaRPr lang="en-US" sz="3600" dirty="0" smtClean="0"/>
          </a:p>
          <a:p>
            <a:pPr marL="0" indent="0" algn="ctr">
              <a:buNone/>
            </a:pPr>
            <a:r>
              <a:rPr lang="en-US" sz="3600" dirty="0" smtClean="0"/>
              <a:t>Thereby </a:t>
            </a:r>
            <a:r>
              <a:rPr lang="en-US" sz="3600" dirty="0"/>
              <a:t>enabling them to make principled decisions regarding the potential </a:t>
            </a:r>
            <a:r>
              <a:rPr lang="en-US" sz="3600" b="1" i="1" dirty="0"/>
              <a:t>benefits, consequences, and </a:t>
            </a:r>
            <a:r>
              <a:rPr lang="en-US" sz="3600" b="1" i="1" dirty="0" smtClean="0"/>
              <a:t>risks.</a:t>
            </a:r>
            <a:r>
              <a:rPr lang="en-US" sz="3100" dirty="0"/>
              <a:t>	</a:t>
            </a:r>
            <a:r>
              <a:rPr lang="en-US" sz="3100" dirty="0" smtClean="0"/>
              <a:t>				</a:t>
            </a:r>
            <a:endParaRPr lang="en-US" sz="3100" i="1" dirty="0"/>
          </a:p>
        </p:txBody>
      </p:sp>
    </p:spTree>
    <p:extLst>
      <p:ext uri="{BB962C8B-B14F-4D97-AF65-F5344CB8AC3E}">
        <p14:creationId xmlns:p14="http://schemas.microsoft.com/office/powerpoint/2010/main" val="4100738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984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Structure</a:t>
            </a:r>
            <a:endParaRPr lang="en-US" sz="4000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74169" y="1643741"/>
            <a:ext cx="8781146" cy="521425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Introduction </a:t>
            </a:r>
            <a:r>
              <a:rPr lang="en-US" sz="2800" dirty="0"/>
              <a:t>to Cyber Security – Technical </a:t>
            </a:r>
            <a:r>
              <a:rPr lang="en-US" sz="2800" dirty="0" smtClean="0"/>
              <a:t>Foundations</a:t>
            </a:r>
          </a:p>
          <a:p>
            <a:endParaRPr lang="en-US" sz="2800" dirty="0"/>
          </a:p>
          <a:p>
            <a:r>
              <a:rPr lang="en-US" sz="3100" dirty="0"/>
              <a:t>Semester long (16-week) 3 credit course</a:t>
            </a:r>
          </a:p>
          <a:p>
            <a:endParaRPr lang="en-US" sz="3100" dirty="0" smtClean="0"/>
          </a:p>
          <a:p>
            <a:r>
              <a:rPr lang="en-US" sz="3100" dirty="0" smtClean="0"/>
              <a:t>More than 1,000 students per year</a:t>
            </a:r>
          </a:p>
          <a:p>
            <a:pPr lvl="1"/>
            <a:r>
              <a:rPr lang="en-US" sz="2700" dirty="0" smtClean="0"/>
              <a:t>Mandatory for graduation across all majors</a:t>
            </a:r>
            <a:endParaRPr lang="en-US" sz="2700" dirty="0" smtClean="0"/>
          </a:p>
          <a:p>
            <a:endParaRPr lang="en-US" sz="3100" dirty="0" smtClean="0"/>
          </a:p>
          <a:p>
            <a:r>
              <a:rPr lang="en-US" sz="3100" dirty="0" smtClean="0"/>
              <a:t>Precursor </a:t>
            </a:r>
            <a:r>
              <a:rPr lang="en-US" sz="3100" dirty="0"/>
              <a:t>to EC 310 Applications of Cyber Engineering </a:t>
            </a:r>
            <a:r>
              <a:rPr lang="en-US" sz="2700" dirty="0" smtClean="0"/>
              <a:t>	</a:t>
            </a:r>
            <a:endParaRPr lang="en-US" sz="2700" i="1" dirty="0"/>
          </a:p>
        </p:txBody>
      </p:sp>
    </p:spTree>
    <p:extLst>
      <p:ext uri="{BB962C8B-B14F-4D97-AF65-F5344CB8AC3E}">
        <p14:creationId xmlns:p14="http://schemas.microsoft.com/office/powerpoint/2010/main" val="189518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2048" name="Rectangle 2047"/>
          <p:cNvSpPr/>
          <p:nvPr/>
        </p:nvSpPr>
        <p:spPr>
          <a:xfrm>
            <a:off x="2409825" y="4421733"/>
            <a:ext cx="4302125" cy="224676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000" b="1" dirty="0" smtClean="0"/>
              <a:t>Cyber </a:t>
            </a:r>
            <a:r>
              <a:rPr lang="en-US" sz="2000" b="1" dirty="0"/>
              <a:t>Battlefield</a:t>
            </a:r>
            <a:r>
              <a:rPr lang="en-US" sz="2000" dirty="0"/>
              <a:t>	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Introduction </a:t>
            </a:r>
            <a:r>
              <a:rPr lang="en-US" sz="2000" dirty="0"/>
              <a:t>to Cyber Security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Digital </a:t>
            </a:r>
            <a:r>
              <a:rPr lang="en-US" sz="2000" dirty="0"/>
              <a:t>Data</a:t>
            </a:r>
          </a:p>
          <a:p>
            <a:r>
              <a:rPr lang="en-US" sz="2000" dirty="0" smtClean="0"/>
              <a:t>	Hardware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Operating </a:t>
            </a:r>
            <a:r>
              <a:rPr lang="en-US" sz="2000" dirty="0"/>
              <a:t>Systems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Web</a:t>
            </a:r>
            <a:endParaRPr lang="en-US" sz="2000" dirty="0"/>
          </a:p>
          <a:p>
            <a:r>
              <a:rPr lang="en-US" sz="2000" dirty="0"/>
              <a:t>	</a:t>
            </a:r>
            <a:r>
              <a:rPr lang="en-US" sz="2000" dirty="0" smtClean="0"/>
              <a:t>Networking</a:t>
            </a:r>
            <a:r>
              <a:rPr lang="en-US" sz="2000" dirty="0"/>
              <a:t>		</a:t>
            </a:r>
          </a:p>
        </p:txBody>
      </p:sp>
      <p:sp>
        <p:nvSpPr>
          <p:cNvPr id="2051" name="Rectangle 2050"/>
          <p:cNvSpPr/>
          <p:nvPr/>
        </p:nvSpPr>
        <p:spPr>
          <a:xfrm>
            <a:off x="4927600" y="1777665"/>
            <a:ext cx="3733800" cy="193899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000" b="1" dirty="0"/>
              <a:t>Cyber Security Tools</a:t>
            </a:r>
            <a:r>
              <a:rPr lang="en-US" sz="2000" dirty="0"/>
              <a:t>	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Encryption</a:t>
            </a:r>
            <a:endParaRPr lang="en-US" sz="2000" dirty="0"/>
          </a:p>
          <a:p>
            <a:r>
              <a:rPr lang="en-US" sz="2000" dirty="0"/>
              <a:t>	</a:t>
            </a:r>
            <a:r>
              <a:rPr lang="en-US" sz="2000" dirty="0" smtClean="0"/>
              <a:t>Hashing </a:t>
            </a:r>
            <a:r>
              <a:rPr lang="en-US" sz="2000" dirty="0"/>
              <a:t>&amp; </a:t>
            </a:r>
            <a:r>
              <a:rPr lang="en-US" sz="2000" dirty="0" smtClean="0"/>
              <a:t>Passwords</a:t>
            </a:r>
            <a:endParaRPr lang="en-US" sz="2000" dirty="0"/>
          </a:p>
          <a:p>
            <a:r>
              <a:rPr lang="en-US" sz="2000" dirty="0"/>
              <a:t>	</a:t>
            </a:r>
            <a:r>
              <a:rPr lang="en-US" sz="2000" dirty="0" smtClean="0"/>
              <a:t>Cryptography </a:t>
            </a:r>
            <a:r>
              <a:rPr lang="en-US" sz="2000" dirty="0"/>
              <a:t>in Practice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Firewalls</a:t>
            </a:r>
            <a:endParaRPr lang="en-US" sz="2000" dirty="0"/>
          </a:p>
          <a:p>
            <a:r>
              <a:rPr lang="en-US" sz="2000" dirty="0"/>
              <a:t>	</a:t>
            </a:r>
            <a:r>
              <a:rPr lang="en-US" sz="2000" dirty="0" smtClean="0"/>
              <a:t>Steganography</a:t>
            </a:r>
            <a:endParaRPr lang="en-US" sz="2000" dirty="0"/>
          </a:p>
        </p:txBody>
      </p:sp>
      <p:sp>
        <p:nvSpPr>
          <p:cNvPr id="134" name="Rectangle 133"/>
          <p:cNvSpPr/>
          <p:nvPr/>
        </p:nvSpPr>
        <p:spPr>
          <a:xfrm>
            <a:off x="171450" y="1803064"/>
            <a:ext cx="4070350" cy="193899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000" b="1" dirty="0"/>
              <a:t>Cyber Operations	</a:t>
            </a:r>
          </a:p>
          <a:p>
            <a:r>
              <a:rPr lang="en-US" sz="2000" dirty="0"/>
              <a:t>	Forensics: Digital Forensics</a:t>
            </a:r>
          </a:p>
          <a:p>
            <a:r>
              <a:rPr lang="en-US" sz="2000" dirty="0"/>
              <a:t>	Reconnaissance</a:t>
            </a:r>
          </a:p>
          <a:p>
            <a:r>
              <a:rPr lang="en-US" sz="2000" dirty="0"/>
              <a:t>	Attack</a:t>
            </a:r>
          </a:p>
          <a:p>
            <a:r>
              <a:rPr lang="en-US" sz="2000" dirty="0"/>
              <a:t>	Defense</a:t>
            </a:r>
          </a:p>
          <a:p>
            <a:r>
              <a:rPr lang="en-US" sz="2000" dirty="0"/>
              <a:t>	Case </a:t>
            </a:r>
            <a:r>
              <a:rPr lang="en-US" sz="2000" dirty="0" smtClean="0"/>
              <a:t>Studies</a:t>
            </a:r>
            <a:r>
              <a:rPr lang="en-US" sz="20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515824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" grpId="0" animBg="1"/>
      <p:bldP spid="2051" grpId="0" animBg="1"/>
      <p:bldP spid="13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57984"/>
          </a:xfrm>
        </p:spPr>
        <p:txBody>
          <a:bodyPr>
            <a:normAutofit/>
          </a:bodyPr>
          <a:lstStyle/>
          <a:p>
            <a:r>
              <a:rPr lang="en-US" dirty="0" smtClean="0"/>
              <a:t>Landing </a:t>
            </a:r>
            <a:r>
              <a:rPr lang="en-US" dirty="0" smtClean="0"/>
              <a:t>Page</a:t>
            </a: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https://www.usna.edu/CS/si110/index.html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49" y="1558924"/>
            <a:ext cx="8680293" cy="4905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6166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Calendar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/calendar.html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099" y="1539093"/>
            <a:ext cx="6614407" cy="51792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672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r>
              <a:rPr lang="en-US" dirty="0"/>
              <a:t>Resources</a:t>
            </a:r>
            <a:br>
              <a:rPr lang="en-US" dirty="0"/>
            </a:br>
            <a:r>
              <a:rPr lang="en-US" dirty="0"/>
              <a:t>/resources/index.html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" y="1574024"/>
            <a:ext cx="8105775" cy="5094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913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Resources 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00" t="12545"/>
          <a:stretch/>
        </p:blipFill>
        <p:spPr bwMode="auto">
          <a:xfrm>
            <a:off x="3718718" y="2120899"/>
            <a:ext cx="5526882" cy="43793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45" r="62143" b="47438"/>
          <a:stretch/>
        </p:blipFill>
        <p:spPr bwMode="auto">
          <a:xfrm>
            <a:off x="12700" y="4765696"/>
            <a:ext cx="3502818" cy="17109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9218" y="1486358"/>
            <a:ext cx="3581400" cy="313932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/>
              <a:t>An XKCD-style password </a:t>
            </a:r>
            <a:r>
              <a:rPr lang="en-US" b="1" dirty="0" smtClean="0"/>
              <a:t>generator:</a:t>
            </a: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hard-to-remember </a:t>
            </a:r>
            <a:r>
              <a:rPr lang="en-US" dirty="0"/>
              <a:t>passwords we're all using are not that secure </a:t>
            </a:r>
            <a:r>
              <a:rPr lang="en-US" dirty="0" smtClean="0"/>
              <a:t>and hard </a:t>
            </a:r>
            <a:r>
              <a:rPr lang="en-US" dirty="0"/>
              <a:t>to remember</a:t>
            </a:r>
            <a:r>
              <a:rPr lang="en-US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Choose four </a:t>
            </a:r>
            <a:r>
              <a:rPr lang="en-US" dirty="0"/>
              <a:t>random words and sticking them together instead. 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This </a:t>
            </a:r>
            <a:r>
              <a:rPr lang="en-US" dirty="0"/>
              <a:t>tool generates such a password for you. </a:t>
            </a:r>
          </a:p>
        </p:txBody>
      </p:sp>
    </p:spTree>
    <p:extLst>
      <p:ext uri="{BB962C8B-B14F-4D97-AF65-F5344CB8AC3E}">
        <p14:creationId xmlns:p14="http://schemas.microsoft.com/office/powerpoint/2010/main" val="1829501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Resources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5" y="1771650"/>
            <a:ext cx="641985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137" y="2130904"/>
            <a:ext cx="6557963" cy="2436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358775" y="4440670"/>
            <a:ext cx="6330950" cy="2089866"/>
            <a:chOff x="358775" y="4440670"/>
            <a:chExt cx="6330950" cy="2089866"/>
          </a:xfrm>
        </p:grpSpPr>
        <p:pic>
          <p:nvPicPr>
            <p:cNvPr id="5124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8775" y="4778890"/>
              <a:ext cx="6330950" cy="1751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5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8775" y="4440670"/>
              <a:ext cx="3019425" cy="409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0" y="4845603"/>
            <a:ext cx="5003800" cy="1436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88899" y="1590676"/>
            <a:ext cx="8946968" cy="4939860"/>
            <a:chOff x="88899" y="1590676"/>
            <a:chExt cx="8946968" cy="4939860"/>
          </a:xfrm>
        </p:grpSpPr>
        <p:pic>
          <p:nvPicPr>
            <p:cNvPr id="5127" name="Picture 7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899" y="1590676"/>
              <a:ext cx="8946968" cy="4939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7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922" t="3926" r="68204" b="92149"/>
            <a:stretch/>
          </p:blipFill>
          <p:spPr bwMode="auto">
            <a:xfrm>
              <a:off x="523874" y="1771651"/>
              <a:ext cx="3238501" cy="190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7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922" t="3926" r="68204" b="92149"/>
            <a:stretch/>
          </p:blipFill>
          <p:spPr bwMode="auto">
            <a:xfrm>
              <a:off x="6502400" y="1771651"/>
              <a:ext cx="2533467" cy="190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26722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Labs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885968" y="1594088"/>
            <a:ext cx="2762250" cy="44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193" y="4174794"/>
            <a:ext cx="24860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927" y="4138085"/>
            <a:ext cx="332422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388" y="1563132"/>
            <a:ext cx="27813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40"/>
          <a:stretch/>
        </p:blipFill>
        <p:spPr bwMode="auto">
          <a:xfrm>
            <a:off x="4405411" y="2264426"/>
            <a:ext cx="4127257" cy="1808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5"/>
          <a:stretch/>
        </p:blipFill>
        <p:spPr bwMode="auto">
          <a:xfrm>
            <a:off x="970706" y="4748525"/>
            <a:ext cx="2868998" cy="202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ight Arrow 2"/>
          <p:cNvSpPr/>
          <p:nvPr/>
        </p:nvSpPr>
        <p:spPr>
          <a:xfrm>
            <a:off x="4003895" y="5268036"/>
            <a:ext cx="803032" cy="4534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2794" y="4771280"/>
            <a:ext cx="2112488" cy="1627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660" y="2270201"/>
            <a:ext cx="3763024" cy="1813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939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Recon Lab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61" y="1640432"/>
            <a:ext cx="352425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61" y="2078582"/>
            <a:ext cx="523875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713" y="3215042"/>
            <a:ext cx="4276725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684" y="3589361"/>
            <a:ext cx="6383253" cy="2883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397" y="2287492"/>
            <a:ext cx="6122070" cy="1811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408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6508" y="274638"/>
            <a:ext cx="8229600" cy="1143000"/>
          </a:xfrm>
        </p:spPr>
        <p:txBody>
          <a:bodyPr/>
          <a:lstStyle/>
          <a:p>
            <a:r>
              <a:rPr lang="en-US" dirty="0" smtClean="0"/>
              <a:t>Message Board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1624466"/>
            <a:ext cx="429577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9027" y="2438400"/>
            <a:ext cx="490537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2527300"/>
            <a:ext cx="4895850" cy="433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3837" y="5118100"/>
            <a:ext cx="2921000" cy="64633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dirty="0" smtClean="0"/>
              <a:t>CSS and webpage design is left up to instructor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3144837" y="4072391"/>
            <a:ext cx="868363" cy="104570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3144837" y="4279901"/>
            <a:ext cx="2049463" cy="83819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7856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984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Advantages</a:t>
            </a:r>
            <a:endParaRPr lang="en-US" sz="4000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45141" y="1556657"/>
            <a:ext cx="8781146" cy="5214259"/>
          </a:xfrm>
        </p:spPr>
        <p:txBody>
          <a:bodyPr>
            <a:normAutofit/>
          </a:bodyPr>
          <a:lstStyle/>
          <a:p>
            <a:pPr algn="just"/>
            <a:r>
              <a:rPr lang="en-US" sz="3100" dirty="0" smtClean="0"/>
              <a:t>Hands-On</a:t>
            </a:r>
          </a:p>
          <a:p>
            <a:pPr marL="0" indent="0" algn="just">
              <a:buNone/>
            </a:pPr>
            <a:endParaRPr lang="en-US" sz="3100" dirty="0" smtClean="0"/>
          </a:p>
          <a:p>
            <a:pPr marL="0" indent="0" algn="just">
              <a:buNone/>
            </a:pPr>
            <a:endParaRPr lang="en-US" sz="3100" dirty="0" smtClean="0"/>
          </a:p>
          <a:p>
            <a:pPr algn="just"/>
            <a:r>
              <a:rPr lang="en-US" sz="3100" dirty="0" smtClean="0"/>
              <a:t>Collaborative</a:t>
            </a:r>
          </a:p>
          <a:p>
            <a:pPr marL="0" indent="0" algn="just">
              <a:buNone/>
            </a:pPr>
            <a:endParaRPr lang="en-US" sz="3100" dirty="0" smtClean="0"/>
          </a:p>
          <a:p>
            <a:pPr marL="0" indent="0" algn="just">
              <a:buNone/>
            </a:pPr>
            <a:endParaRPr lang="en-US" sz="3100" dirty="0" smtClean="0"/>
          </a:p>
          <a:p>
            <a:pPr algn="just"/>
            <a:r>
              <a:rPr lang="en-US" sz="3100" dirty="0" smtClean="0"/>
              <a:t>Adaptive</a:t>
            </a:r>
            <a:endParaRPr lang="en-US" sz="2700" dirty="0" smtClean="0"/>
          </a:p>
          <a:p>
            <a:pPr marL="0" indent="0" algn="just">
              <a:buNone/>
            </a:pPr>
            <a:r>
              <a:rPr lang="en-US" sz="2700" dirty="0" smtClean="0"/>
              <a:t>	</a:t>
            </a:r>
            <a:endParaRPr lang="en-US" sz="2700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27" y="2220013"/>
            <a:ext cx="5709330" cy="557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27" y="3769485"/>
            <a:ext cx="5630394" cy="599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27" y="5617026"/>
            <a:ext cx="3374582" cy="9862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0860" b="42060"/>
          <a:stretch/>
        </p:blipFill>
        <p:spPr bwMode="auto">
          <a:xfrm>
            <a:off x="6294878" y="2140855"/>
            <a:ext cx="2495668" cy="4455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ight Arrow 2"/>
          <p:cNvSpPr/>
          <p:nvPr/>
        </p:nvSpPr>
        <p:spPr>
          <a:xfrm>
            <a:off x="4107543" y="5791200"/>
            <a:ext cx="1959428" cy="6241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167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>
                <a:effectLst/>
              </a:rPr>
              <a:t>AUTHENTICATION &amp; COOKIES</a:t>
            </a:r>
            <a:br>
              <a:rPr lang="en-US" dirty="0">
                <a:effectLst/>
              </a:rPr>
            </a:b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41" y="3580477"/>
            <a:ext cx="5362915" cy="2493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6709" r="-125" b="1216"/>
          <a:stretch/>
        </p:blipFill>
        <p:spPr bwMode="auto">
          <a:xfrm>
            <a:off x="389026" y="1931883"/>
            <a:ext cx="4911544" cy="1428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7475" b="31003"/>
          <a:stretch/>
        </p:blipFill>
        <p:spPr>
          <a:xfrm>
            <a:off x="1535951" y="5423648"/>
            <a:ext cx="6101977" cy="14343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65694" y="1608295"/>
            <a:ext cx="3281081" cy="369331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i="1" dirty="0" smtClean="0"/>
              <a:t>“</a:t>
            </a:r>
            <a:r>
              <a:rPr lang="en-US" i="1" dirty="0"/>
              <a:t>The omission </a:t>
            </a:r>
            <a:r>
              <a:rPr lang="en-US" i="1" dirty="0" smtClean="0"/>
              <a:t>of password rules provides </a:t>
            </a:r>
            <a:r>
              <a:rPr lang="en-US" i="1" dirty="0"/>
              <a:t>us with a good teaching opportunity to discuss the utility of such password rules: length of password, use of special symbols, uppercase letters, characters different from last password, and so on. </a:t>
            </a:r>
            <a:r>
              <a:rPr lang="en-US" i="1" dirty="0" smtClean="0"/>
              <a:t>”</a:t>
            </a:r>
          </a:p>
          <a:p>
            <a:pPr algn="ctr"/>
            <a:r>
              <a:rPr lang="en-US" i="1" dirty="0" smtClean="0"/>
              <a:t>--------------------------------------------</a:t>
            </a:r>
          </a:p>
          <a:p>
            <a:pPr algn="ctr"/>
            <a:r>
              <a:rPr lang="en-US" i="1" dirty="0" smtClean="0"/>
              <a:t>“Users </a:t>
            </a:r>
            <a:r>
              <a:rPr lang="en-US" i="1" dirty="0"/>
              <a:t>do not want to have to enter </a:t>
            </a:r>
            <a:r>
              <a:rPr lang="en-US" i="1" dirty="0" smtClean="0"/>
              <a:t>credentials  </a:t>
            </a:r>
            <a:r>
              <a:rPr lang="en-US" i="1" dirty="0"/>
              <a:t>to the browser each time that they make a request to a web server. </a:t>
            </a:r>
            <a:r>
              <a:rPr lang="en-US" i="1" dirty="0" smtClean="0"/>
              <a:t>“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820005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>
                <a:effectLst/>
              </a:rPr>
              <a:t>Injection attacks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045" y="1815965"/>
            <a:ext cx="3272074" cy="3383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045" y="5467350"/>
            <a:ext cx="302895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116294" y="2076330"/>
            <a:ext cx="4824506" cy="286232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i="1" dirty="0" smtClean="0"/>
              <a:t>“The </a:t>
            </a:r>
            <a:r>
              <a:rPr lang="en-US" i="1" dirty="0"/>
              <a:t>instructor then begins announcing the passwords for every student by reading the webserver log for the server running on the instructor computer, demonstrating another weakness in authentication</a:t>
            </a:r>
            <a:r>
              <a:rPr lang="en-US" i="1" dirty="0" smtClean="0"/>
              <a:t>.”</a:t>
            </a:r>
          </a:p>
          <a:p>
            <a:pPr algn="ctr"/>
            <a:r>
              <a:rPr lang="en-US" dirty="0" smtClean="0"/>
              <a:t>-----------------</a:t>
            </a:r>
            <a:r>
              <a:rPr lang="en-US" i="1" dirty="0" smtClean="0"/>
              <a:t>---------------------------------------------</a:t>
            </a:r>
          </a:p>
          <a:p>
            <a:pPr algn="ctr"/>
            <a:r>
              <a:rPr lang="en-US" i="1" dirty="0"/>
              <a:t>“To end the lab, the instructor discusses the importance of sanitizing inputs and how to accomplish this task by escaping the symbols used to denote HTML tags, the &lt; and &gt; symbols. “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6456" y="5686425"/>
            <a:ext cx="4433303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482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Phishing </a:t>
            </a:r>
            <a:r>
              <a:rPr lang="en-US" dirty="0" smtClean="0">
                <a:effectLst/>
              </a:rPr>
              <a:t>Attacks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46" y="1946319"/>
            <a:ext cx="2070027" cy="1976876"/>
          </a:xfrm>
          <a:prstGeom prst="rect">
            <a:avLst/>
          </a:prstGeom>
        </p:spPr>
      </p:pic>
      <p:sp>
        <p:nvSpPr>
          <p:cNvPr id="5" name="Plus 4"/>
          <p:cNvSpPr/>
          <p:nvPr/>
        </p:nvSpPr>
        <p:spPr>
          <a:xfrm>
            <a:off x="3493633" y="2366523"/>
            <a:ext cx="1267097" cy="1136469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862" y="2100845"/>
            <a:ext cx="3939654" cy="1711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19032" y="4572704"/>
            <a:ext cx="7497868" cy="147732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i="1" dirty="0" smtClean="0"/>
              <a:t>“The </a:t>
            </a:r>
            <a:r>
              <a:rPr lang="en-US" i="1" dirty="0"/>
              <a:t>professor sends an email with an enticing HTML attachment to an unsuspecting student, or to all students in the section.  When a student opens the attachment, the student’s message-board login credentials are used to post a message to the message board.  For example, a message is posted as follows:  Student:  My professor is a real </a:t>
            </a:r>
            <a:r>
              <a:rPr lang="en-US" i="1" dirty="0" err="1"/>
              <a:t>doofus</a:t>
            </a:r>
            <a:r>
              <a:rPr lang="en-US" i="1" dirty="0" smtClean="0"/>
              <a:t>!”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571262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Passwords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14066" b="59227"/>
          <a:stretch/>
        </p:blipFill>
        <p:spPr bwMode="auto">
          <a:xfrm>
            <a:off x="6358024" y="1809343"/>
            <a:ext cx="2394089" cy="3066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17"/>
          <a:stretch/>
        </p:blipFill>
        <p:spPr bwMode="auto">
          <a:xfrm>
            <a:off x="645440" y="2754460"/>
            <a:ext cx="4072097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90087" y="1635423"/>
            <a:ext cx="4982801" cy="92333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dirty="0" smtClean="0"/>
              <a:t>Students look at code to make website and answer:</a:t>
            </a:r>
          </a:p>
          <a:p>
            <a:pPr algn="ctr"/>
            <a:r>
              <a:rPr lang="en-US" b="1" i="1" dirty="0"/>
              <a:t>“Is there a file mentioned within the </a:t>
            </a:r>
            <a:r>
              <a:rPr lang="en-US" b="1" i="1" dirty="0" err="1"/>
              <a:t>mb.cgi</a:t>
            </a:r>
            <a:r>
              <a:rPr lang="en-US" b="1" i="1" dirty="0"/>
              <a:t> script that might be of interest?” </a:t>
            </a:r>
          </a:p>
        </p:txBody>
      </p:sp>
      <p:sp>
        <p:nvSpPr>
          <p:cNvPr id="3" name="Equal 2"/>
          <p:cNvSpPr/>
          <p:nvPr/>
        </p:nvSpPr>
        <p:spPr>
          <a:xfrm>
            <a:off x="5055324" y="2937941"/>
            <a:ext cx="1149533" cy="623638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041" y="4172468"/>
            <a:ext cx="2701775" cy="706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189336" y="4879086"/>
            <a:ext cx="2574133" cy="147732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dirty="0"/>
              <a:t>rockyou.com break </a:t>
            </a:r>
            <a:r>
              <a:rPr lang="en-US" dirty="0" smtClean="0"/>
              <a:t>yielded 40 </a:t>
            </a:r>
            <a:r>
              <a:rPr lang="en-US" dirty="0"/>
              <a:t>million user passwords </a:t>
            </a:r>
            <a:r>
              <a:rPr lang="en-US" dirty="0" smtClean="0"/>
              <a:t>that were stored all  </a:t>
            </a:r>
            <a:r>
              <a:rPr lang="en-US" dirty="0"/>
              <a:t>in an accessible plaintext file</a:t>
            </a:r>
            <a:endParaRPr lang="en-US" b="1" i="1" dirty="0"/>
          </a:p>
        </p:txBody>
      </p:sp>
      <p:pic>
        <p:nvPicPr>
          <p:cNvPr id="16" name="Picture 15"/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434" y="5038605"/>
            <a:ext cx="4917245" cy="163259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Explosion 1 5"/>
          <p:cNvSpPr/>
          <p:nvPr/>
        </p:nvSpPr>
        <p:spPr>
          <a:xfrm>
            <a:off x="190705" y="3864535"/>
            <a:ext cx="1416642" cy="143618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Case Study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455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  <p:bldP spid="14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Relatability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06"/>
          <a:stretch/>
        </p:blipFill>
        <p:spPr bwMode="auto">
          <a:xfrm>
            <a:off x="332765" y="2054534"/>
            <a:ext cx="8609102" cy="3942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65" y="1530659"/>
            <a:ext cx="860910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637316" y="6398401"/>
            <a:ext cx="4506684" cy="33855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lvl="0" algn="ctr"/>
            <a:r>
              <a:rPr lang="en-US" sz="1600" b="1" dirty="0"/>
              <a:t>INJECTION ATTACKS AND  </a:t>
            </a:r>
            <a:r>
              <a:rPr lang="en-US" sz="1600" b="1" dirty="0" smtClean="0"/>
              <a:t>CROSS_SITE SCRIPTING</a:t>
            </a:r>
            <a:endParaRPr lang="en-US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222020" y="6398401"/>
            <a:ext cx="3892780" cy="33855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lvl="0"/>
            <a:r>
              <a:rPr lang="en-US" sz="1600" b="1" dirty="0" smtClean="0"/>
              <a:t>USERS/PASSWORDS AND AUTHENTICATION</a:t>
            </a:r>
            <a:endParaRPr lang="en-US" sz="1600" dirty="0"/>
          </a:p>
        </p:txBody>
      </p:sp>
      <p:cxnSp>
        <p:nvCxnSpPr>
          <p:cNvPr id="7" name="Straight Arrow Connector 6"/>
          <p:cNvCxnSpPr>
            <a:stCxn id="16" idx="0"/>
          </p:cNvCxnSpPr>
          <p:nvPr/>
        </p:nvCxnSpPr>
        <p:spPr>
          <a:xfrm flipH="1" flipV="1">
            <a:off x="1079500" y="3530600"/>
            <a:ext cx="1088910" cy="286780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6" idx="0"/>
          </p:cNvCxnSpPr>
          <p:nvPr/>
        </p:nvCxnSpPr>
        <p:spPr>
          <a:xfrm flipV="1">
            <a:off x="2168410" y="2387600"/>
            <a:ext cx="5286490" cy="401080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3" idx="0"/>
          </p:cNvCxnSpPr>
          <p:nvPr/>
        </p:nvCxnSpPr>
        <p:spPr>
          <a:xfrm flipH="1" flipV="1">
            <a:off x="2413000" y="2273300"/>
            <a:ext cx="4477658" cy="412510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3" idx="0"/>
          </p:cNvCxnSpPr>
          <p:nvPr/>
        </p:nvCxnSpPr>
        <p:spPr>
          <a:xfrm flipH="1" flipV="1">
            <a:off x="3556000" y="1689100"/>
            <a:ext cx="3334658" cy="470930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3" idx="0"/>
          </p:cNvCxnSpPr>
          <p:nvPr/>
        </p:nvCxnSpPr>
        <p:spPr>
          <a:xfrm flipH="1" flipV="1">
            <a:off x="2540000" y="3276600"/>
            <a:ext cx="4350658" cy="312180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6" idx="0"/>
          </p:cNvCxnSpPr>
          <p:nvPr/>
        </p:nvCxnSpPr>
        <p:spPr>
          <a:xfrm flipH="1" flipV="1">
            <a:off x="1473200" y="1792596"/>
            <a:ext cx="695210" cy="460580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1930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Useful</a:t>
            </a:r>
            <a:endParaRPr lang="en-US" dirty="0"/>
          </a:p>
        </p:txBody>
      </p:sp>
      <p:sp>
        <p:nvSpPr>
          <p:cNvPr id="3" name="AutoShape 4" descr="data:image/jpeg;base64,/9j/4AAQSkZJRgABAQAAAQABAAD/2wCEAAkGBhISDxAUEhIQEBQUEBQXERYWFhUXFxQWFRUWFBQQFRcYGyceGRkjGRUXHy8sIygqLS0sFR4xNjAqNyYrLCkBCQoKDgwOGg8PGi4kHyQsLSopLC0vMi4sLC0pLC4vLCkpLC8pLCwqLiwsLCwsLCkpKiwuLCksLCosLCwsLCwsLP/AABEIAI4BYwMBIgACEQEDEQH/xAAcAAABBQEBAQAAAAAAAAAAAAAAAQIDBAUGBwj/xABNEAABAwEEBAgKBQkIAgMAAAABAgMRAAQSITEFE0FRBhQVIlKRk9IWMlNUYXGBodHjI0KSorEHM0NicrLB0/AXJDRVdIKDsyVzRGPh/8QAGwEBAAMBAQEBAAAAAAAAAAAAAAECAwQGBQf/xAA3EQACAQIBCgQFAwMFAAAAAAAAAQIDERIEExQhMUFRUpHRYZKh8AVxgbHSFULhIjJTM2JywfH/2gAMAwEAAhEDEQA/AO54OcFWuIWNXF7G+tbaFuqfbCjdWkKhJunEAgRl11qucGGOddsGjjibstNjDZPMONV+C773F7LOr1PErNdzvXtXzp+7762uMG9siPfWcYppOx2ZRXqKpJKT2ve+Jnr4L2eTFh0fE4AstzHOkzdz8XqNJ4M2fH+4aPyw+jbxMYfUwx/H0Yy2Z57WuFajc510Qi743MKSDewRne2kxhUabQ7eXgYui5OQIjdiZxONRLDHcc0spqx/c+rBXBizzhYdHxjm02DN4x9XKI66VHBezbbDYB6Qy2Rmn9UbL3UKeLU5PipiDtVnIjZun3UcZc6KDgNqxjGOzfVcUeBTTKnNLqzn+HXA5g2XWM2VCVMvJWpNnQELdZm64g3ACohJKwBjKBGdee8IdCgJbNkbtpMkLSWrVlEhcrRsIj217GLSvojrV/U50nG3J8VPWr4f17q6KWVKCthMqlec/wBz9TwLkq1+QtnZPd2l5KtfkLZ2T3dr31NqcnFKYnevLqz/AK2YqzaHCUyEjrwwwmT6v6y6Fl8X+wyxT55HgPJVr8hbOye7tLyVa/IWzsnu7X0SXlzk0cPRn9qkdeXhdDRzkKIHqiJ/oGtNLXIjTDU531Pnfkm1+QtnZPd2jkm1+QtnZPd2voUPOwZSwMohUzvmYgUB92fFZAxwkTngc8cJqdKXIhgqc76nz3yTa/IWzsnu7RyTa/IWzsnu7X0LrXZyYI3zn6PRupde50WThlIznI47sdtRpS5EMFTnfU+eTou1D9Ba+ze+FR8RtHkrV2bvwr3zSloXLYhoJU6gKxE3SoAxBzj+sYFtdnYClJLIkYzdEEYYz6zFNKXIhgqc76nzxxG0eStXZu/CjiNo8lavsO/Cvofi9n8knxgPFBxMR+P47AaE2eznJlJwnxU9K5Ge+mlLkQwVOd9T544jaPJWrs3fhRxG0eStX2HfhX0NqbPBhkGAD4kYEgZnDb68DtwoDFnI/MpzVHNGN0xI9eymlLkQwVOd9T554jaPJWr7Dvwo4jaPJWr7Dvwr6Ibs1nUQAyPWUQPfUrujWEpUotIMAnBInAThTSlyIYKnO+p85cRtHkrV2bvwo4jaPJWr7Dvwr6GLFn2Mg82fFG8CPf7jQGbPj9CnNQHNGN0xI9B2U0pciGCpzvqfPPEbR5K1fYd+FHEbR5K1dm78K+h0sWcn8yNv1Iyn4UjbFnMfQp+yn+pppS5EMFTnfU+fE6MtRyZtZ/43vhS8k2vyFs7J7u19AWVSU2h1HNSkFMDDCUJP8a076N6fdTSlyIYKnO+p82ck2vyFs7J7u0ck2vyFs7J7u19J30b0+6i+jen3U0pciGCpzvqfNnJNr8hbOye7tHJNr8hbOye7tfSd9G9Puovo3p91NKXIhgqc76nzZyTa/IWzsnu7RyTa/IWzsnu7X0nfRvT7qL6N6fdTSlyIYKnO+p82ck2vyFs7J7u0ck2vyFs7J7u19J30b0+6i+jen3U0pciGCpzvqfNnJNr8hbOye7tHJNr8hbOye7tfSd9G9Puovo3p91NKXIhgqc76nzanRtqB/wAPbD/xPd2tbRTVoQqTZ3wbpAK7O8pIJ2kXZNe+Xkb0+6i+jen3VSVdS/aiyjUX72eTJeWSIs11MCQph0kmedCgym6CMMjB2022NPKPMZQgSIBs7pwuwrG7tOPtr1u+jen3VRtri9Y3q7pThe8TDnAG9KgSLpJF0Zo9MVzywyVrG0KtWDUlI8A06FJtDgUIVzZABQPETkkiRRWn+UhU6VtP/F/0t0V5+o7TaXFn63kLxZLSk9rjH7I9jsOhrQ0020i0t3W20oTLEm6hISJOszgVPxK1ectdh8ytSivuYUflLyicnd26LsZfErV5y12HzKOJWrzlrsPmVqUwknIxG307vVTCiM9Lw8q7GdxK1ectdh8yjidq85a7D5laSVT6DtpTTChnpcF5V2Mzidr85b7D5lHE7X5y32HzKvm1ICwgrQFkSEXheIxxCc4wPVT1uARJAkgCTEk5D11OAZ+Xh0XYzeJ2vzlvsPmUcTtfnLfYfMrRceSmLykplQAkgSTkkTmTQ08lQlKkqEkSCCJBgjDaDhTAM9Lw6LsZ3E7X5y32HzKOJ2vzlvsPmVpLcAEkgDeTA3U6owoZ6XBeVdjL4na/OW+w+ZRxO1+ct9h8ylf4R2dKgm/fMmbgK4jBUkYYHCM6tWLSTTybzTiHBtukGCMwdxo4pOzLZyphxWVv+K7FTidr85b7D5lHE7X5y32HzK1KKYUVz0uC8q7GFbNF2pQH94bJBBH0G0GR+kqAjSPlWOxP8yukophXtjPy4Lyx7HNxpHyrHYn+ZSAaR2Osdif5ldLTHWgpKknEKBB2YEQcRTCvbZOflwXlj2OejSPlWOxP8yiNI+VY7E/zK1OQ2tmsAGUOOCMZgQrIbN1T2PR6Gioovc6JvKUrIQALxMD1Uwr22M/LgvLHsYgGkfKsdif5lEaR8qx2J/mVtPWS9dvQbuWJGYg5VFyWIjHxr3jKmRMEH2mmFe2xn5cF5Y9jKjSPlWOxP8yk/wDI+VY7E/zK1OSE/rdov3445VcCFYZYCNtMK9tjPy4Lyx7GBGkfKsdif5lJd0j5VjsT/MrVOiUkk44qvHnriT6Jy9FKrRSTGGQgQpQwkmDGYkmmFe2xn5cF5Y9jPsujLXeUsvthSon6DDAAeU3CrfE7X5y32HzKkRokA5qPrcWY9VTWex3Ju7QJkk5ZYn10wojPS4LyrsVOJ2rzlrsPmUvE7X5y32HzKsv2K/dvfVmCFKBEiDlUR0Qn9bIZOLGW3POmFDPS4LyrsR8TtfnLfYfMo4na/OW+w+ZUw0YMM8EqTipRwVEj3Dqpo0SnHPHPnK6vV6KYUM9LgvKuxHxO1+ct9h8yk4navOWuw+ZVlmw3VSJnHNSiMfQae/ZytJSTAO4kH2EUwoZ6Xh5V2KnE7X5y32HzKOJ2vzlvsPmU9jRN1u4VKWCZ5ylbDIAjIA/htp6dGATniIxUo7jhOXijqph93JdZp6reVdiDidq85a7D5lLxO1ectdh8yrzTJSEjYPSSes1KKYURnpcF5V2MziVq85a7D5lHErV5y12HzK1KKYUM9LgvKuxl8StXnLXYfMo4lavOWuw+ZWpRTChnpcF5V2OD01+SsWq0LfdtSr67t662AOakIEC8diRSV3tFZPJ6bd2jvh8Zy2EVGNSyWpal2Ciiitz5QxwnYCd8RStqkYCNkerCnUxnL/cr940J3DXFGcASQBugzOGfoqQ00eMf2U/iqo7dag0044QSEIUsgZkJSVEDqqCbXaSMPTHBNb1sFoQ+GiGEtgasqhSU2lIcm+B/8k7JF3BQvKmq7wHdUDNteEpABAVzSkMBKhLhAILK+1OO0x2Lh+682lxrR1sWhU3VC7BgwY9oqfwytH+V237nxrRZbJWs9nh/BvL4ZUu1JK+/+pdy0vgus2lLynyoIeS4hBSqAQ083Hjxm8IgDBsAzMjOTwBcSyppNtdSLrgQoJKVJU40lBWdWtIUdYFObDzomecZ/DK0f5XbfufGjwytH+V237nxossktj9OH0I/TqnBeZdydPBRzWFSrU4oXnSE8+PpHGlpJGsglKW1Jyj6SYEYvsPBp1C7OVWlTqWgoLSUql68hSCXCXCJMpUcIKkzAnCr4ZWj/K7b9z40h4ZWj/K7b9z41Gltq1/T+Cf0+pwXmXcXTvARDyrzSktXim+koCm4GagjAKXlF++lMYJGdbGiODzNnEoSVOXYU6s3nVjcpZ2egQBsArkv7W0eavfbb+NL/a2jzV77bfxqmBt4nF3+T7GrVbNqnijZbsUe531FefD8r7ckCyWgkZgFJPrw9Y666Lgpwwbtzbi0oU1cWEkKIMyL0iKqppuxWrkOUUoZycdWrXdb9m836KZrk7xRrk7xVzjH0UzXJ3ijXJ3igH0UzXJ3ijXJ3igH1RW+/saScs1Aesxuzq3rk7xRrk7xQFdp16U3m0gTziFYgQcY9cU55x0HmpSoQMzHrMz7o9tTa5O8Ua5O8UBVQ+/jLSRBOSgZGz1H+sKmC3Lk3Uhe6cM98bsak1yd4o1yd4oCCyuuknWISnDAhU47vx91Ip16VwhBA8TnROIzz2Sasa5O8Ua5O8UBTTaLQf0SE75XORyEbxt92+R2+U9FV1UCTAV9WYImrGuTvFGuTvFAZk2iPFbBjprOPWKU6+8cEFMCOcuZjnbd8xWlrk7xRrk7xQGd9PGSJuiReXBVzbwmcvGAw2g7IpBxjaG/trx9+Hv+Glr07xRrk7xQFdoKui9IVGIClRPoxp930q+0r41Lrk7xRrk7xQFOwh28ouQBP0YClEgY+PsmLuU4zjlV4U1LoORFOFS3dgWiiioAUUUUAUUUUBAi3NlxTYcbLifGQFAqTgDJTMjBQPtFPS+krUgEXkpSpQ2gKKgkn0EoV9k1mu6Kcm1qQsAvOIUgYgABtpCgYyUdWoA4gSJCoINBrg3aA4Vh+CWA3tJBCrSUO5CVIDyIHi4Kw8UppilwOtUqTV8dtS66r7vmjpaYWU9FPUKp6GsS2kKC1KUpS72K74TzUphJuJgc2YjNRxxq/VlrOeSwuydxqUAZAD1VR4Qf4O1f6d3/AK1VoVn8If8AB2r/AEz3/Wqj2E0/7180eecG+G7Fn0fZg7x1oBCkXkty2pQWtXNUTBMHH1eitA/lUsUD6W2AgYnVpxxJxExtA9lc3wa0HaXbDYlm2IbaS64thlTRWErStaFEqTBMlSjnt9FbCuDbhIWLVYk3VJMiyLGJQtI2yZBJ9g9vLF1MKt79T0GUQyDPTzj13d7N8X/sLbn5UrCf0ttT4uSE/VjedsYxvp7P5VbCFJJcta4EYoTBxJkgECedu+qPbRPB10KUoWuxgk3iBZXY8Uc64DBMBOMSNkSZLTwZd+lCrVY0FSVIXdsqwSCT0TjF4xnVr1eHvqY4PhvF9X+Br/2u2DdaezHepHPyt2EpIi04g/ox3q5WzfkoUuQm2NGM/onB7yccqn/scd87a7NXeqMVbgbZn4Rzv1/E5XQ3CZxlpLa2LK+iVFV8KvEqAHjZQCkHFJy2Z0xfCN0odTqbGA4ScEKGrJbS3eaEwk8y9txUrfFdb/Y475212au9R/Y4752z2au9XZp+VXvZe/qc+gfBbWxv1/E5Xg9pdhlbhtDZeCmwEgQYWCCFYkbvdXbfkstYDNqPStEj2pB/jU7HAK0NtNo4zY1JRzU3rOpR5yyRJKt6qh/J/YC4dIaxRC021YVcgJKvrEAjKRhXIsbqXlvbZ05VWyeeTTVF7FFbXsVktTS3I7bjwrKRpm0XoLSSCsi9IhKcIURMmrvISem71p7tHISem71p7tdJ5sSwaUWpJLqA2q8YAMyn6pnfs9lWTbhVfkJPTd6092jkJPTd6092gLAtwrPtelnkucxCVouDbjeJM7dgjr6rHISem71p7tHISem71p7tAVDpq0R+ZQfQFjKAYk7ZJHrGyr9m0iShJWkIURimZj0TvqPkJPTd6092jkJPTd6092gJ+PCl48Kr8hJ6bvWnu0chJ6bvWnu0BTGmbRdEsoKox50RjGU478PVViw6WcUV61sNgeLBmcTJmd0bBkak5CT03etPdpDoRA+u71p7tAZundMrQvmKeSAlHiNhYxLgUTKDEc0+mBljWwzbxdSTmUpn1xjsH4CoORkdN37Se7TuQk9N3rT3aAfadIG4q5BXHNnKfTVFzS9oAgNtrIKcQcCPrZkRu9sxhBt8hJ6bvWnu0chJ6bvWnu0BDZNLuqWAttKEwZMzOAg54bcI2Ve4+Kr8hJ6bvWnu0chJ6bvWnu0BOLcIqO06QNxVyCuDdnKdk0w6CT03etPdpOQk9N3rT3aAqcsWgKKS0hcJJvAwCYkJEmfRMD1VqceFVuQk9N3rT3aOQkdN37Se7QF6y2sKWken+BrTFYth0UlDqFBThgnAkRiCN3praFCBaKKKAKKKKAKKKKA5p7TTqbY4m/eSlwjV8zBAsodvxF+NZhekjGI2iyjTrpWhBaaC1JSbutUSbyVqvJGrF5AhIJwzV0Re03NJNJvXnW03L1+VJF26kLVexwhKkqPoUDtqq5whZSFyYKQ6bspkpacLa1SCQBIOZBEGQCCBls3nddTStS3JfXj76mexwvv3rrX6IupvKucwXEC8VgBCi4XEgKI/NH2NtHDG6l0pavathTplaUlQDGvC0pVzygnmSEnGdxrcVpFu4FhQWkuJQCkgi8pYbjDcowaq2rhA2hV0pcODhUQBzUtKbStRxk4uJwEkzlR3S/uLRwSeql6sv2cqKU3wlKo5wSSpIO4KIBI9gqlwi/wdq/0z3/WqrdltaXEkpmAtaDO9tZQr2Sk0luKQ04V3Qm4q9ei7dumb04RFabUcWuM9m/YfPuhnQGUgaUcspgktDXhKTicChV0yBPrMYk1bVaoE8tP5SB/eZjEZBeBwy9NerM8GrCoSLJY1A5EMtEH1G7UngtYvM7J2LfdrkVCXH79z0Evi1JybwvpH8TxG16dtKVqSi3Wl1IOCw68kKwBkAqkY4eyofCK1+d2rtne9XufgvYvM7J2LXdpfBaxeZ2TsWu7UaPPmNF8YydL/AE/seF+EVr86tXbO96jwhtXnVq7Z3vV7r4K2LzOydg13aPBWxeZ2PsGu7TR58xP6zk/+L7HhXhDavOrV2zveo8IbV51au2d71e7eCti8zsfYNd2jwVsXmdj7Bru00efMP1nJ/wDF9jwnwitXnVq7Z3vV6T+RszZ7WSSSbQJJxJJQJJrrfBWxeZ2PsGu7VyxaPaZSUstNMgmSG0JQCcpISBjV6dGUZXbOTLPidKvRdOELXtw3FmKIpJomuo+ELFEUk0TQCxRFFBNAEURSTRNALFEUk0TQCxSKQDRNE0A0MinxSTRNALFEUk0TQD0omonXkJVClpSYnHdjJzywNStHOqmlLM3BcWi+UgAYlJgmCJnAc4/0KtFJvWQ721EotDflWtm0fWi6fG2yI9dKpxIMFxsGYxIzIBAzzgg+2sBdqshGLLhSEBZkmREJSkC9E89U45gHE4iw/brOpa1LbdJkTN0YITIgBQKhCzOfpgAVrmvmZ5z5Gw2pKiQlaFEZxjGJGMK3g9RppMKu/qgz7SIpNHWZtCAWwUhSQcSScZViSTjzjSOn6X/jH7xrF2vqNFsJmvGHrq4KosnnJ9dXhUEi0UUUAUUUUAUUUUBlWvg2046XCVhRUgkC7EpASrNP10BKFehCYiJpfB5EEBboB18iUY693XKmU7FHCNmc1Xt3HNYsNyEl1RSoBpQS3xRSQm6oglXGQFeojnASBFZrPay9eUC2FIZSpQ1KlwldrKpN3cpkxBi+QJ5xOWq+w+hapgTzi1JNK/0t9NZqP6KSpC03lpvOhwKSReStKkqSpMiMCkYEEHIyKqv8GWllJUpwrSlwJXzJCnFtua4c2AtKmkXYECMjVLRmkHzaW0PKcSQhIWkIbulWoStRWQLwF4q5yeYSAmZwPSVKwy3GU3VoNLF46vHUVbDYNVfha1BS1ruquQkrWparsJBiVHMmotPf4S0/m/8ADu/nPzf5tX5z9Tf6Jq/VDT6UmyWkKVcSbO6FKibo1apVAzgY1e1kYxk5VE3xPGVadstmIVZ3H0O461FlWRZlKyka9KjH+1QgYV0ej+G9vKtY9Z2GLOcLzqyydmIUrFZ/ZR1Vxp4QMsG7YGYVlxh0BbpOUtp8VHVONa2ieAFptatdbXHGwekbzyhnGPiDHb1VwQctkfTYeyyihk8YY8oVlxlrm/kl6Xba3o9D0PwqstqJDLyVqGacUqI6QSoAkekCmW3hSltxadU4pDTjSHnQUXW1O3bogm8oC8mYGE0uheDlnswhlpKTtWcVn1qOP8Kp2nQjb1oeQm0Jha2nLSwLilFTdwoMzeQDdRMgzGETXZ/XbxPLx0TOvbg3X27VfZ4XtuvtNG18KLOhDxCw4ppDilISecdUYWBOEg/jSnhMwm/rVoauuLSJUCVatKFqVAygLEj21lvcF0uIIDpIUm1gEJBEWtYWSMcYjDfUx4NpU6tWsN5XGTdgZWhtponPIaofaqLzLqOR21ye/wDjdv8AkbKdMMlwNhxBWYAE5kpvhM5XijnRnGNZ+mOFSbO4tBbUu4wHVELbTzSpSYSFkXlcw4CoLLwXS28ly+CkKQsgtpKi4lsMghZPNSQAYAmfrRhS6a4Mh9xxwuBAXZw0sFtC4SCtV9JV4p55x9FS3OxWEclVRYneNte3b9DUGnGL10uJCoxSZBBuay4dgVcxjOKg8JmFXNWtLt51tBunxdYFFKzP1eaer0VQ8GL60r4wpxAUlTci8QNQWYv3oKSDewAxJJmcG+BbZCEqWpSUosqCIi8mzBaYJB+sHDPqqLz4EqGSLbJ7F137v+zTVwjZBkrQG9UlYcvC6QpzVpgZwTkcjNKvhHZgi/rUlN1asAomGzDiiAJABwM1njghzUJLyiEIaQmUibrL4fQDjjgAj2TVLSHBN7WEt3XEnjB5yUkXrQ7rFIWkqTKBAGZnHDebmtxaNLJJO2N/xb5bb/8Ah1rTt5KTiJAMHMSJg+mnTVZhSktILpQlQQnWFOCAqBeuzkmZidlSJfSQSFJIGZBGGE47sMa1PmtWZLNE1WY0g0u5ccbXfCii6pJvBJAUUwcQCQDGU0M6QaWtSEuNqWkAqQlSSpIMEEpBkDEdYoQWZomku01ZI30A+aJqELNSTQDppq3ABJomoLaeYfWn8RQFmFdFXu+NJJ6KuofGprRaQ22VqmAJgZnckekmB7aqmyvKulbxaKjghARCcCbsqSSpWHoGdAPvHor6qL56K+qkstpUF6tZSuQS2tOAWEmFpIGAUkkZZ+iDXLaU4ZPtPWxKSwotNPLbEoKEhotyXVJXrEKSFKJCkXVSkBSczpSpSqu0SspqO06guL2BY382aQuufr9n/wDtYb/DoIdcSW21JbaU4taHSoJbaVZw+ogtibqXyoRN4N5pnC1pzhaLLZUPrbAKmHHAhTgSbyGtaGZumVGI9hzq2YqalbbsIzkTQLzv6/Z0mud/+zs6qaE4TcYfebLaEatToBDl9X0T62JcTcFy9cvDEyCd2O5NUnBwdpFlJPWjNS8szzyIMEFABG3b6xQAbxUpV4xGQECSf40OK+kd/aH7iKaVVQksWY89Pr/hWkKybIr6RPr/AIGtYUAtFFFAFFFFAFFFFAZKtNHWut3MU2htsGFEQtttd5RiAQVkROwb6q+ETiUJWpLd3jDyHCCRcQy8plb0kxAu3zuAOdbfFUSTcTKlhSjAxUkBIWd5ASB7BTFaPaKSktoKTfkFIg6wkuSNt4qM75NUtLidSqUVa8eF+mv11mdo/TpdWnmpurdIQQZvN6ouoc/3AA+pVWLRpFSLQlCk3W1BsJXdUoKWsuAtyMERdRirAlwDOrC9GtGJbbMEEc0YEJuAjcbvN9WFPXY21LSsoQVJ8VRAJTgRIOwwoj2nfSzKudJu6Wq3qTVQ08wV2S0oTF5VndSmcBKm1ASd0mr9QW3805+wr901cwi8LTR5/wAGOBrNkAUYde2uEeLhENj6vrz/AArpAuq4XTguqxioqyNa1epXm51HdltlzOqOktCoeUSXHEzq5u3P0YdCc0kjF0qwjFKdkgy36C+BmQPWRVjG1ylYuDjbTiFpW6ooUopClAjnJCSMpjD2YDIABngqzHjLkFd0w3I1iSlWNzGQcSZJ2k1oC0p6SesU4WlPST1ihOF8DFc4FolN1xaUwoLkC8QUNNi6oRdIS1huKyfRV20cGWloaQVOXW0OJAkQQ4UqMgiMLsD9UqGRNXuMp6SesVIF0DTRn23g6h1SipSkgtIQkJjC6TKoMpJgpGWFwbhDrLwdbQtS77iiUupF67zQ7cvXYTsDYgmTiZmtAKovUIMhvgfZxF1TqAFSAkpAnWFyYCc8kzndF3ImV8D2QCELcTOA3JTrtcUoCYu5kDZvB26sU8KoDPtfBxpx9TpU4CpF26CAjK6VxHjEBGfkkxGMpYeDTTKipsqSdU42IDYASsoI5t2DduYThzlSDNaV6i9QGZZ+DSUXFB14uJSpJWoiVhaiVqUEgJvm8oyAMVSZgVcd0Wk62FLRrGAyLt2G0pCwC2lQKQeeTiCDdTIIEVPfovUBkI4HMgKAcdxUDjq1RAgJF5B5gGSTgDzgJxpXOCDJPjvYl0nnDHWi6oHCdgxzwzrXvUXqALK1cbQgEqCEJSCYk3QBJgAThsFS3qivUl+gJb1QW5XMPrH4inXqhtIKkkDPD3GgL2kWipk3RJBQoDpFCkru+27HtqUap9DZkqSFAgSZkAgoWM8pkH21XGkYA5hy3p+NVX9UslSmASczzQT64z9tQC2VJXaEXMUspVfI8UKICUtjZMSTGWFY9r4YBo2suMkhlx0c0plTbLCX1qMnxoVgNs+gmtRq3BKQEtXQMgLoA9lQuONqJJs6FEqSokhBJUnxVEkYkbN1aU3FP+pXKyTexlPhTpZKA21qkuB1dmDl7BOretTTCgQCCokLOGWGMjAxp4aJWpkJalC3OeSQeYbOt9K0RgqQk5SDGBMg1pO2tKikqYCinxSbhKcQcCcsQOoVElxoRFmbEKChAbEKEkLGGBEnH01qp08NnH1KuMr6mP4NW9t1pSmmVMArvEEReLwD5X6ZLhn0zEiCdaayWLclAhDAQJJhNxIk4kwNpp/K58kftCsZtOTaLxTS1jX1fSO/tJ/cRTCuolOlSlqIu3iDEzEJSn+FIV1UkuWFX0qPWfwNbQrA0cr6ZHrP4Gt8UAtFFFAFFFFAFFFFAFFFFAFFFFAFQW/805+wr901PVfSH5lz/wBa/wB00ByoVTguq4XT0maAnC68v4X8HLa5bn1tMrWhRSUqBTiLiR0pwII9lemhBpL1UlBS2nXkmV1Mlm509rVjzNWjrQW208krvpQ2la9ZF+4tKlqhMQVhJBOfOz2VNyc6Z/8ACrxTBPGCOjCgBABwxjEyccTPo4XS6yqZle7djq/Va3ty/I8j0hwWt7jq1t2JTKCRdQFtkJAAETeE5Tltr1rQza0Wazoc8dLDaV4zzkoAVjtxBqTWUoXVowUXcxyrL6uUxjGexbPdyxfp7a8RVXWUt+tDgNG9Ubqsqp6ylv0BYv0Xqr6yl1lAT36W/VfWU4UBNfpyRNVyqKeh8AUBNFN1gphtIqHWUBZbViPWKdaHXg5zEJWiBiSAQZx27vR7dlVNZSaw9Nf2jUp2IauWHH3+ZDSFc1JXKgOdHOSMTkY/rGrFlcdKoW2hKYwIIMYJ5sbcSrH0Vnaw9Nf2jSXz01/aNTi8CLeJaZV9En9hP4CoyuoEmAAMgIHsov1UsTFdIV1CXKQuUBMV00rqErpCugJ04mnFo7xVdt6DUhtg9NAWdHCH0D1/umuiFc1ox0G0Nx6f3VV0ooBaKKKAKKKKAKKKKAKKKKAKKKKAKraS/Mu/+tf7pqzUb7YUlQOIIIPqIIIoDgg5V1FnjbWyvR1lC7uqVN6PGVGV7pU9TNnEcxWJgYndPSoDFdN0TNVS9jXSLslnJKS2owAc1bVKSPrb0mktGibOiPo8yB4y8zP63ooDndbVqywQZG2tUaOs/k9hPjK2Z/Wp/E2Em6Gzn0len9b0UBnXRuFU1LxPrrp+Sm+iPtL+NROaOaTd5g5yiBirO6pWOO5JoDnA7S62n8I9Ihi0WdlphtZeSTK1uADGIw9tUdEaWDltbsztmaTfSo3kOOmISpQzjox7a2VGbji+pTGr2LmtpdbXR8hsdD7y/jS8hsdD7y/jWJc5vXUodro+Q2Oh95fxo5EY6H3l/GgMZtoEZmnFEba2k6KaGSfvK+NO5Nb6PvV8aA5lb9N11dJyMz0Per40nIjHQ+8v40Bz7TkqFWoG4VrjQrI+p95fxp/JbXRP2lfGgOetCoiKhLtdMdEtdH7yvjRyS10Per40BzGtpNbXTK0Kyc0feV8abyGx0PvL+NAc1raQu103ITHQ+8v40chMdD7y/jQHMa2noIIzrpOQmOh95fxpRoNjofeX8aA5pwgDM1CXa6vkNjofeV8aTkJjyY61fGgOTLlJrK606BY8n95fxpPB+z+T+8v40BgaDX/eW/Wr91VdgKosaHZQpKkIhQOBlRzwOZ3GrwoBaKKKAKKKKAKKKKA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data:image/jpeg;base64,/9j/4AAQSkZJRgABAQAAAQABAAD/2wCEAAkGBhISDxAUEhIQEBQUEBQXERYWFhUXFxQWFRUWFBQQFRcYGyceGRkjGRUXHy8sIygqLS0sFR4xNjAqNyYrLCkBCQoKDgwOGg8PGi4kHyQsLSopLC0vMi4sLC0pLC4vLCkpLC8pLCwqLiwsLCwsLCkpKiwuLCksLCosLCwsLCwsLP/AABEIAI4BYwMBIgACEQEDEQH/xAAcAAABBQEBAQAAAAAAAAAAAAAAAQIDBAUGBwj/xABNEAABAwEEBAgKBQkIAgMAAAABAgMRAAQSITEFE0FRBhQVIlKRk9IWMlNUYXGBodHjI0KSorEHM0NicrLB0/AXJDRVdIKDsyVzRGPh/8QAGwEBAAMBAQEBAAAAAAAAAAAAAAECAwQGBQf/xAA3EQACAQIBCgQFAwMFAAAAAAAAAQIDERIEExQhMUFRUpHRYZKh8AVxgbHSFULhIjJTM2JywfH/2gAMAwEAAhEDEQA/AO54OcFWuIWNXF7G+tbaFuqfbCjdWkKhJunEAgRl11qucGGOddsGjjibstNjDZPMONV+C773F7LOr1PErNdzvXtXzp+7762uMG9siPfWcYppOx2ZRXqKpJKT2ve+Jnr4L2eTFh0fE4AstzHOkzdz8XqNJ4M2fH+4aPyw+jbxMYfUwx/H0Yy2Z57WuFajc510Qi743MKSDewRne2kxhUabQ7eXgYui5OQIjdiZxONRLDHcc0spqx/c+rBXBizzhYdHxjm02DN4x9XKI66VHBezbbDYB6Qy2Rmn9UbL3UKeLU5PipiDtVnIjZun3UcZc6KDgNqxjGOzfVcUeBTTKnNLqzn+HXA5g2XWM2VCVMvJWpNnQELdZm64g3ACohJKwBjKBGdee8IdCgJbNkbtpMkLSWrVlEhcrRsIj217GLSvojrV/U50nG3J8VPWr4f17q6KWVKCthMqlec/wBz9TwLkq1+QtnZPd2l5KtfkLZ2T3dr31NqcnFKYnevLqz/AK2YqzaHCUyEjrwwwmT6v6y6Fl8X+wyxT55HgPJVr8hbOye7tLyVa/IWzsnu7X0SXlzk0cPRn9qkdeXhdDRzkKIHqiJ/oGtNLXIjTDU531Pnfkm1+QtnZPd2jkm1+QtnZPd2voUPOwZSwMohUzvmYgUB92fFZAxwkTngc8cJqdKXIhgqc76nz3yTa/IWzsnu7RyTa/IWzsnu7X0LrXZyYI3zn6PRupde50WThlIznI47sdtRpS5EMFTnfU+eTou1D9Ba+ze+FR8RtHkrV2bvwr3zSloXLYhoJU6gKxE3SoAxBzj+sYFtdnYClJLIkYzdEEYYz6zFNKXIhgqc76nzxxG0eStXZu/CjiNo8lavsO/Cvofi9n8knxgPFBxMR+P47AaE2eznJlJwnxU9K5Ge+mlLkQwVOd9T544jaPJWrs3fhRxG0eStX2HfhX0NqbPBhkGAD4kYEgZnDb68DtwoDFnI/MpzVHNGN0xI9eymlLkQwVOd9T554jaPJWr7Dvwo4jaPJWr7Dvwr6Ibs1nUQAyPWUQPfUrujWEpUotIMAnBInAThTSlyIYKnO+p85cRtHkrV2bvwo4jaPJWr7Dvwr6GLFn2Mg82fFG8CPf7jQGbPj9CnNQHNGN0xI9B2U0pciGCpzvqfPPEbR5K1fYd+FHEbR5K1dm78K+h0sWcn8yNv1Iyn4UjbFnMfQp+yn+pppS5EMFTnfU+fE6MtRyZtZ/43vhS8k2vyFs7J7u19AWVSU2h1HNSkFMDDCUJP8a076N6fdTSlyIYKnO+p82ck2vyFs7J7u0ck2vyFs7J7u19J30b0+6i+jen3U0pciGCpzvqfNnJNr8hbOye7tHJNr8hbOye7tfSd9G9Puovo3p91NKXIhgqc76nzZyTa/IWzsnu7RyTa/IWzsnu7X0nfRvT7qL6N6fdTSlyIYKnO+p82ck2vyFs7J7u0ck2vyFs7J7u19J30b0+6i+jen3U0pciGCpzvqfNnJNr8hbOye7tHJNr8hbOye7tfSd9G9Puovo3p91NKXIhgqc76nzanRtqB/wAPbD/xPd2tbRTVoQqTZ3wbpAK7O8pIJ2kXZNe+Xkb0+6i+jen3VSVdS/aiyjUX72eTJeWSIs11MCQph0kmedCgym6CMMjB2022NPKPMZQgSIBs7pwuwrG7tOPtr1u+jen3VRtri9Y3q7pThe8TDnAG9KgSLpJF0Zo9MVzywyVrG0KtWDUlI8A06FJtDgUIVzZABQPETkkiRRWn+UhU6VtP/F/0t0V5+o7TaXFn63kLxZLSk9rjH7I9jsOhrQ0020i0t3W20oTLEm6hISJOszgVPxK1ectdh8ytSivuYUflLyicnd26LsZfErV5y12HzKOJWrzlrsPmVqUwknIxG307vVTCiM9Lw8q7GdxK1ectdh8yjidq85a7D5laSVT6DtpTTChnpcF5V2Mzidr85b7D5lHE7X5y32HzKvm1ICwgrQFkSEXheIxxCc4wPVT1uARJAkgCTEk5D11OAZ+Xh0XYzeJ2vzlvsPmUcTtfnLfYfMrRceSmLykplQAkgSTkkTmTQ08lQlKkqEkSCCJBgjDaDhTAM9Lw6LsZ3E7X5y32HzKOJ2vzlvsPmVpLcAEkgDeTA3U6owoZ6XBeVdjL4na/OW+w+ZRxO1+ct9h8ylf4R2dKgm/fMmbgK4jBUkYYHCM6tWLSTTybzTiHBtukGCMwdxo4pOzLZyphxWVv+K7FTidr85b7D5lHE7X5y32HzK1KKYUVz0uC8q7GFbNF2pQH94bJBBH0G0GR+kqAjSPlWOxP8yukophXtjPy4Lyx7HNxpHyrHYn+ZSAaR2Osdif5ldLTHWgpKknEKBB2YEQcRTCvbZOflwXlj2OejSPlWOxP8yiNI+VY7E/zK1OQ2tmsAGUOOCMZgQrIbN1T2PR6Gioovc6JvKUrIQALxMD1Uwr22M/LgvLHsYgGkfKsdif5lEaR8qx2J/mVtPWS9dvQbuWJGYg5VFyWIjHxr3jKmRMEH2mmFe2xn5cF5Y9jKjSPlWOxP8yk/wDI+VY7E/zK1OSE/rdov3445VcCFYZYCNtMK9tjPy4Lyx7GBGkfKsdif5lJd0j5VjsT/MrVOiUkk44qvHnriT6Jy9FKrRSTGGQgQpQwkmDGYkmmFe2xn5cF5Y9jPsujLXeUsvthSon6DDAAeU3CrfE7X5y32HzKkRokA5qPrcWY9VTWex3Ju7QJkk5ZYn10wojPS4LyrsVOJ2rzlrsPmUvE7X5y32HzKsv2K/dvfVmCFKBEiDlUR0Qn9bIZOLGW3POmFDPS4LyrsR8TtfnLfYfMo4na/OW+w+ZUw0YMM8EqTipRwVEj3Dqpo0SnHPHPnK6vV6KYUM9LgvKuxHxO1+ct9h8yk4navOWuw+ZVlmw3VSJnHNSiMfQae/ZytJSTAO4kH2EUwoZ6Xh5V2KnE7X5y32HzKOJ2vzlvsPmU9jRN1u4VKWCZ5ylbDIAjIA/htp6dGATniIxUo7jhOXijqph93JdZp6reVdiDidq85a7D5lLxO1ectdh8yrzTJSEjYPSSes1KKYURnpcF5V2MziVq85a7D5lHErV5y12HzK1KKYUM9LgvKuxl8StXnLXYfMo4lavOWuw+ZWpRTChnpcF5V2OD01+SsWq0LfdtSr67t662AOakIEC8diRSV3tFZPJ6bd2jvh8Zy2EVGNSyWpal2Ciiitz5QxwnYCd8RStqkYCNkerCnUxnL/cr940J3DXFGcASQBugzOGfoqQ00eMf2U/iqo7dag0044QSEIUsgZkJSVEDqqCbXaSMPTHBNb1sFoQ+GiGEtgasqhSU2lIcm+B/8k7JF3BQvKmq7wHdUDNteEpABAVzSkMBKhLhAILK+1OO0x2Lh+682lxrR1sWhU3VC7BgwY9oqfwytH+V237nxrRZbJWs9nh/BvL4ZUu1JK+/+pdy0vgus2lLynyoIeS4hBSqAQ083Hjxm8IgDBsAzMjOTwBcSyppNtdSLrgQoJKVJU40lBWdWtIUdYFObDzomecZ/DK0f5XbfufGjwytH+V237nxossktj9OH0I/TqnBeZdydPBRzWFSrU4oXnSE8+PpHGlpJGsglKW1Jyj6SYEYvsPBp1C7OVWlTqWgoLSUql68hSCXCXCJMpUcIKkzAnCr4ZWj/K7b9z40h4ZWj/K7b9z41Gltq1/T+Cf0+pwXmXcXTvARDyrzSktXim+koCm4GagjAKXlF++lMYJGdbGiODzNnEoSVOXYU6s3nVjcpZ2egQBsArkv7W0eavfbb+NL/a2jzV77bfxqmBt4nF3+T7GrVbNqnijZbsUe531FefD8r7ckCyWgkZgFJPrw9Y666Lgpwwbtzbi0oU1cWEkKIMyL0iKqppuxWrkOUUoZycdWrXdb9m836KZrk7xRrk7xVzjH0UzXJ3ijXJ3igH0UzXJ3ijXJ3igH1RW+/saScs1Aesxuzq3rk7xRrk7xQFdp16U3m0gTziFYgQcY9cU55x0HmpSoQMzHrMz7o9tTa5O8Ua5O8UBVQ+/jLSRBOSgZGz1H+sKmC3Lk3Uhe6cM98bsak1yd4o1yd4oCCyuuknWISnDAhU47vx91Ip16VwhBA8TnROIzz2Sasa5O8Ua5O8UBTTaLQf0SE75XORyEbxt92+R2+U9FV1UCTAV9WYImrGuTvFGuTvFAZk2iPFbBjprOPWKU6+8cEFMCOcuZjnbd8xWlrk7xRrk7xQGd9PGSJuiReXBVzbwmcvGAw2g7IpBxjaG/trx9+Hv+Glr07xRrk7xQFdoKui9IVGIClRPoxp930q+0r41Lrk7xRrk7xQFOwh28ouQBP0YClEgY+PsmLuU4zjlV4U1LoORFOFS3dgWiiioAUUUUAUUUUBAi3NlxTYcbLifGQFAqTgDJTMjBQPtFPS+krUgEXkpSpQ2gKKgkn0EoV9k1mu6Kcm1qQsAvOIUgYgABtpCgYyUdWoA4gSJCoINBrg3aA4Vh+CWA3tJBCrSUO5CVIDyIHi4Kw8UppilwOtUqTV8dtS66r7vmjpaYWU9FPUKp6GsS2kKC1KUpS72K74TzUphJuJgc2YjNRxxq/VlrOeSwuydxqUAZAD1VR4Qf4O1f6d3/AK1VoVn8If8AB2r/AEz3/Wqj2E0/7180eecG+G7Fn0fZg7x1oBCkXkty2pQWtXNUTBMHH1eitA/lUsUD6W2AgYnVpxxJxExtA9lc3wa0HaXbDYlm2IbaS64thlTRWErStaFEqTBMlSjnt9FbCuDbhIWLVYk3VJMiyLGJQtI2yZBJ9g9vLF1MKt79T0GUQyDPTzj13d7N8X/sLbn5UrCf0ttT4uSE/VjedsYxvp7P5VbCFJJcta4EYoTBxJkgECedu+qPbRPB10KUoWuxgk3iBZXY8Uc64DBMBOMSNkSZLTwZd+lCrVY0FSVIXdsqwSCT0TjF4xnVr1eHvqY4PhvF9X+Br/2u2DdaezHepHPyt2EpIi04g/ox3q5WzfkoUuQm2NGM/onB7yccqn/scd87a7NXeqMVbgbZn4Rzv1/E5XQ3CZxlpLa2LK+iVFV8KvEqAHjZQCkHFJy2Z0xfCN0odTqbGA4ScEKGrJbS3eaEwk8y9txUrfFdb/Y475212au9R/Y4752z2au9XZp+VXvZe/qc+gfBbWxv1/E5Xg9pdhlbhtDZeCmwEgQYWCCFYkbvdXbfkstYDNqPStEj2pB/jU7HAK0NtNo4zY1JRzU3rOpR5yyRJKt6qh/J/YC4dIaxRC021YVcgJKvrEAjKRhXIsbqXlvbZ05VWyeeTTVF7FFbXsVktTS3I7bjwrKRpm0XoLSSCsi9IhKcIURMmrvISem71p7tHISem71p7tdJ5sSwaUWpJLqA2q8YAMyn6pnfs9lWTbhVfkJPTd6092jkJPTd6092gLAtwrPtelnkucxCVouDbjeJM7dgjr6rHISem71p7tHISem71p7tAVDpq0R+ZQfQFjKAYk7ZJHrGyr9m0iShJWkIURimZj0TvqPkJPTd6092jkJPTd6092gJ+PCl48Kr8hJ6bvWnu0chJ6bvWnu0BTGmbRdEsoKox50RjGU478PVViw6WcUV61sNgeLBmcTJmd0bBkak5CT03etPdpDoRA+u71p7tAZundMrQvmKeSAlHiNhYxLgUTKDEc0+mBljWwzbxdSTmUpn1xjsH4CoORkdN37Se7TuQk9N3rT3aAfadIG4q5BXHNnKfTVFzS9oAgNtrIKcQcCPrZkRu9sxhBt8hJ6bvWnu0chJ6bvWnu0BDZNLuqWAttKEwZMzOAg54bcI2Ve4+Kr8hJ6bvWnu0chJ6bvWnu0BOLcIqO06QNxVyCuDdnKdk0w6CT03etPdpOQk9N3rT3aAqcsWgKKS0hcJJvAwCYkJEmfRMD1VqceFVuQk9N3rT3aOQkdN37Se7QF6y2sKWken+BrTFYth0UlDqFBThgnAkRiCN3praFCBaKKKAKKKKAKKKKA5p7TTqbY4m/eSlwjV8zBAsodvxF+NZhekjGI2iyjTrpWhBaaC1JSbutUSbyVqvJGrF5AhIJwzV0Re03NJNJvXnW03L1+VJF26kLVexwhKkqPoUDtqq5whZSFyYKQ6bspkpacLa1SCQBIOZBEGQCCBls3nddTStS3JfXj76mexwvv3rrX6IupvKucwXEC8VgBCi4XEgKI/NH2NtHDG6l0pavathTplaUlQDGvC0pVzygnmSEnGdxrcVpFu4FhQWkuJQCkgi8pYbjDcowaq2rhA2hV0pcODhUQBzUtKbStRxk4uJwEkzlR3S/uLRwSeql6sv2cqKU3wlKo5wSSpIO4KIBI9gqlwi/wdq/0z3/WqrdltaXEkpmAtaDO9tZQr2Sk0luKQ04V3Qm4q9ei7dumb04RFabUcWuM9m/YfPuhnQGUgaUcspgktDXhKTicChV0yBPrMYk1bVaoE8tP5SB/eZjEZBeBwy9NerM8GrCoSLJY1A5EMtEH1G7UngtYvM7J2LfdrkVCXH79z0Evi1JybwvpH8TxG16dtKVqSi3Wl1IOCw68kKwBkAqkY4eyofCK1+d2rtne9XufgvYvM7J2LXdpfBaxeZ2TsWu7UaPPmNF8YydL/AE/seF+EVr86tXbO96jwhtXnVq7Z3vV7r4K2LzOydg13aPBWxeZ2PsGu7TR58xP6zk/+L7HhXhDavOrV2zveo8IbV51au2d71e7eCti8zsfYNd2jwVsXmdj7Bru00efMP1nJ/wDF9jwnwitXnVq7Z3vV6T+RszZ7WSSSbQJJxJJQJJrrfBWxeZ2PsGu7VyxaPaZSUstNMgmSG0JQCcpISBjV6dGUZXbOTLPidKvRdOELXtw3FmKIpJomuo+ELFEUk0TQCxRFFBNAEURSTRNALFEUk0TQCxSKQDRNE0A0MinxSTRNALFEUk0TQD0omonXkJVClpSYnHdjJzywNStHOqmlLM3BcWi+UgAYlJgmCJnAc4/0KtFJvWQ721EotDflWtm0fWi6fG2yI9dKpxIMFxsGYxIzIBAzzgg+2sBdqshGLLhSEBZkmREJSkC9E89U45gHE4iw/brOpa1LbdJkTN0YITIgBQKhCzOfpgAVrmvmZ5z5Gw2pKiQlaFEZxjGJGMK3g9RppMKu/qgz7SIpNHWZtCAWwUhSQcSScZViSTjzjSOn6X/jH7xrF2vqNFsJmvGHrq4KosnnJ9dXhUEi0UUUAUUUUAUUUUBlWvg2046XCVhRUgkC7EpASrNP10BKFehCYiJpfB5EEBboB18iUY693XKmU7FHCNmc1Xt3HNYsNyEl1RSoBpQS3xRSQm6oglXGQFeojnASBFZrPay9eUC2FIZSpQ1KlwldrKpN3cpkxBi+QJ5xOWq+w+hapgTzi1JNK/0t9NZqP6KSpC03lpvOhwKSReStKkqSpMiMCkYEEHIyKqv8GWllJUpwrSlwJXzJCnFtua4c2AtKmkXYECMjVLRmkHzaW0PKcSQhIWkIbulWoStRWQLwF4q5yeYSAmZwPSVKwy3GU3VoNLF46vHUVbDYNVfha1BS1ruquQkrWparsJBiVHMmotPf4S0/m/8ADu/nPzf5tX5z9Tf6Jq/VDT6UmyWkKVcSbO6FKibo1apVAzgY1e1kYxk5VE3xPGVadstmIVZ3H0O461FlWRZlKyka9KjH+1QgYV0ej+G9vKtY9Z2GLOcLzqyydmIUrFZ/ZR1Vxp4QMsG7YGYVlxh0BbpOUtp8VHVONa2ieAFptatdbXHGwekbzyhnGPiDHb1VwQctkfTYeyyihk8YY8oVlxlrm/kl6Xba3o9D0PwqstqJDLyVqGacUqI6QSoAkekCmW3hSltxadU4pDTjSHnQUXW1O3bogm8oC8mYGE0uheDlnswhlpKTtWcVn1qOP8Kp2nQjb1oeQm0Jha2nLSwLilFTdwoMzeQDdRMgzGETXZ/XbxPLx0TOvbg3X27VfZ4XtuvtNG18KLOhDxCw4ppDilISecdUYWBOEg/jSnhMwm/rVoauuLSJUCVatKFqVAygLEj21lvcF0uIIDpIUm1gEJBEWtYWSMcYjDfUx4NpU6tWsN5XGTdgZWhtponPIaofaqLzLqOR21ye/wDjdv8AkbKdMMlwNhxBWYAE5kpvhM5XijnRnGNZ+mOFSbO4tBbUu4wHVELbTzSpSYSFkXlcw4CoLLwXS28ly+CkKQsgtpKi4lsMghZPNSQAYAmfrRhS6a4Mh9xxwuBAXZw0sFtC4SCtV9JV4p55x9FS3OxWEclVRYneNte3b9DUGnGL10uJCoxSZBBuay4dgVcxjOKg8JmFXNWtLt51tBunxdYFFKzP1eaer0VQ8GL60r4wpxAUlTci8QNQWYv3oKSDewAxJJmcG+BbZCEqWpSUosqCIi8mzBaYJB+sHDPqqLz4EqGSLbJ7F137v+zTVwjZBkrQG9UlYcvC6QpzVpgZwTkcjNKvhHZgi/rUlN1asAomGzDiiAJABwM1njghzUJLyiEIaQmUibrL4fQDjjgAj2TVLSHBN7WEt3XEnjB5yUkXrQ7rFIWkqTKBAGZnHDebmtxaNLJJO2N/xb5bb/8Ah1rTt5KTiJAMHMSJg+mnTVZhSktILpQlQQnWFOCAqBeuzkmZidlSJfSQSFJIGZBGGE47sMa1PmtWZLNE1WY0g0u5ccbXfCii6pJvBJAUUwcQCQDGU0M6QaWtSEuNqWkAqQlSSpIMEEpBkDEdYoQWZomku01ZI30A+aJqELNSTQDppq3ABJomoLaeYfWn8RQFmFdFXu+NJJ6KuofGprRaQ22VqmAJgZnckekmB7aqmyvKulbxaKjghARCcCbsqSSpWHoGdAPvHor6qL56K+qkstpUF6tZSuQS2tOAWEmFpIGAUkkZZ+iDXLaU4ZPtPWxKSwotNPLbEoKEhotyXVJXrEKSFKJCkXVSkBSczpSpSqu0SspqO06guL2BY382aQuufr9n/wDtYb/DoIdcSW21JbaU4taHSoJbaVZw+ogtibqXyoRN4N5pnC1pzhaLLZUPrbAKmHHAhTgSbyGtaGZumVGI9hzq2YqalbbsIzkTQLzv6/Z0mud/+zs6qaE4TcYfebLaEatToBDl9X0T62JcTcFy9cvDEyCd2O5NUnBwdpFlJPWjNS8szzyIMEFABG3b6xQAbxUpV4xGQECSf40OK+kd/aH7iKaVVQksWY89Pr/hWkKybIr6RPr/AIGtYUAtFFFAFFFFAFFFFAZKtNHWut3MU2htsGFEQtttd5RiAQVkROwb6q+ETiUJWpLd3jDyHCCRcQy8plb0kxAu3zuAOdbfFUSTcTKlhSjAxUkBIWd5ASB7BTFaPaKSktoKTfkFIg6wkuSNt4qM75NUtLidSqUVa8eF+mv11mdo/TpdWnmpurdIQQZvN6ouoc/3AA+pVWLRpFSLQlCk3W1BsJXdUoKWsuAtyMERdRirAlwDOrC9GtGJbbMEEc0YEJuAjcbvN9WFPXY21LSsoQVJ8VRAJTgRIOwwoj2nfSzKudJu6Wq3qTVQ08wV2S0oTF5VndSmcBKm1ASd0mr9QW3805+wr901cwi8LTR5/wAGOBrNkAUYde2uEeLhENj6vrz/AArpAuq4XTguqxioqyNa1epXm51HdltlzOqOktCoeUSXHEzq5u3P0YdCc0kjF0qwjFKdkgy36C+BmQPWRVjG1ylYuDjbTiFpW6ooUopClAjnJCSMpjD2YDIABngqzHjLkFd0w3I1iSlWNzGQcSZJ2k1oC0p6SesU4WlPST1ihOF8DFc4FolN1xaUwoLkC8QUNNi6oRdIS1huKyfRV20cGWloaQVOXW0OJAkQQ4UqMgiMLsD9UqGRNXuMp6SesVIF0DTRn23g6h1SipSkgtIQkJjC6TKoMpJgpGWFwbhDrLwdbQtS77iiUupF67zQ7cvXYTsDYgmTiZmtAKovUIMhvgfZxF1TqAFSAkpAnWFyYCc8kzndF3ImV8D2QCELcTOA3JTrtcUoCYu5kDZvB26sU8KoDPtfBxpx9TpU4CpF26CAjK6VxHjEBGfkkxGMpYeDTTKipsqSdU42IDYASsoI5t2DduYThzlSDNaV6i9QGZZ+DSUXFB14uJSpJWoiVhaiVqUEgJvm8oyAMVSZgVcd0Wk62FLRrGAyLt2G0pCwC2lQKQeeTiCDdTIIEVPfovUBkI4HMgKAcdxUDjq1RAgJF5B5gGSTgDzgJxpXOCDJPjvYl0nnDHWi6oHCdgxzwzrXvUXqALK1cbQgEqCEJSCYk3QBJgAThsFS3qivUl+gJb1QW5XMPrH4inXqhtIKkkDPD3GgL2kWipk3RJBQoDpFCkru+27HtqUap9DZkqSFAgSZkAgoWM8pkH21XGkYA5hy3p+NVX9UslSmASczzQT64z9tQC2VJXaEXMUspVfI8UKICUtjZMSTGWFY9r4YBo2suMkhlx0c0plTbLCX1qMnxoVgNs+gmtRq3BKQEtXQMgLoA9lQuONqJJs6FEqSokhBJUnxVEkYkbN1aU3FP+pXKyTexlPhTpZKA21qkuB1dmDl7BOretTTCgQCCokLOGWGMjAxp4aJWpkJalC3OeSQeYbOt9K0RgqQk5SDGBMg1pO2tKikqYCinxSbhKcQcCcsQOoVElxoRFmbEKChAbEKEkLGGBEnH01qp08NnH1KuMr6mP4NW9t1pSmmVMArvEEReLwD5X6ZLhn0zEiCdaayWLclAhDAQJJhNxIk4kwNpp/K58kftCsZtOTaLxTS1jX1fSO/tJ/cRTCuolOlSlqIu3iDEzEJSn+FIV1UkuWFX0qPWfwNbQrA0cr6ZHrP4Gt8UAtFFFAFFFFAFFFFAFFFFAFFFFAFQW/805+wr901PVfSH5lz/wBa/wB00ByoVTguq4XT0maAnC68v4X8HLa5bn1tMrWhRSUqBTiLiR0pwII9lemhBpL1UlBS2nXkmV1Mlm509rVjzNWjrQW208krvpQ2la9ZF+4tKlqhMQVhJBOfOz2VNyc6Z/8ACrxTBPGCOjCgBABwxjEyccTPo4XS6yqZle7djq/Va3ty/I8j0hwWt7jq1t2JTKCRdQFtkJAAETeE5Tltr1rQza0Wazoc8dLDaV4zzkoAVjtxBqTWUoXVowUXcxyrL6uUxjGexbPdyxfp7a8RVXWUt+tDgNG9Ubqsqp6ylv0BYv0Xqr6yl1lAT36W/VfWU4UBNfpyRNVyqKeh8AUBNFN1gphtIqHWUBZbViPWKdaHXg5zEJWiBiSAQZx27vR7dlVNZSaw9Nf2jUp2IauWHH3+ZDSFc1JXKgOdHOSMTkY/rGrFlcdKoW2hKYwIIMYJ5sbcSrH0Vnaw9Nf2jSXz01/aNTi8CLeJaZV9En9hP4CoyuoEmAAMgIHsov1UsTFdIV1CXKQuUBMV00rqErpCugJ04mnFo7xVdt6DUhtg9NAWdHCH0D1/umuiFc1ox0G0Nx6f3VV0ooBaKKKAKKKKAKKKKAKKKKAKKKKAKraS/Mu/+tf7pqzUb7YUlQOIIIPqIIIoDgg5V1FnjbWyvR1lC7uqVN6PGVGV7pU9TNnEcxWJgYndPSoDFdN0TNVS9jXSLslnJKS2owAc1bVKSPrb0mktGibOiPo8yB4y8zP63ooDndbVqywQZG2tUaOs/k9hPjK2Z/Wp/E2Em6Gzn0len9b0UBnXRuFU1LxPrrp+Sm+iPtL+NROaOaTd5g5yiBirO6pWOO5JoDnA7S62n8I9Ihi0WdlphtZeSTK1uADGIw9tUdEaWDltbsztmaTfSo3kOOmISpQzjox7a2VGbji+pTGr2LmtpdbXR8hsdD7y/jS8hsdD7y/jWJc5vXUodro+Q2Oh95fxo5EY6H3l/GgMZtoEZmnFEba2k6KaGSfvK+NO5Nb6PvV8aA5lb9N11dJyMz0Per40nIjHQ+8v40Bz7TkqFWoG4VrjQrI+p95fxp/JbXRP2lfGgOetCoiKhLtdMdEtdH7yvjRyS10Per40BzGtpNbXTK0Kyc0feV8abyGx0PvL+NAc1raQu103ITHQ+8v40chMdD7y/jQHMa2noIIzrpOQmOh95fxpRoNjofeX8aA5pwgDM1CXa6vkNjofeV8aTkJjyY61fGgOTLlJrK606BY8n95fxpPB+z+T+8v40BgaDX/eW/Wr91VdgKosaHZQpKkIhQOBlRzwOZ3GrwoBaKKKAKKKKAKKKKA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226" name="Picture 10" descr="http://www.securestate.com/images/newsletters/2012/November/avoid-phishing04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4"/>
          <a:stretch/>
        </p:blipFill>
        <p:spPr bwMode="auto">
          <a:xfrm>
            <a:off x="155575" y="3803648"/>
            <a:ext cx="4762500" cy="268524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 descr="Screen Clipping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260" y="3848098"/>
            <a:ext cx="3998974" cy="259634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Rectangle 22"/>
          <p:cNvSpPr/>
          <p:nvPr/>
        </p:nvSpPr>
        <p:spPr>
          <a:xfrm>
            <a:off x="155575" y="1595903"/>
            <a:ext cx="88448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“There is no exaggerating our dependence on </a:t>
            </a:r>
            <a:r>
              <a:rPr lang="en-US" sz="2400" dirty="0" err="1"/>
              <a:t>DoD’s</a:t>
            </a:r>
            <a:r>
              <a:rPr lang="en-US" sz="2400" dirty="0"/>
              <a:t> information networks for command and control of our forces, the intelligence and logistics on which they depend, and the weapons technologies we develop and field.” 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			</a:t>
            </a:r>
            <a:r>
              <a:rPr lang="en-US" sz="2400" i="1" dirty="0" smtClean="0"/>
              <a:t>- </a:t>
            </a:r>
            <a:r>
              <a:rPr lang="en-US" sz="2400" i="1" dirty="0"/>
              <a:t>2010 Quadrennial Defense Review </a:t>
            </a:r>
          </a:p>
        </p:txBody>
      </p:sp>
    </p:spTree>
    <p:extLst>
      <p:ext uri="{BB962C8B-B14F-4D97-AF65-F5344CB8AC3E}">
        <p14:creationId xmlns:p14="http://schemas.microsoft.com/office/powerpoint/2010/main" val="1971140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Necessary 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26" y="1641796"/>
            <a:ext cx="8680324" cy="5018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204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Professionalization 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05" y="1523798"/>
            <a:ext cx="8934587" cy="50544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2928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Contact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9256"/>
            <a:ext cx="8229600" cy="529874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3600" b="1" dirty="0"/>
              <a:t>CAPT Paul J. </a:t>
            </a:r>
            <a:r>
              <a:rPr lang="en-US" sz="3600" b="1" dirty="0" err="1"/>
              <a:t>Tortora</a:t>
            </a:r>
            <a:r>
              <a:rPr lang="en-US" sz="3600" b="1" dirty="0"/>
              <a:t>, </a:t>
            </a:r>
            <a:r>
              <a:rPr lang="en-US" sz="3600" b="1" dirty="0" smtClean="0"/>
              <a:t>USN (ret.)</a:t>
            </a:r>
            <a:endParaRPr lang="en-US" sz="3600" b="1" dirty="0"/>
          </a:p>
          <a:p>
            <a:pPr marL="0" indent="0" algn="ctr">
              <a:buNone/>
            </a:pPr>
            <a:r>
              <a:rPr lang="en-US" sz="2400" dirty="0"/>
              <a:t>Director, Center for Cyber Security Studies</a:t>
            </a:r>
          </a:p>
          <a:p>
            <a:pPr marL="0" indent="0" algn="ctr">
              <a:buNone/>
            </a:pPr>
            <a:r>
              <a:rPr lang="en-US" sz="2400" dirty="0"/>
              <a:t>117 Decatur Ave, Leahy Hall, Room </a:t>
            </a:r>
            <a:r>
              <a:rPr lang="en-US" sz="2400" dirty="0" smtClean="0"/>
              <a:t>304</a:t>
            </a:r>
            <a:endParaRPr lang="en-US" sz="2400" dirty="0"/>
          </a:p>
          <a:p>
            <a:pPr marL="0" indent="0" algn="ctr">
              <a:buNone/>
            </a:pPr>
            <a:r>
              <a:rPr lang="en-US" sz="2400" dirty="0"/>
              <a:t>United States Naval Academy</a:t>
            </a:r>
          </a:p>
          <a:p>
            <a:pPr marL="0" indent="0" algn="ctr">
              <a:buNone/>
            </a:pPr>
            <a:r>
              <a:rPr lang="en-US" sz="2400" dirty="0"/>
              <a:t>Annapolis </a:t>
            </a:r>
            <a:r>
              <a:rPr lang="en-US" sz="2400" dirty="0" err="1"/>
              <a:t>Md</a:t>
            </a:r>
            <a:r>
              <a:rPr lang="en-US" sz="2400" dirty="0"/>
              <a:t> 21402</a:t>
            </a:r>
          </a:p>
          <a:p>
            <a:pPr marL="0" indent="0" algn="ctr">
              <a:buNone/>
            </a:pPr>
            <a:r>
              <a:rPr lang="en-US" sz="3600" dirty="0"/>
              <a:t>410-293-0933</a:t>
            </a:r>
          </a:p>
          <a:p>
            <a:pPr marL="0" indent="0" algn="ctr">
              <a:buNone/>
            </a:pPr>
            <a:r>
              <a:rPr lang="en-US" sz="3600" dirty="0">
                <a:hlinkClick r:id="rId2"/>
              </a:rPr>
              <a:t>tortora@usna.edu</a:t>
            </a:r>
            <a:endParaRPr lang="en-US" sz="3600" dirty="0"/>
          </a:p>
          <a:p>
            <a:endParaRPr lang="en-US" dirty="0" smtClean="0"/>
          </a:p>
          <a:p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MIDN 1/C Zac Dannelly </a:t>
            </a:r>
            <a:r>
              <a:rPr lang="en-US" sz="4000" dirty="0" smtClean="0"/>
              <a:t>|</a:t>
            </a:r>
            <a:r>
              <a:rPr lang="en-US" dirty="0" smtClean="0"/>
              <a:t> dannellyz@gmail.com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5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Go Navy! Beat Air Force!</a:t>
            </a:r>
            <a:br>
              <a:rPr lang="en-US" dirty="0" smtClean="0"/>
            </a:br>
            <a:r>
              <a:rPr lang="en-US" dirty="0" smtClean="0"/>
              <a:t>…Again</a:t>
            </a:r>
            <a:endParaRPr lang="en-US" dirty="0"/>
          </a:p>
        </p:txBody>
      </p:sp>
      <p:pic>
        <p:nvPicPr>
          <p:cNvPr id="5124" name="Picture 4" descr="https://www.usna.edu/CS/_files/images/cdx-obam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728" y="1643371"/>
            <a:ext cx="7606994" cy="50713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3558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Looking Ahead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3" t="27161" r="4611"/>
          <a:stretch/>
        </p:blipFill>
        <p:spPr bwMode="auto">
          <a:xfrm>
            <a:off x="477673" y="1624655"/>
            <a:ext cx="8188657" cy="4985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4846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14460</TotalTime>
  <Words>569</Words>
  <Application>Microsoft Office PowerPoint</Application>
  <PresentationFormat>On-screen Show (4:3)</PresentationFormat>
  <Paragraphs>114</Paragraphs>
  <Slides>25</Slides>
  <Notes>3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USNa Core Cyber Curriculum</vt:lpstr>
      <vt:lpstr>History</vt:lpstr>
      <vt:lpstr>Mission Statement</vt:lpstr>
      <vt:lpstr>Structure</vt:lpstr>
      <vt:lpstr>Outline</vt:lpstr>
      <vt:lpstr>Landing Page https://www.usna.edu/CS/si110/index.html</vt:lpstr>
      <vt:lpstr>Calendar /calendar.html</vt:lpstr>
      <vt:lpstr>Resources /resources/index.html</vt:lpstr>
      <vt:lpstr>Example of Resources </vt:lpstr>
      <vt:lpstr>More Resources</vt:lpstr>
      <vt:lpstr>Labs</vt:lpstr>
      <vt:lpstr>Network Recon Lab</vt:lpstr>
      <vt:lpstr>Message Board</vt:lpstr>
      <vt:lpstr>Advantages</vt:lpstr>
      <vt:lpstr>AUTHENTICATION &amp; COOKIES </vt:lpstr>
      <vt:lpstr>Injection attacks</vt:lpstr>
      <vt:lpstr>Phishing Attacks</vt:lpstr>
      <vt:lpstr>Passwords</vt:lpstr>
      <vt:lpstr>Relatability</vt:lpstr>
      <vt:lpstr>Useful</vt:lpstr>
      <vt:lpstr>Necessary </vt:lpstr>
      <vt:lpstr>Professionalization </vt:lpstr>
      <vt:lpstr>Contact </vt:lpstr>
      <vt:lpstr>Go Navy! Beat Air Force! …Again</vt:lpstr>
      <vt:lpstr>Looking Ahead</vt:lpstr>
    </vt:vector>
  </TitlesOfParts>
  <Company>USNA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Capt Shorr</dc:creator>
  <cp:lastModifiedBy>Windows User</cp:lastModifiedBy>
  <cp:revision>272</cp:revision>
  <dcterms:created xsi:type="dcterms:W3CDTF">2013-01-08T18:55:50Z</dcterms:created>
  <dcterms:modified xsi:type="dcterms:W3CDTF">2015-10-02T11:58:32Z</dcterms:modified>
</cp:coreProperties>
</file>