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13"/>
  </p:notesMasterIdLst>
  <p:handoutMasterIdLst>
    <p:handoutMasterId r:id="rId14"/>
  </p:handoutMasterIdLst>
  <p:sldIdLst>
    <p:sldId id="376" r:id="rId5"/>
    <p:sldId id="414" r:id="rId6"/>
    <p:sldId id="385" r:id="rId7"/>
    <p:sldId id="416" r:id="rId8"/>
    <p:sldId id="415" r:id="rId9"/>
    <p:sldId id="410" r:id="rId10"/>
    <p:sldId id="413" r:id="rId11"/>
    <p:sldId id="411" r:id="rId1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gouacem, Lamia " initials="" lastIdx="0" clrIdx="0"/>
  <p:cmAuthor id="1" name="519657" initials="5" lastIdx="7" clrIdx="1"/>
  <p:cmAuthor id="2" name="Elgouacem, Lamia " initials="EL[" lastIdx="2" clrIdx="2"/>
  <p:cmAuthor id="3" name="552477" initials="5" lastIdx="7"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4278"/>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34" autoAdjust="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5" d="100"/>
          <a:sy n="55" d="100"/>
        </p:scale>
        <p:origin x="-253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744BF1-06BB-447C-8F70-FB6EBC63F4B5}" type="doc">
      <dgm:prSet loTypeId="urn:microsoft.com/office/officeart/2008/layout/VerticalCurvedList" loCatId="list" qsTypeId="urn:microsoft.com/office/officeart/2005/8/quickstyle/simple3" qsCatId="simple" csTypeId="urn:microsoft.com/office/officeart/2005/8/colors/accent0_3" csCatId="mainScheme" phldr="1"/>
      <dgm:spPr/>
      <dgm:t>
        <a:bodyPr/>
        <a:lstStyle/>
        <a:p>
          <a:endParaRPr lang="en-US"/>
        </a:p>
      </dgm:t>
    </dgm:pt>
    <dgm:pt modelId="{998F83B1-CD56-4EB2-AEF6-7407E7741401}">
      <dgm:prSet custT="1"/>
      <dgm:spPr>
        <a:xfrm>
          <a:off x="763408" y="1036157"/>
          <a:ext cx="7409726" cy="518286"/>
        </a:xfrm>
        <a:solidFill>
          <a:srgbClr val="FFFFFF">
            <a:alpha val="0"/>
          </a:srgbClr>
        </a:solidFill>
        <a:ln w="6350" cmpd="sng">
          <a:noFill/>
        </a:ln>
        <a:effectLst/>
        <a:scene3d>
          <a:camera prst="orthographicFront"/>
          <a:lightRig rig="flat" dir="t"/>
        </a:scene3d>
        <a:sp3d prstMaterial="dkEdge">
          <a:bevelT w="8200" h="38100"/>
        </a:sp3d>
      </dgm:spPr>
      <dgm:t>
        <a:bodyPr/>
        <a:lstStyle/>
        <a:p>
          <a:r>
            <a:rPr lang="en-US" sz="2000" b="1" dirty="0" smtClean="0">
              <a:ln>
                <a:noFill/>
              </a:ln>
              <a:solidFill>
                <a:srgbClr val="0E6596"/>
              </a:solidFill>
              <a:latin typeface="Arial"/>
              <a:ea typeface="+mn-ea"/>
              <a:cs typeface="+mn-cs"/>
            </a:rPr>
            <a:t>Students</a:t>
          </a:r>
          <a:r>
            <a:rPr lang="en-US" sz="2000" dirty="0" smtClean="0">
              <a:ln>
                <a:noFill/>
              </a:ln>
              <a:solidFill>
                <a:srgbClr val="000000"/>
              </a:solidFill>
              <a:latin typeface="Arial"/>
              <a:ea typeface="+mn-ea"/>
              <a:cs typeface="+mn-cs"/>
            </a:rPr>
            <a:t>  Graduate with knowledge &amp; skills </a:t>
          </a:r>
          <a:endParaRPr lang="en-US" sz="2000" dirty="0" smtClean="0">
            <a:ln>
              <a:noFill/>
            </a:ln>
            <a:solidFill>
              <a:srgbClr val="000000"/>
            </a:solidFill>
            <a:latin typeface="Arial" pitchFamily="34" charset="0"/>
            <a:ea typeface="+mn-ea"/>
            <a:cs typeface="Arial" pitchFamily="34" charset="0"/>
          </a:endParaRPr>
        </a:p>
      </dgm:t>
    </dgm:pt>
    <dgm:pt modelId="{1DFA61A3-158C-4E5B-B4F4-85FA94465087}" type="parTrans" cxnId="{2F485E47-33DB-4754-B261-2194ADC99D39}">
      <dgm:prSet/>
      <dgm:spPr/>
      <dgm:t>
        <a:bodyPr/>
        <a:lstStyle/>
        <a:p>
          <a:endParaRPr lang="en-US" sz="1600"/>
        </a:p>
      </dgm:t>
    </dgm:pt>
    <dgm:pt modelId="{869C69E4-8E4D-4C22-B715-8A52B2334AC3}" type="sibTrans" cxnId="{2F485E47-33DB-4754-B261-2194ADC99D39}">
      <dgm:prSet/>
      <dgm:spPr/>
      <dgm:t>
        <a:bodyPr/>
        <a:lstStyle/>
        <a:p>
          <a:endParaRPr lang="en-US" sz="1600"/>
        </a:p>
      </dgm:t>
    </dgm:pt>
    <dgm:pt modelId="{83AE0B8E-367B-42D3-858E-DDC8BFA205B2}">
      <dgm:prSet custT="1"/>
      <dgm:spPr>
        <a:xfrm>
          <a:off x="763408" y="2590518"/>
          <a:ext cx="7409726" cy="518286"/>
        </a:xfrm>
        <a:noFill/>
        <a:ln>
          <a:noFill/>
        </a:ln>
        <a:effectLst/>
        <a:scene3d>
          <a:camera prst="orthographicFront"/>
          <a:lightRig rig="flat" dir="t"/>
        </a:scene3d>
        <a:sp3d prstMaterial="dkEdge">
          <a:bevelT w="8200" h="38100"/>
        </a:sp3d>
      </dgm:spPr>
      <dgm:t>
        <a:bodyPr/>
        <a:lstStyle/>
        <a:p>
          <a:r>
            <a:rPr lang="en-US" sz="2000" b="1" dirty="0" smtClean="0">
              <a:solidFill>
                <a:srgbClr val="0E6596"/>
              </a:solidFill>
              <a:latin typeface="Arial"/>
              <a:ea typeface="+mn-ea"/>
              <a:cs typeface="+mn-cs"/>
            </a:rPr>
            <a:t>Employees</a:t>
          </a:r>
          <a:r>
            <a:rPr lang="en-US" sz="2000" dirty="0" smtClean="0">
              <a:solidFill>
                <a:srgbClr val="000000"/>
              </a:solidFill>
              <a:latin typeface="Arial"/>
              <a:ea typeface="+mn-ea"/>
              <a:cs typeface="+mn-cs"/>
            </a:rPr>
            <a:t>  Identify</a:t>
          </a:r>
          <a:r>
            <a:rPr lang="en-US" sz="2000" b="0" dirty="0" smtClean="0">
              <a:solidFill>
                <a:srgbClr val="000000"/>
              </a:solidFill>
              <a:latin typeface="Arial"/>
              <a:ea typeface="+mn-ea"/>
              <a:cs typeface="+mn-cs"/>
            </a:rPr>
            <a:t> career paths &amp; opportunities </a:t>
          </a:r>
          <a:endParaRPr lang="en-US" sz="2000" b="0" dirty="0" smtClean="0">
            <a:solidFill>
              <a:srgbClr val="000000"/>
            </a:solidFill>
            <a:latin typeface="Arial" pitchFamily="34" charset="0"/>
            <a:ea typeface="+mn-ea"/>
            <a:cs typeface="Arial" pitchFamily="34" charset="0"/>
          </a:endParaRPr>
        </a:p>
      </dgm:t>
    </dgm:pt>
    <dgm:pt modelId="{81B88957-D7C2-4344-9A86-6DF98C0A201D}" type="parTrans" cxnId="{644F257A-F5AD-44EA-A44B-D2AD6EFEEB8E}">
      <dgm:prSet/>
      <dgm:spPr/>
      <dgm:t>
        <a:bodyPr/>
        <a:lstStyle/>
        <a:p>
          <a:endParaRPr lang="en-US" sz="2000"/>
        </a:p>
      </dgm:t>
    </dgm:pt>
    <dgm:pt modelId="{B7A3B804-FCA0-44FA-AE11-0DE91139C977}" type="sibTrans" cxnId="{644F257A-F5AD-44EA-A44B-D2AD6EFEEB8E}">
      <dgm:prSet/>
      <dgm:spPr/>
      <dgm:t>
        <a:bodyPr/>
        <a:lstStyle/>
        <a:p>
          <a:endParaRPr lang="en-US" sz="2000"/>
        </a:p>
      </dgm:t>
    </dgm:pt>
    <dgm:pt modelId="{93A90EEC-3653-404D-8601-0E3FDAE877B3}">
      <dgm:prSet custT="1"/>
      <dgm:spPr>
        <a:xfrm>
          <a:off x="392019" y="3367699"/>
          <a:ext cx="7781115" cy="518286"/>
        </a:xfrm>
        <a:noFill/>
        <a:ln>
          <a:noFill/>
        </a:ln>
        <a:effectLst/>
        <a:scene3d>
          <a:camera prst="orthographicFront"/>
          <a:lightRig rig="flat" dir="t"/>
        </a:scene3d>
        <a:sp3d prstMaterial="dkEdge">
          <a:bevelT w="8200" h="38100"/>
        </a:sp3d>
      </dgm:spPr>
      <dgm:t>
        <a:bodyPr/>
        <a:lstStyle/>
        <a:p>
          <a:r>
            <a:rPr lang="en-US" sz="2000" b="1" dirty="0" smtClean="0">
              <a:solidFill>
                <a:srgbClr val="0E6596"/>
              </a:solidFill>
              <a:latin typeface="Arial"/>
              <a:ea typeface="+mn-ea"/>
              <a:cs typeface="+mn-cs"/>
            </a:rPr>
            <a:t>Policy makers  </a:t>
          </a:r>
          <a:r>
            <a:rPr lang="en-US" sz="2000" b="0" dirty="0" smtClean="0">
              <a:solidFill>
                <a:srgbClr val="000000"/>
              </a:solidFill>
              <a:latin typeface="Arial"/>
              <a:ea typeface="+mn-ea"/>
              <a:cs typeface="+mn-cs"/>
            </a:rPr>
            <a:t>S</a:t>
          </a:r>
          <a:r>
            <a:rPr lang="en-US" sz="2000" dirty="0" smtClean="0">
              <a:solidFill>
                <a:srgbClr val="000000"/>
              </a:solidFill>
              <a:latin typeface="Arial"/>
              <a:ea typeface="+mn-ea"/>
              <a:cs typeface="+mn-cs"/>
            </a:rPr>
            <a:t>et standards to promote the workforce</a:t>
          </a:r>
          <a:endParaRPr lang="en-US" sz="2000" dirty="0" smtClean="0">
            <a:solidFill>
              <a:srgbClr val="000000"/>
            </a:solidFill>
            <a:latin typeface="Arial" pitchFamily="34" charset="0"/>
            <a:ea typeface="+mn-ea"/>
            <a:cs typeface="Arial" pitchFamily="34" charset="0"/>
          </a:endParaRPr>
        </a:p>
      </dgm:t>
    </dgm:pt>
    <dgm:pt modelId="{C0971862-D995-4913-BE80-36A070054CBC}" type="parTrans" cxnId="{66A64D42-3F60-4C7A-8CC9-DEF987047523}">
      <dgm:prSet/>
      <dgm:spPr/>
      <dgm:t>
        <a:bodyPr/>
        <a:lstStyle/>
        <a:p>
          <a:endParaRPr lang="en-US" sz="2000"/>
        </a:p>
      </dgm:t>
    </dgm:pt>
    <dgm:pt modelId="{5F8A2F8A-265E-47BF-A041-B3D94939162B}" type="sibTrans" cxnId="{66A64D42-3F60-4C7A-8CC9-DEF987047523}">
      <dgm:prSet/>
      <dgm:spPr/>
      <dgm:t>
        <a:bodyPr/>
        <a:lstStyle/>
        <a:p>
          <a:endParaRPr lang="en-US" sz="2000"/>
        </a:p>
      </dgm:t>
    </dgm:pt>
    <dgm:pt modelId="{B77D9E70-738F-475F-B303-EC0CE092FCD2}">
      <dgm:prSet phldrT="[Text]" custT="1"/>
      <dgm:spPr>
        <a:xfrm>
          <a:off x="392019" y="258977"/>
          <a:ext cx="7781115" cy="518286"/>
        </a:xfrm>
        <a:noFill/>
        <a:ln>
          <a:noFill/>
        </a:ln>
        <a:effectLst/>
        <a:scene3d>
          <a:camera prst="orthographicFront"/>
          <a:lightRig rig="flat" dir="t"/>
        </a:scene3d>
        <a:sp3d prstMaterial="dkEdge">
          <a:bevelT w="8200" h="38100"/>
        </a:sp3d>
      </dgm:spPr>
      <dgm:t>
        <a:bodyPr/>
        <a:lstStyle/>
        <a:p>
          <a:r>
            <a:rPr lang="en-US" sz="2000" b="1" dirty="0" smtClean="0">
              <a:solidFill>
                <a:srgbClr val="0E6596"/>
              </a:solidFill>
              <a:latin typeface="Arial"/>
              <a:ea typeface="+mn-ea"/>
              <a:cs typeface="+mn-cs"/>
            </a:rPr>
            <a:t>Educators</a:t>
          </a:r>
          <a:r>
            <a:rPr lang="en-US" sz="2000" b="0" dirty="0" smtClean="0">
              <a:solidFill>
                <a:srgbClr val="000000"/>
              </a:solidFill>
              <a:latin typeface="Arial"/>
              <a:ea typeface="+mn-ea"/>
              <a:cs typeface="+mn-cs"/>
            </a:rPr>
            <a:t>  Align programs to jobs</a:t>
          </a:r>
          <a:endParaRPr lang="en-US" sz="2000" b="0" dirty="0">
            <a:solidFill>
              <a:srgbClr val="000000"/>
            </a:solidFill>
            <a:latin typeface="Arial"/>
            <a:ea typeface="+mn-ea"/>
            <a:cs typeface="+mn-cs"/>
          </a:endParaRPr>
        </a:p>
      </dgm:t>
    </dgm:pt>
    <dgm:pt modelId="{A83FC838-28F2-4724-8B1B-9610D14B839F}" type="sibTrans" cxnId="{6B06BEB0-AA53-423F-AF1A-EA3F0B17BA80}">
      <dgm:prSet/>
      <dgm:spPr>
        <a:xfrm>
          <a:off x="-4685935" y="-718333"/>
          <a:ext cx="5581630" cy="5581630"/>
        </a:xfrm>
        <a:noFill/>
        <a:ln w="28575" cap="flat" cmpd="sng" algn="ctr">
          <a:solidFill>
            <a:srgbClr val="0E6596"/>
          </a:solidFill>
          <a:prstDash val="solid"/>
        </a:ln>
        <a:effectLst/>
      </dgm:spPr>
      <dgm:t>
        <a:bodyPr/>
        <a:lstStyle/>
        <a:p>
          <a:endParaRPr lang="en-US" sz="1600"/>
        </a:p>
      </dgm:t>
    </dgm:pt>
    <dgm:pt modelId="{0BBC91AD-D40D-4DC6-AC84-C4CDAD113396}" type="parTrans" cxnId="{6B06BEB0-AA53-423F-AF1A-EA3F0B17BA80}">
      <dgm:prSet/>
      <dgm:spPr/>
      <dgm:t>
        <a:bodyPr/>
        <a:lstStyle/>
        <a:p>
          <a:endParaRPr lang="en-US" sz="1600"/>
        </a:p>
      </dgm:t>
    </dgm:pt>
    <dgm:pt modelId="{55154F6E-7124-4E0F-A627-2E6D17AD0A15}">
      <dgm:prSet custT="1"/>
      <dgm:spPr>
        <a:xfrm>
          <a:off x="877394" y="1813338"/>
          <a:ext cx="7295739" cy="518286"/>
        </a:xfrm>
        <a:noFill/>
        <a:ln>
          <a:noFill/>
        </a:ln>
        <a:effectLst/>
        <a:scene3d>
          <a:camera prst="orthographicFront"/>
          <a:lightRig rig="flat" dir="t"/>
        </a:scene3d>
        <a:sp3d prstMaterial="dkEdge">
          <a:bevelT w="8200" h="38100"/>
        </a:sp3d>
      </dgm:spPr>
      <dgm:t>
        <a:bodyPr/>
        <a:lstStyle/>
        <a:p>
          <a:r>
            <a:rPr lang="en-US" sz="2000" b="1" dirty="0" smtClean="0">
              <a:solidFill>
                <a:srgbClr val="0E6596"/>
              </a:solidFill>
              <a:latin typeface="Arial"/>
              <a:ea typeface="+mn-ea"/>
              <a:cs typeface="+mn-cs"/>
            </a:rPr>
            <a:t>Employers</a:t>
          </a:r>
          <a:r>
            <a:rPr lang="en-US" sz="2000" dirty="0" smtClean="0">
              <a:solidFill>
                <a:srgbClr val="000000"/>
              </a:solidFill>
              <a:latin typeface="Arial"/>
              <a:ea typeface="+mn-ea"/>
              <a:cs typeface="+mn-cs"/>
            </a:rPr>
            <a:t>  Recruit from more qualified candidates</a:t>
          </a:r>
          <a:endParaRPr lang="en-US" sz="2000" dirty="0" smtClean="0">
            <a:solidFill>
              <a:srgbClr val="000000"/>
            </a:solidFill>
            <a:latin typeface="Arial" pitchFamily="34" charset="0"/>
            <a:ea typeface="+mn-ea"/>
            <a:cs typeface="Arial" pitchFamily="34" charset="0"/>
          </a:endParaRPr>
        </a:p>
      </dgm:t>
    </dgm:pt>
    <dgm:pt modelId="{9B5216F1-A1BF-4E59-BC7E-20776A71FAEB}" type="sibTrans" cxnId="{29731C10-2F9C-4192-9EFD-7FDA8B75A07C}">
      <dgm:prSet/>
      <dgm:spPr/>
      <dgm:t>
        <a:bodyPr/>
        <a:lstStyle/>
        <a:p>
          <a:endParaRPr lang="en-US" sz="2000"/>
        </a:p>
      </dgm:t>
    </dgm:pt>
    <dgm:pt modelId="{E35E3718-6D04-4417-997C-7FA6504EB9D4}" type="parTrans" cxnId="{29731C10-2F9C-4192-9EFD-7FDA8B75A07C}">
      <dgm:prSet/>
      <dgm:spPr/>
      <dgm:t>
        <a:bodyPr/>
        <a:lstStyle/>
        <a:p>
          <a:endParaRPr lang="en-US" sz="2000"/>
        </a:p>
      </dgm:t>
    </dgm:pt>
    <dgm:pt modelId="{49F0524E-2486-43BD-BDBF-70DCF651B978}" type="pres">
      <dgm:prSet presAssocID="{00744BF1-06BB-447C-8F70-FB6EBC63F4B5}" presName="Name0" presStyleCnt="0">
        <dgm:presLayoutVars>
          <dgm:chMax val="7"/>
          <dgm:chPref val="7"/>
          <dgm:dir/>
        </dgm:presLayoutVars>
      </dgm:prSet>
      <dgm:spPr/>
      <dgm:t>
        <a:bodyPr/>
        <a:lstStyle/>
        <a:p>
          <a:endParaRPr lang="en-US"/>
        </a:p>
      </dgm:t>
    </dgm:pt>
    <dgm:pt modelId="{0167C9E2-50AE-48A5-99A3-0DC266BE4E80}" type="pres">
      <dgm:prSet presAssocID="{00744BF1-06BB-447C-8F70-FB6EBC63F4B5}" presName="Name1" presStyleCnt="0"/>
      <dgm:spPr/>
      <dgm:t>
        <a:bodyPr/>
        <a:lstStyle/>
        <a:p>
          <a:endParaRPr lang="en-US"/>
        </a:p>
      </dgm:t>
    </dgm:pt>
    <dgm:pt modelId="{3CBDE24E-1A15-42DF-9F3C-C3FD311B624B}" type="pres">
      <dgm:prSet presAssocID="{00744BF1-06BB-447C-8F70-FB6EBC63F4B5}" presName="cycle" presStyleCnt="0"/>
      <dgm:spPr/>
      <dgm:t>
        <a:bodyPr/>
        <a:lstStyle/>
        <a:p>
          <a:endParaRPr lang="en-US"/>
        </a:p>
      </dgm:t>
    </dgm:pt>
    <dgm:pt modelId="{5CDDE153-3C28-4549-B2C9-686026A0D276}" type="pres">
      <dgm:prSet presAssocID="{00744BF1-06BB-447C-8F70-FB6EBC63F4B5}" presName="srcNode" presStyleLbl="node1" presStyleIdx="0" presStyleCnt="5"/>
      <dgm:spPr/>
      <dgm:t>
        <a:bodyPr/>
        <a:lstStyle/>
        <a:p>
          <a:endParaRPr lang="en-US"/>
        </a:p>
      </dgm:t>
    </dgm:pt>
    <dgm:pt modelId="{AC05D994-2029-44D5-97C7-51156AC0E51E}" type="pres">
      <dgm:prSet presAssocID="{00744BF1-06BB-447C-8F70-FB6EBC63F4B5}" presName="conn" presStyleLbl="parChTrans1D2" presStyleIdx="0" presStyleCnt="1"/>
      <dgm:spPr>
        <a:prstGeom prst="blockArc">
          <a:avLst>
            <a:gd name="adj1" fmla="val 18900000"/>
            <a:gd name="adj2" fmla="val 2700000"/>
            <a:gd name="adj3" fmla="val 387"/>
          </a:avLst>
        </a:prstGeom>
      </dgm:spPr>
      <dgm:t>
        <a:bodyPr/>
        <a:lstStyle/>
        <a:p>
          <a:endParaRPr lang="en-US"/>
        </a:p>
      </dgm:t>
    </dgm:pt>
    <dgm:pt modelId="{7C717748-5DC1-4A70-866B-B38CD0917967}" type="pres">
      <dgm:prSet presAssocID="{00744BF1-06BB-447C-8F70-FB6EBC63F4B5}" presName="extraNode" presStyleLbl="node1" presStyleIdx="0" presStyleCnt="5"/>
      <dgm:spPr/>
      <dgm:t>
        <a:bodyPr/>
        <a:lstStyle/>
        <a:p>
          <a:endParaRPr lang="en-US"/>
        </a:p>
      </dgm:t>
    </dgm:pt>
    <dgm:pt modelId="{83DC5BF5-AE7D-42AC-AFE2-E5F41B5EA354}" type="pres">
      <dgm:prSet presAssocID="{00744BF1-06BB-447C-8F70-FB6EBC63F4B5}" presName="dstNode" presStyleLbl="node1" presStyleIdx="0" presStyleCnt="5"/>
      <dgm:spPr/>
      <dgm:t>
        <a:bodyPr/>
        <a:lstStyle/>
        <a:p>
          <a:endParaRPr lang="en-US"/>
        </a:p>
      </dgm:t>
    </dgm:pt>
    <dgm:pt modelId="{5CC1503D-9652-4602-A19C-C0B556E0F490}" type="pres">
      <dgm:prSet presAssocID="{B77D9E70-738F-475F-B303-EC0CE092FCD2}" presName="text_1" presStyleLbl="node1" presStyleIdx="0" presStyleCnt="5">
        <dgm:presLayoutVars>
          <dgm:bulletEnabled val="1"/>
        </dgm:presLayoutVars>
      </dgm:prSet>
      <dgm:spPr>
        <a:prstGeom prst="rect">
          <a:avLst/>
        </a:prstGeom>
      </dgm:spPr>
      <dgm:t>
        <a:bodyPr/>
        <a:lstStyle/>
        <a:p>
          <a:endParaRPr lang="en-US"/>
        </a:p>
      </dgm:t>
    </dgm:pt>
    <dgm:pt modelId="{625D3A1E-3083-42A9-AB6A-A8AED1C386BE}" type="pres">
      <dgm:prSet presAssocID="{B77D9E70-738F-475F-B303-EC0CE092FCD2}" presName="accent_1" presStyleCnt="0"/>
      <dgm:spPr/>
      <dgm:t>
        <a:bodyPr/>
        <a:lstStyle/>
        <a:p>
          <a:endParaRPr lang="en-US"/>
        </a:p>
      </dgm:t>
    </dgm:pt>
    <dgm:pt modelId="{6E5FB5DA-DFB4-43AC-816C-7FCDDB025740}" type="pres">
      <dgm:prSet presAssocID="{B77D9E70-738F-475F-B303-EC0CE092FCD2}" presName="accentRepeatNode" presStyleLbl="solidFgAcc1" presStyleIdx="0" presStyleCnt="5"/>
      <dgm:spPr>
        <a:xfrm>
          <a:off x="68090" y="194191"/>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gm:spPr>
      <dgm:t>
        <a:bodyPr/>
        <a:lstStyle/>
        <a:p>
          <a:endParaRPr lang="en-US"/>
        </a:p>
      </dgm:t>
    </dgm:pt>
    <dgm:pt modelId="{17DB7A81-0FE5-4902-8D39-05977AB4A0D5}" type="pres">
      <dgm:prSet presAssocID="{998F83B1-CD56-4EB2-AEF6-7407E7741401}" presName="text_2" presStyleLbl="node1" presStyleIdx="1" presStyleCnt="5">
        <dgm:presLayoutVars>
          <dgm:bulletEnabled val="1"/>
        </dgm:presLayoutVars>
      </dgm:prSet>
      <dgm:spPr>
        <a:prstGeom prst="rect">
          <a:avLst/>
        </a:prstGeom>
      </dgm:spPr>
      <dgm:t>
        <a:bodyPr/>
        <a:lstStyle/>
        <a:p>
          <a:endParaRPr lang="en-US"/>
        </a:p>
      </dgm:t>
    </dgm:pt>
    <dgm:pt modelId="{02E71274-B3F8-48CE-8E4B-BAD246125C3C}" type="pres">
      <dgm:prSet presAssocID="{998F83B1-CD56-4EB2-AEF6-7407E7741401}" presName="accent_2" presStyleCnt="0"/>
      <dgm:spPr/>
      <dgm:t>
        <a:bodyPr/>
        <a:lstStyle/>
        <a:p>
          <a:endParaRPr lang="en-US"/>
        </a:p>
      </dgm:t>
    </dgm:pt>
    <dgm:pt modelId="{08F7CBBC-11CA-4B7E-BEFD-377C7C07CE9C}" type="pres">
      <dgm:prSet presAssocID="{998F83B1-CD56-4EB2-AEF6-7407E7741401}" presName="accentRepeatNode" presStyleLbl="solidFgAcc1" presStyleIdx="1" presStyleCnt="5"/>
      <dgm:spPr>
        <a:xfrm>
          <a:off x="439479" y="971372"/>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gm:spPr>
      <dgm:t>
        <a:bodyPr/>
        <a:lstStyle/>
        <a:p>
          <a:endParaRPr lang="en-US"/>
        </a:p>
      </dgm:t>
    </dgm:pt>
    <dgm:pt modelId="{3133CA0A-A0A2-4D95-BFAA-BD21EE499EF4}" type="pres">
      <dgm:prSet presAssocID="{55154F6E-7124-4E0F-A627-2E6D17AD0A15}" presName="text_3" presStyleLbl="node1" presStyleIdx="2" presStyleCnt="5">
        <dgm:presLayoutVars>
          <dgm:bulletEnabled val="1"/>
        </dgm:presLayoutVars>
      </dgm:prSet>
      <dgm:spPr>
        <a:prstGeom prst="rect">
          <a:avLst/>
        </a:prstGeom>
      </dgm:spPr>
      <dgm:t>
        <a:bodyPr/>
        <a:lstStyle/>
        <a:p>
          <a:endParaRPr lang="en-US"/>
        </a:p>
      </dgm:t>
    </dgm:pt>
    <dgm:pt modelId="{961FD227-2198-43E2-91CC-96E032170E19}" type="pres">
      <dgm:prSet presAssocID="{55154F6E-7124-4E0F-A627-2E6D17AD0A15}" presName="accent_3" presStyleCnt="0"/>
      <dgm:spPr/>
      <dgm:t>
        <a:bodyPr/>
        <a:lstStyle/>
        <a:p>
          <a:endParaRPr lang="en-US"/>
        </a:p>
      </dgm:t>
    </dgm:pt>
    <dgm:pt modelId="{C7FA48A5-0CF7-4EFA-9335-6826A0BEE150}" type="pres">
      <dgm:prSet presAssocID="{55154F6E-7124-4E0F-A627-2E6D17AD0A15}" presName="accentRepeatNode" presStyleLbl="solidFgAcc1" presStyleIdx="2" presStyleCnt="5"/>
      <dgm:spPr>
        <a:xfrm>
          <a:off x="553466" y="1748552"/>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gm:spPr>
      <dgm:t>
        <a:bodyPr/>
        <a:lstStyle/>
        <a:p>
          <a:endParaRPr lang="en-US"/>
        </a:p>
      </dgm:t>
    </dgm:pt>
    <dgm:pt modelId="{5F87B4BF-40F2-428D-A3F0-28E7A42FA975}" type="pres">
      <dgm:prSet presAssocID="{83AE0B8E-367B-42D3-858E-DDC8BFA205B2}" presName="text_4" presStyleLbl="node1" presStyleIdx="3" presStyleCnt="5">
        <dgm:presLayoutVars>
          <dgm:bulletEnabled val="1"/>
        </dgm:presLayoutVars>
      </dgm:prSet>
      <dgm:spPr>
        <a:prstGeom prst="rect">
          <a:avLst/>
        </a:prstGeom>
      </dgm:spPr>
      <dgm:t>
        <a:bodyPr/>
        <a:lstStyle/>
        <a:p>
          <a:endParaRPr lang="en-US"/>
        </a:p>
      </dgm:t>
    </dgm:pt>
    <dgm:pt modelId="{9C4B07BF-0A39-4B94-80B6-7B59E4C2A966}" type="pres">
      <dgm:prSet presAssocID="{83AE0B8E-367B-42D3-858E-DDC8BFA205B2}" presName="accent_4" presStyleCnt="0"/>
      <dgm:spPr/>
      <dgm:t>
        <a:bodyPr/>
        <a:lstStyle/>
        <a:p>
          <a:endParaRPr lang="en-US"/>
        </a:p>
      </dgm:t>
    </dgm:pt>
    <dgm:pt modelId="{34DC082F-9861-404A-ABD0-6E62B6BFC62C}" type="pres">
      <dgm:prSet presAssocID="{83AE0B8E-367B-42D3-858E-DDC8BFA205B2}" presName="accentRepeatNode" presStyleLbl="solidFgAcc1" presStyleIdx="3" presStyleCnt="5"/>
      <dgm:spPr>
        <a:xfrm>
          <a:off x="439479" y="2525733"/>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gm:spPr>
      <dgm:t>
        <a:bodyPr/>
        <a:lstStyle/>
        <a:p>
          <a:endParaRPr lang="en-US"/>
        </a:p>
      </dgm:t>
    </dgm:pt>
    <dgm:pt modelId="{FDF70D90-5C4B-439E-B1B8-E1088D0A2601}" type="pres">
      <dgm:prSet presAssocID="{93A90EEC-3653-404D-8601-0E3FDAE877B3}" presName="text_5" presStyleLbl="node1" presStyleIdx="4" presStyleCnt="5">
        <dgm:presLayoutVars>
          <dgm:bulletEnabled val="1"/>
        </dgm:presLayoutVars>
      </dgm:prSet>
      <dgm:spPr>
        <a:prstGeom prst="rect">
          <a:avLst/>
        </a:prstGeom>
      </dgm:spPr>
      <dgm:t>
        <a:bodyPr/>
        <a:lstStyle/>
        <a:p>
          <a:endParaRPr lang="en-US"/>
        </a:p>
      </dgm:t>
    </dgm:pt>
    <dgm:pt modelId="{7513D448-4AD3-4DCC-85C3-F4B5C6B7E06E}" type="pres">
      <dgm:prSet presAssocID="{93A90EEC-3653-404D-8601-0E3FDAE877B3}" presName="accent_5" presStyleCnt="0"/>
      <dgm:spPr/>
      <dgm:t>
        <a:bodyPr/>
        <a:lstStyle/>
        <a:p>
          <a:endParaRPr lang="en-US"/>
        </a:p>
      </dgm:t>
    </dgm:pt>
    <dgm:pt modelId="{6AAD7CAE-D2E9-4334-B116-B7C6294DB0B2}" type="pres">
      <dgm:prSet presAssocID="{93A90EEC-3653-404D-8601-0E3FDAE877B3}" presName="accentRepeatNode" presStyleLbl="solidFgAcc1" presStyleIdx="4" presStyleCnt="5"/>
      <dgm:spPr>
        <a:xfrm>
          <a:off x="68090" y="3302913"/>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gm:spPr>
      <dgm:t>
        <a:bodyPr/>
        <a:lstStyle/>
        <a:p>
          <a:endParaRPr lang="en-US"/>
        </a:p>
      </dgm:t>
    </dgm:pt>
  </dgm:ptLst>
  <dgm:cxnLst>
    <dgm:cxn modelId="{E73C3F3D-C129-4B36-8FF6-40612F3B6890}" type="presOf" srcId="{998F83B1-CD56-4EB2-AEF6-7407E7741401}" destId="{17DB7A81-0FE5-4902-8D39-05977AB4A0D5}" srcOrd="0" destOrd="0" presId="urn:microsoft.com/office/officeart/2008/layout/VerticalCurvedList"/>
    <dgm:cxn modelId="{FCE943BF-633F-4C49-8F2D-E0B529D0A27B}" type="presOf" srcId="{55154F6E-7124-4E0F-A627-2E6D17AD0A15}" destId="{3133CA0A-A0A2-4D95-BFAA-BD21EE499EF4}" srcOrd="0" destOrd="0" presId="urn:microsoft.com/office/officeart/2008/layout/VerticalCurvedList"/>
    <dgm:cxn modelId="{29731C10-2F9C-4192-9EFD-7FDA8B75A07C}" srcId="{00744BF1-06BB-447C-8F70-FB6EBC63F4B5}" destId="{55154F6E-7124-4E0F-A627-2E6D17AD0A15}" srcOrd="2" destOrd="0" parTransId="{E35E3718-6D04-4417-997C-7FA6504EB9D4}" sibTransId="{9B5216F1-A1BF-4E59-BC7E-20776A71FAEB}"/>
    <dgm:cxn modelId="{3C83AAAF-F9EE-48AC-99FA-C391353CFCF3}" type="presOf" srcId="{93A90EEC-3653-404D-8601-0E3FDAE877B3}" destId="{FDF70D90-5C4B-439E-B1B8-E1088D0A2601}" srcOrd="0" destOrd="0" presId="urn:microsoft.com/office/officeart/2008/layout/VerticalCurvedList"/>
    <dgm:cxn modelId="{2F485E47-33DB-4754-B261-2194ADC99D39}" srcId="{00744BF1-06BB-447C-8F70-FB6EBC63F4B5}" destId="{998F83B1-CD56-4EB2-AEF6-7407E7741401}" srcOrd="1" destOrd="0" parTransId="{1DFA61A3-158C-4E5B-B4F4-85FA94465087}" sibTransId="{869C69E4-8E4D-4C22-B715-8A52B2334AC3}"/>
    <dgm:cxn modelId="{FC0300D4-6FBE-475F-8527-CAD56FE38ADD}" type="presOf" srcId="{83AE0B8E-367B-42D3-858E-DDC8BFA205B2}" destId="{5F87B4BF-40F2-428D-A3F0-28E7A42FA975}" srcOrd="0" destOrd="0" presId="urn:microsoft.com/office/officeart/2008/layout/VerticalCurvedList"/>
    <dgm:cxn modelId="{03CEF22B-E433-40A3-B2E6-205CD9AC977A}" type="presOf" srcId="{B77D9E70-738F-475F-B303-EC0CE092FCD2}" destId="{5CC1503D-9652-4602-A19C-C0B556E0F490}" srcOrd="0" destOrd="0" presId="urn:microsoft.com/office/officeart/2008/layout/VerticalCurvedList"/>
    <dgm:cxn modelId="{66A64D42-3F60-4C7A-8CC9-DEF987047523}" srcId="{00744BF1-06BB-447C-8F70-FB6EBC63F4B5}" destId="{93A90EEC-3653-404D-8601-0E3FDAE877B3}" srcOrd="4" destOrd="0" parTransId="{C0971862-D995-4913-BE80-36A070054CBC}" sibTransId="{5F8A2F8A-265E-47BF-A041-B3D94939162B}"/>
    <dgm:cxn modelId="{8F74C544-6A2F-4F1C-A5EF-6803ABFB2FA9}" type="presOf" srcId="{A83FC838-28F2-4724-8B1B-9610D14B839F}" destId="{AC05D994-2029-44D5-97C7-51156AC0E51E}" srcOrd="0" destOrd="0" presId="urn:microsoft.com/office/officeart/2008/layout/VerticalCurvedList"/>
    <dgm:cxn modelId="{01EAB7F6-65AB-4948-94AA-BE3B45B51AEF}" type="presOf" srcId="{00744BF1-06BB-447C-8F70-FB6EBC63F4B5}" destId="{49F0524E-2486-43BD-BDBF-70DCF651B978}" srcOrd="0" destOrd="0" presId="urn:microsoft.com/office/officeart/2008/layout/VerticalCurvedList"/>
    <dgm:cxn modelId="{644F257A-F5AD-44EA-A44B-D2AD6EFEEB8E}" srcId="{00744BF1-06BB-447C-8F70-FB6EBC63F4B5}" destId="{83AE0B8E-367B-42D3-858E-DDC8BFA205B2}" srcOrd="3" destOrd="0" parTransId="{81B88957-D7C2-4344-9A86-6DF98C0A201D}" sibTransId="{B7A3B804-FCA0-44FA-AE11-0DE91139C977}"/>
    <dgm:cxn modelId="{6B06BEB0-AA53-423F-AF1A-EA3F0B17BA80}" srcId="{00744BF1-06BB-447C-8F70-FB6EBC63F4B5}" destId="{B77D9E70-738F-475F-B303-EC0CE092FCD2}" srcOrd="0" destOrd="0" parTransId="{0BBC91AD-D40D-4DC6-AC84-C4CDAD113396}" sibTransId="{A83FC838-28F2-4724-8B1B-9610D14B839F}"/>
    <dgm:cxn modelId="{7D5A9138-F80D-48A1-8C04-662B199E972C}" type="presParOf" srcId="{49F0524E-2486-43BD-BDBF-70DCF651B978}" destId="{0167C9E2-50AE-48A5-99A3-0DC266BE4E80}" srcOrd="0" destOrd="0" presId="urn:microsoft.com/office/officeart/2008/layout/VerticalCurvedList"/>
    <dgm:cxn modelId="{23064A4C-140E-4FE9-AE4F-BB3518D16E3A}" type="presParOf" srcId="{0167C9E2-50AE-48A5-99A3-0DC266BE4E80}" destId="{3CBDE24E-1A15-42DF-9F3C-C3FD311B624B}" srcOrd="0" destOrd="0" presId="urn:microsoft.com/office/officeart/2008/layout/VerticalCurvedList"/>
    <dgm:cxn modelId="{F4F32028-237C-40E3-A921-7B1D79A2BA8E}" type="presParOf" srcId="{3CBDE24E-1A15-42DF-9F3C-C3FD311B624B}" destId="{5CDDE153-3C28-4549-B2C9-686026A0D276}" srcOrd="0" destOrd="0" presId="urn:microsoft.com/office/officeart/2008/layout/VerticalCurvedList"/>
    <dgm:cxn modelId="{228E695C-F9D2-490E-B69D-FB7B77A816BC}" type="presParOf" srcId="{3CBDE24E-1A15-42DF-9F3C-C3FD311B624B}" destId="{AC05D994-2029-44D5-97C7-51156AC0E51E}" srcOrd="1" destOrd="0" presId="urn:microsoft.com/office/officeart/2008/layout/VerticalCurvedList"/>
    <dgm:cxn modelId="{0B89CC22-E043-4049-8905-5FB4EF7F0B4C}" type="presParOf" srcId="{3CBDE24E-1A15-42DF-9F3C-C3FD311B624B}" destId="{7C717748-5DC1-4A70-866B-B38CD0917967}" srcOrd="2" destOrd="0" presId="urn:microsoft.com/office/officeart/2008/layout/VerticalCurvedList"/>
    <dgm:cxn modelId="{462BC2EB-33AA-4BF9-BA1F-2A352E3BE02E}" type="presParOf" srcId="{3CBDE24E-1A15-42DF-9F3C-C3FD311B624B}" destId="{83DC5BF5-AE7D-42AC-AFE2-E5F41B5EA354}" srcOrd="3" destOrd="0" presId="urn:microsoft.com/office/officeart/2008/layout/VerticalCurvedList"/>
    <dgm:cxn modelId="{38119B3F-0D8E-4AD3-8ED3-DC90368F410C}" type="presParOf" srcId="{0167C9E2-50AE-48A5-99A3-0DC266BE4E80}" destId="{5CC1503D-9652-4602-A19C-C0B556E0F490}" srcOrd="1" destOrd="0" presId="urn:microsoft.com/office/officeart/2008/layout/VerticalCurvedList"/>
    <dgm:cxn modelId="{879571CF-BB81-4445-9B0D-DD8EE0C008AB}" type="presParOf" srcId="{0167C9E2-50AE-48A5-99A3-0DC266BE4E80}" destId="{625D3A1E-3083-42A9-AB6A-A8AED1C386BE}" srcOrd="2" destOrd="0" presId="urn:microsoft.com/office/officeart/2008/layout/VerticalCurvedList"/>
    <dgm:cxn modelId="{5AEA8A5F-A151-49DE-A5E8-835A35F535F6}" type="presParOf" srcId="{625D3A1E-3083-42A9-AB6A-A8AED1C386BE}" destId="{6E5FB5DA-DFB4-43AC-816C-7FCDDB025740}" srcOrd="0" destOrd="0" presId="urn:microsoft.com/office/officeart/2008/layout/VerticalCurvedList"/>
    <dgm:cxn modelId="{E8182D04-0E34-4E7A-8268-33298869176F}" type="presParOf" srcId="{0167C9E2-50AE-48A5-99A3-0DC266BE4E80}" destId="{17DB7A81-0FE5-4902-8D39-05977AB4A0D5}" srcOrd="3" destOrd="0" presId="urn:microsoft.com/office/officeart/2008/layout/VerticalCurvedList"/>
    <dgm:cxn modelId="{43686BD0-8809-443F-A430-33E7FC053203}" type="presParOf" srcId="{0167C9E2-50AE-48A5-99A3-0DC266BE4E80}" destId="{02E71274-B3F8-48CE-8E4B-BAD246125C3C}" srcOrd="4" destOrd="0" presId="urn:microsoft.com/office/officeart/2008/layout/VerticalCurvedList"/>
    <dgm:cxn modelId="{1B517B56-C6E9-4429-8A5F-847E3E6A08A7}" type="presParOf" srcId="{02E71274-B3F8-48CE-8E4B-BAD246125C3C}" destId="{08F7CBBC-11CA-4B7E-BEFD-377C7C07CE9C}" srcOrd="0" destOrd="0" presId="urn:microsoft.com/office/officeart/2008/layout/VerticalCurvedList"/>
    <dgm:cxn modelId="{717B161A-BBF1-4670-9212-8D98A7C75F8A}" type="presParOf" srcId="{0167C9E2-50AE-48A5-99A3-0DC266BE4E80}" destId="{3133CA0A-A0A2-4D95-BFAA-BD21EE499EF4}" srcOrd="5" destOrd="0" presId="urn:microsoft.com/office/officeart/2008/layout/VerticalCurvedList"/>
    <dgm:cxn modelId="{7854C8FA-DDB1-4D4D-908D-24555E8119E1}" type="presParOf" srcId="{0167C9E2-50AE-48A5-99A3-0DC266BE4E80}" destId="{961FD227-2198-43E2-91CC-96E032170E19}" srcOrd="6" destOrd="0" presId="urn:microsoft.com/office/officeart/2008/layout/VerticalCurvedList"/>
    <dgm:cxn modelId="{3A3B612E-C7E3-45B9-8ED1-B77760355F65}" type="presParOf" srcId="{961FD227-2198-43E2-91CC-96E032170E19}" destId="{C7FA48A5-0CF7-4EFA-9335-6826A0BEE150}" srcOrd="0" destOrd="0" presId="urn:microsoft.com/office/officeart/2008/layout/VerticalCurvedList"/>
    <dgm:cxn modelId="{8B3BDC2C-7659-4FD0-A96F-2881ABC53B62}" type="presParOf" srcId="{0167C9E2-50AE-48A5-99A3-0DC266BE4E80}" destId="{5F87B4BF-40F2-428D-A3F0-28E7A42FA975}" srcOrd="7" destOrd="0" presId="urn:microsoft.com/office/officeart/2008/layout/VerticalCurvedList"/>
    <dgm:cxn modelId="{589F50A9-FB50-444E-8DB4-7F20E45E1CC0}" type="presParOf" srcId="{0167C9E2-50AE-48A5-99A3-0DC266BE4E80}" destId="{9C4B07BF-0A39-4B94-80B6-7B59E4C2A966}" srcOrd="8" destOrd="0" presId="urn:microsoft.com/office/officeart/2008/layout/VerticalCurvedList"/>
    <dgm:cxn modelId="{08333002-3AFF-43DC-8438-18D1FEC9A15E}" type="presParOf" srcId="{9C4B07BF-0A39-4B94-80B6-7B59E4C2A966}" destId="{34DC082F-9861-404A-ABD0-6E62B6BFC62C}" srcOrd="0" destOrd="0" presId="urn:microsoft.com/office/officeart/2008/layout/VerticalCurvedList"/>
    <dgm:cxn modelId="{17FCD68B-61BD-482B-ADE7-70B308124CAE}" type="presParOf" srcId="{0167C9E2-50AE-48A5-99A3-0DC266BE4E80}" destId="{FDF70D90-5C4B-439E-B1B8-E1088D0A2601}" srcOrd="9" destOrd="0" presId="urn:microsoft.com/office/officeart/2008/layout/VerticalCurvedList"/>
    <dgm:cxn modelId="{B62580B2-AFE5-4C9D-8F47-DB0FF5488465}" type="presParOf" srcId="{0167C9E2-50AE-48A5-99A3-0DC266BE4E80}" destId="{7513D448-4AD3-4DCC-85C3-F4B5C6B7E06E}" srcOrd="10" destOrd="0" presId="urn:microsoft.com/office/officeart/2008/layout/VerticalCurvedList"/>
    <dgm:cxn modelId="{3261B226-2123-49D8-BAE9-0AC7C205EA5F}" type="presParOf" srcId="{7513D448-4AD3-4DCC-85C3-F4B5C6B7E06E}" destId="{6AAD7CAE-D2E9-4334-B116-B7C6294DB0B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5D994-2029-44D5-97C7-51156AC0E51E}">
      <dsp:nvSpPr>
        <dsp:cNvPr id="0" name=""/>
        <dsp:cNvSpPr/>
      </dsp:nvSpPr>
      <dsp:spPr>
        <a:xfrm>
          <a:off x="-4685935" y="-718333"/>
          <a:ext cx="5581630" cy="5581630"/>
        </a:xfrm>
        <a:prstGeom prst="blockArc">
          <a:avLst>
            <a:gd name="adj1" fmla="val 18900000"/>
            <a:gd name="adj2" fmla="val 2700000"/>
            <a:gd name="adj3" fmla="val 387"/>
          </a:avLst>
        </a:prstGeom>
        <a:noFill/>
        <a:ln w="28575" cap="flat" cmpd="sng" algn="ctr">
          <a:solidFill>
            <a:srgbClr val="0E6596"/>
          </a:solidFill>
          <a:prstDash val="solid"/>
        </a:ln>
        <a:effectLst/>
      </dsp:spPr>
      <dsp:style>
        <a:lnRef idx="2">
          <a:scrgbClr r="0" g="0" b="0"/>
        </a:lnRef>
        <a:fillRef idx="0">
          <a:scrgbClr r="0" g="0" b="0"/>
        </a:fillRef>
        <a:effectRef idx="0">
          <a:scrgbClr r="0" g="0" b="0"/>
        </a:effectRef>
        <a:fontRef idx="minor"/>
      </dsp:style>
    </dsp:sp>
    <dsp:sp modelId="{5CC1503D-9652-4602-A19C-C0B556E0F490}">
      <dsp:nvSpPr>
        <dsp:cNvPr id="0" name=""/>
        <dsp:cNvSpPr/>
      </dsp:nvSpPr>
      <dsp:spPr>
        <a:xfrm>
          <a:off x="392019" y="258977"/>
          <a:ext cx="7781115" cy="518286"/>
        </a:xfrm>
        <a:prstGeom prst="rect">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1390"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solidFill>
                <a:srgbClr val="0E6596"/>
              </a:solidFill>
              <a:latin typeface="Arial"/>
              <a:ea typeface="+mn-ea"/>
              <a:cs typeface="+mn-cs"/>
            </a:rPr>
            <a:t>Educators</a:t>
          </a:r>
          <a:r>
            <a:rPr lang="en-US" sz="2000" b="0" kern="1200" dirty="0" smtClean="0">
              <a:solidFill>
                <a:srgbClr val="000000"/>
              </a:solidFill>
              <a:latin typeface="Arial"/>
              <a:ea typeface="+mn-ea"/>
              <a:cs typeface="+mn-cs"/>
            </a:rPr>
            <a:t>  Align programs to jobs</a:t>
          </a:r>
          <a:endParaRPr lang="en-US" sz="2000" b="0" kern="1200" dirty="0">
            <a:solidFill>
              <a:srgbClr val="000000"/>
            </a:solidFill>
            <a:latin typeface="Arial"/>
            <a:ea typeface="+mn-ea"/>
            <a:cs typeface="+mn-cs"/>
          </a:endParaRPr>
        </a:p>
      </dsp:txBody>
      <dsp:txXfrm>
        <a:off x="392019" y="258977"/>
        <a:ext cx="7781115" cy="518286"/>
      </dsp:txXfrm>
    </dsp:sp>
    <dsp:sp modelId="{6E5FB5DA-DFB4-43AC-816C-7FCDDB025740}">
      <dsp:nvSpPr>
        <dsp:cNvPr id="0" name=""/>
        <dsp:cNvSpPr/>
      </dsp:nvSpPr>
      <dsp:spPr>
        <a:xfrm>
          <a:off x="68090" y="194191"/>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sp:spPr>
      <dsp:style>
        <a:lnRef idx="1">
          <a:scrgbClr r="0" g="0" b="0"/>
        </a:lnRef>
        <a:fillRef idx="2">
          <a:scrgbClr r="0" g="0" b="0"/>
        </a:fillRef>
        <a:effectRef idx="0">
          <a:scrgbClr r="0" g="0" b="0"/>
        </a:effectRef>
        <a:fontRef idx="minor"/>
      </dsp:style>
    </dsp:sp>
    <dsp:sp modelId="{17DB7A81-0FE5-4902-8D39-05977AB4A0D5}">
      <dsp:nvSpPr>
        <dsp:cNvPr id="0" name=""/>
        <dsp:cNvSpPr/>
      </dsp:nvSpPr>
      <dsp:spPr>
        <a:xfrm>
          <a:off x="763408" y="1036157"/>
          <a:ext cx="7409726" cy="518286"/>
        </a:xfrm>
        <a:prstGeom prst="rect">
          <a:avLst/>
        </a:prstGeom>
        <a:solidFill>
          <a:srgbClr val="FFFFFF">
            <a:alpha val="0"/>
          </a:srgbClr>
        </a:solidFill>
        <a:ln w="6350" cmpd="sng">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1390"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ln>
                <a:noFill/>
              </a:ln>
              <a:solidFill>
                <a:srgbClr val="0E6596"/>
              </a:solidFill>
              <a:latin typeface="Arial"/>
              <a:ea typeface="+mn-ea"/>
              <a:cs typeface="+mn-cs"/>
            </a:rPr>
            <a:t>Students</a:t>
          </a:r>
          <a:r>
            <a:rPr lang="en-US" sz="2000" kern="1200" dirty="0" smtClean="0">
              <a:ln>
                <a:noFill/>
              </a:ln>
              <a:solidFill>
                <a:srgbClr val="000000"/>
              </a:solidFill>
              <a:latin typeface="Arial"/>
              <a:ea typeface="+mn-ea"/>
              <a:cs typeface="+mn-cs"/>
            </a:rPr>
            <a:t>  Graduate with knowledge &amp; skills </a:t>
          </a:r>
          <a:endParaRPr lang="en-US" sz="2000" kern="1200" dirty="0" smtClean="0">
            <a:ln>
              <a:noFill/>
            </a:ln>
            <a:solidFill>
              <a:srgbClr val="000000"/>
            </a:solidFill>
            <a:latin typeface="Arial" pitchFamily="34" charset="0"/>
            <a:ea typeface="+mn-ea"/>
            <a:cs typeface="Arial" pitchFamily="34" charset="0"/>
          </a:endParaRPr>
        </a:p>
      </dsp:txBody>
      <dsp:txXfrm>
        <a:off x="763408" y="1036157"/>
        <a:ext cx="7409726" cy="518286"/>
      </dsp:txXfrm>
    </dsp:sp>
    <dsp:sp modelId="{08F7CBBC-11CA-4B7E-BEFD-377C7C07CE9C}">
      <dsp:nvSpPr>
        <dsp:cNvPr id="0" name=""/>
        <dsp:cNvSpPr/>
      </dsp:nvSpPr>
      <dsp:spPr>
        <a:xfrm>
          <a:off x="439479" y="971372"/>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sp:spPr>
      <dsp:style>
        <a:lnRef idx="1">
          <a:scrgbClr r="0" g="0" b="0"/>
        </a:lnRef>
        <a:fillRef idx="2">
          <a:scrgbClr r="0" g="0" b="0"/>
        </a:fillRef>
        <a:effectRef idx="0">
          <a:scrgbClr r="0" g="0" b="0"/>
        </a:effectRef>
        <a:fontRef idx="minor"/>
      </dsp:style>
    </dsp:sp>
    <dsp:sp modelId="{3133CA0A-A0A2-4D95-BFAA-BD21EE499EF4}">
      <dsp:nvSpPr>
        <dsp:cNvPr id="0" name=""/>
        <dsp:cNvSpPr/>
      </dsp:nvSpPr>
      <dsp:spPr>
        <a:xfrm>
          <a:off x="877394" y="1813338"/>
          <a:ext cx="7295739" cy="518286"/>
        </a:xfrm>
        <a:prstGeom prst="rect">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1390"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solidFill>
                <a:srgbClr val="0E6596"/>
              </a:solidFill>
              <a:latin typeface="Arial"/>
              <a:ea typeface="+mn-ea"/>
              <a:cs typeface="+mn-cs"/>
            </a:rPr>
            <a:t>Employers</a:t>
          </a:r>
          <a:r>
            <a:rPr lang="en-US" sz="2000" kern="1200" dirty="0" smtClean="0">
              <a:solidFill>
                <a:srgbClr val="000000"/>
              </a:solidFill>
              <a:latin typeface="Arial"/>
              <a:ea typeface="+mn-ea"/>
              <a:cs typeface="+mn-cs"/>
            </a:rPr>
            <a:t>  Recruit from more qualified candidates</a:t>
          </a:r>
          <a:endParaRPr lang="en-US" sz="2000" kern="1200" dirty="0" smtClean="0">
            <a:solidFill>
              <a:srgbClr val="000000"/>
            </a:solidFill>
            <a:latin typeface="Arial" pitchFamily="34" charset="0"/>
            <a:ea typeface="+mn-ea"/>
            <a:cs typeface="Arial" pitchFamily="34" charset="0"/>
          </a:endParaRPr>
        </a:p>
      </dsp:txBody>
      <dsp:txXfrm>
        <a:off x="877394" y="1813338"/>
        <a:ext cx="7295739" cy="518286"/>
      </dsp:txXfrm>
    </dsp:sp>
    <dsp:sp modelId="{C7FA48A5-0CF7-4EFA-9335-6826A0BEE150}">
      <dsp:nvSpPr>
        <dsp:cNvPr id="0" name=""/>
        <dsp:cNvSpPr/>
      </dsp:nvSpPr>
      <dsp:spPr>
        <a:xfrm>
          <a:off x="553466" y="1748552"/>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sp:spPr>
      <dsp:style>
        <a:lnRef idx="1">
          <a:scrgbClr r="0" g="0" b="0"/>
        </a:lnRef>
        <a:fillRef idx="2">
          <a:scrgbClr r="0" g="0" b="0"/>
        </a:fillRef>
        <a:effectRef idx="0">
          <a:scrgbClr r="0" g="0" b="0"/>
        </a:effectRef>
        <a:fontRef idx="minor"/>
      </dsp:style>
    </dsp:sp>
    <dsp:sp modelId="{5F87B4BF-40F2-428D-A3F0-28E7A42FA975}">
      <dsp:nvSpPr>
        <dsp:cNvPr id="0" name=""/>
        <dsp:cNvSpPr/>
      </dsp:nvSpPr>
      <dsp:spPr>
        <a:xfrm>
          <a:off x="763408" y="2590518"/>
          <a:ext cx="7409726" cy="518286"/>
        </a:xfrm>
        <a:prstGeom prst="rect">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1390"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solidFill>
                <a:srgbClr val="0E6596"/>
              </a:solidFill>
              <a:latin typeface="Arial"/>
              <a:ea typeface="+mn-ea"/>
              <a:cs typeface="+mn-cs"/>
            </a:rPr>
            <a:t>Employees</a:t>
          </a:r>
          <a:r>
            <a:rPr lang="en-US" sz="2000" kern="1200" dirty="0" smtClean="0">
              <a:solidFill>
                <a:srgbClr val="000000"/>
              </a:solidFill>
              <a:latin typeface="Arial"/>
              <a:ea typeface="+mn-ea"/>
              <a:cs typeface="+mn-cs"/>
            </a:rPr>
            <a:t>  Identify</a:t>
          </a:r>
          <a:r>
            <a:rPr lang="en-US" sz="2000" b="0" kern="1200" dirty="0" smtClean="0">
              <a:solidFill>
                <a:srgbClr val="000000"/>
              </a:solidFill>
              <a:latin typeface="Arial"/>
              <a:ea typeface="+mn-ea"/>
              <a:cs typeface="+mn-cs"/>
            </a:rPr>
            <a:t> career paths &amp; opportunities </a:t>
          </a:r>
          <a:endParaRPr lang="en-US" sz="2000" b="0" kern="1200" dirty="0" smtClean="0">
            <a:solidFill>
              <a:srgbClr val="000000"/>
            </a:solidFill>
            <a:latin typeface="Arial" pitchFamily="34" charset="0"/>
            <a:ea typeface="+mn-ea"/>
            <a:cs typeface="Arial" pitchFamily="34" charset="0"/>
          </a:endParaRPr>
        </a:p>
      </dsp:txBody>
      <dsp:txXfrm>
        <a:off x="763408" y="2590518"/>
        <a:ext cx="7409726" cy="518286"/>
      </dsp:txXfrm>
    </dsp:sp>
    <dsp:sp modelId="{34DC082F-9861-404A-ABD0-6E62B6BFC62C}">
      <dsp:nvSpPr>
        <dsp:cNvPr id="0" name=""/>
        <dsp:cNvSpPr/>
      </dsp:nvSpPr>
      <dsp:spPr>
        <a:xfrm>
          <a:off x="439479" y="2525733"/>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sp:spPr>
      <dsp:style>
        <a:lnRef idx="1">
          <a:scrgbClr r="0" g="0" b="0"/>
        </a:lnRef>
        <a:fillRef idx="2">
          <a:scrgbClr r="0" g="0" b="0"/>
        </a:fillRef>
        <a:effectRef idx="0">
          <a:scrgbClr r="0" g="0" b="0"/>
        </a:effectRef>
        <a:fontRef idx="minor"/>
      </dsp:style>
    </dsp:sp>
    <dsp:sp modelId="{FDF70D90-5C4B-439E-B1B8-E1088D0A2601}">
      <dsp:nvSpPr>
        <dsp:cNvPr id="0" name=""/>
        <dsp:cNvSpPr/>
      </dsp:nvSpPr>
      <dsp:spPr>
        <a:xfrm>
          <a:off x="392019" y="3367699"/>
          <a:ext cx="7781115" cy="518286"/>
        </a:xfrm>
        <a:prstGeom prst="rect">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1390"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solidFill>
                <a:srgbClr val="0E6596"/>
              </a:solidFill>
              <a:latin typeface="Arial"/>
              <a:ea typeface="+mn-ea"/>
              <a:cs typeface="+mn-cs"/>
            </a:rPr>
            <a:t>Policy makers  </a:t>
          </a:r>
          <a:r>
            <a:rPr lang="en-US" sz="2000" b="0" kern="1200" dirty="0" smtClean="0">
              <a:solidFill>
                <a:srgbClr val="000000"/>
              </a:solidFill>
              <a:latin typeface="Arial"/>
              <a:ea typeface="+mn-ea"/>
              <a:cs typeface="+mn-cs"/>
            </a:rPr>
            <a:t>S</a:t>
          </a:r>
          <a:r>
            <a:rPr lang="en-US" sz="2000" kern="1200" dirty="0" smtClean="0">
              <a:solidFill>
                <a:srgbClr val="000000"/>
              </a:solidFill>
              <a:latin typeface="Arial"/>
              <a:ea typeface="+mn-ea"/>
              <a:cs typeface="+mn-cs"/>
            </a:rPr>
            <a:t>et standards to promote the workforce</a:t>
          </a:r>
          <a:endParaRPr lang="en-US" sz="2000" kern="1200" dirty="0" smtClean="0">
            <a:solidFill>
              <a:srgbClr val="000000"/>
            </a:solidFill>
            <a:latin typeface="Arial" pitchFamily="34" charset="0"/>
            <a:ea typeface="+mn-ea"/>
            <a:cs typeface="Arial" pitchFamily="34" charset="0"/>
          </a:endParaRPr>
        </a:p>
      </dsp:txBody>
      <dsp:txXfrm>
        <a:off x="392019" y="3367699"/>
        <a:ext cx="7781115" cy="518286"/>
      </dsp:txXfrm>
    </dsp:sp>
    <dsp:sp modelId="{6AAD7CAE-D2E9-4334-B116-B7C6294DB0B2}">
      <dsp:nvSpPr>
        <dsp:cNvPr id="0" name=""/>
        <dsp:cNvSpPr/>
      </dsp:nvSpPr>
      <dsp:spPr>
        <a:xfrm>
          <a:off x="68090" y="3302913"/>
          <a:ext cx="647857" cy="647857"/>
        </a:xfrm>
        <a:prstGeom prst="ellipse">
          <a:avLst/>
        </a:prstGeom>
        <a:gradFill rotWithShape="0">
          <a:gsLst>
            <a:gs pos="0">
              <a:srgbClr val="FFFFFF">
                <a:hueOff val="0"/>
                <a:satOff val="0"/>
                <a:lumOff val="0"/>
                <a:alphaOff val="0"/>
                <a:tint val="50000"/>
                <a:satMod val="300000"/>
              </a:srgbClr>
            </a:gs>
            <a:gs pos="35000">
              <a:srgbClr val="FFFFFF">
                <a:hueOff val="0"/>
                <a:satOff val="0"/>
                <a:lumOff val="0"/>
                <a:alphaOff val="0"/>
                <a:tint val="37000"/>
                <a:satMod val="300000"/>
              </a:srgbClr>
            </a:gs>
            <a:gs pos="100000">
              <a:srgbClr val="FFFFFF">
                <a:hueOff val="0"/>
                <a:satOff val="0"/>
                <a:lumOff val="0"/>
                <a:alphaOff val="0"/>
                <a:tint val="15000"/>
                <a:satMod val="350000"/>
              </a:srgbClr>
            </a:gs>
          </a:gsLst>
          <a:lin ang="16200000" scaled="1"/>
        </a:gradFill>
        <a:ln w="28575" cap="flat" cmpd="sng" algn="ctr">
          <a:solidFill>
            <a:srgbClr val="0E6596"/>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2640" tIns="46320" rIns="92640" bIns="463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2640" tIns="46320" rIns="92640" bIns="46320" numCol="1" anchor="t" anchorCtr="0" compatLnSpc="1">
            <a:prstTxWarp prst="textNoShape">
              <a:avLst/>
            </a:prstTxWarp>
          </a:bodyPr>
          <a:lstStyle>
            <a:lvl1pPr algn="r">
              <a:defRPr sz="1200"/>
            </a:lvl1pPr>
          </a:lstStyle>
          <a:p>
            <a:pPr>
              <a:defRPr/>
            </a:pPr>
            <a:fld id="{9E2F5A4E-ECD6-4617-86AA-78D18F89067A}" type="datetimeFigureOut">
              <a:rPr lang="en-US" altLang="en-US"/>
              <a:pPr>
                <a:defRPr/>
              </a:pPr>
              <a:t>10/1/2015</a:t>
            </a:fld>
            <a:endParaRPr lang="en-US" alt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2640" tIns="46320" rIns="92640" bIns="463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2640" tIns="46320" rIns="92640" bIns="46320" numCol="1" anchor="b" anchorCtr="0" compatLnSpc="1">
            <a:prstTxWarp prst="textNoShape">
              <a:avLst/>
            </a:prstTxWarp>
          </a:bodyPr>
          <a:lstStyle>
            <a:lvl1pPr algn="r">
              <a:defRPr sz="1200"/>
            </a:lvl1pPr>
          </a:lstStyle>
          <a:p>
            <a:pPr>
              <a:defRPr/>
            </a:pPr>
            <a:fld id="{7CB9BD0A-7CD1-4B7B-AF4A-D5036604FB67}" type="slidenum">
              <a:rPr lang="en-US" altLang="en-US"/>
              <a:pPr>
                <a:defRPr/>
              </a:pPr>
              <a:t>‹#›</a:t>
            </a:fld>
            <a:endParaRPr lang="en-US" altLang="en-US" dirty="0"/>
          </a:p>
        </p:txBody>
      </p:sp>
    </p:spTree>
    <p:extLst>
      <p:ext uri="{BB962C8B-B14F-4D97-AF65-F5344CB8AC3E}">
        <p14:creationId xmlns:p14="http://schemas.microsoft.com/office/powerpoint/2010/main" val="3297405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69" tIns="46586" rIns="93169" bIns="46586"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wrap="square" lIns="93169" tIns="46586" rIns="93169" bIns="46586" numCol="1" anchor="t" anchorCtr="0" compatLnSpc="1">
            <a:prstTxWarp prst="textNoShape">
              <a:avLst/>
            </a:prstTxWarp>
          </a:bodyPr>
          <a:lstStyle>
            <a:lvl1pPr algn="r">
              <a:defRPr sz="1200"/>
            </a:lvl1pPr>
          </a:lstStyle>
          <a:p>
            <a:pPr>
              <a:defRPr/>
            </a:pPr>
            <a:fld id="{CDE3E469-7B3E-45D2-9555-46E6B1540E9C}" type="datetimeFigureOut">
              <a:rPr lang="en-US" altLang="en-US"/>
              <a:pPr>
                <a:defRPr/>
              </a:pPr>
              <a:t>10/1/2015</a:t>
            </a:fld>
            <a:endParaRPr lang="en-US" altLang="en-US" dirty="0"/>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3169" tIns="46586" rIns="93169" bIns="46586"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69" tIns="46586" rIns="93169" bIns="46586"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69" tIns="46586" rIns="93169" bIns="46586"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69" tIns="46586" rIns="93169" bIns="46586" numCol="1" anchor="b" anchorCtr="0" compatLnSpc="1">
            <a:prstTxWarp prst="textNoShape">
              <a:avLst/>
            </a:prstTxWarp>
          </a:bodyPr>
          <a:lstStyle>
            <a:lvl1pPr algn="r">
              <a:defRPr sz="1200"/>
            </a:lvl1pPr>
          </a:lstStyle>
          <a:p>
            <a:pPr>
              <a:defRPr/>
            </a:pPr>
            <a:fld id="{6379AC5B-2CFA-4ED9-ABEB-8A768F0CAD1E}" type="slidenum">
              <a:rPr lang="en-US" altLang="en-US"/>
              <a:pPr>
                <a:defRPr/>
              </a:pPr>
              <a:t>‹#›</a:t>
            </a:fld>
            <a:endParaRPr lang="en-US" altLang="en-US" dirty="0"/>
          </a:p>
        </p:txBody>
      </p:sp>
    </p:spTree>
    <p:extLst>
      <p:ext uri="{BB962C8B-B14F-4D97-AF65-F5344CB8AC3E}">
        <p14:creationId xmlns:p14="http://schemas.microsoft.com/office/powerpoint/2010/main" val="2073565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cs-cert.us-cert.gov/sites/default/files/documents/Year_in_Review_FY2014_Final.pdf"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www.mcafee.com/us/resources/reports/rp-aspen-holding-line-cyberthreats.pdf"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kroll.com/media/pdf/reports/131204_cyber_predictions.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MS PGothic" pitchFamily="34" charset="-128"/>
              </a:defRPr>
            </a:lvl1pPr>
            <a:lvl2pPr marL="742950" indent="-285750">
              <a:defRPr sz="1200">
                <a:solidFill>
                  <a:schemeClr val="tx1"/>
                </a:solidFill>
                <a:latin typeface="Calibri" pitchFamily="34" charset="0"/>
                <a:ea typeface="MS PGothic" pitchFamily="34" charset="-128"/>
              </a:defRPr>
            </a:lvl2pPr>
            <a:lvl3pPr marL="1143000" indent="-228600">
              <a:defRPr sz="1200">
                <a:solidFill>
                  <a:schemeClr val="tx1"/>
                </a:solidFill>
                <a:latin typeface="Calibri" pitchFamily="34" charset="0"/>
                <a:ea typeface="MS PGothic" pitchFamily="34" charset="-128"/>
              </a:defRPr>
            </a:lvl3pPr>
            <a:lvl4pPr marL="1600200" indent="-228600">
              <a:defRPr sz="1200">
                <a:solidFill>
                  <a:schemeClr val="tx1"/>
                </a:solidFill>
                <a:latin typeface="Calibri" pitchFamily="34" charset="0"/>
                <a:ea typeface="MS PGothic" pitchFamily="34" charset="-128"/>
              </a:defRPr>
            </a:lvl4pPr>
            <a:lvl5pPr marL="2057400" indent="-228600">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fld id="{5629B84D-489E-40E9-8716-E8DDFA3E5D32}" type="slidenum">
              <a:rPr lang="en-US" altLang="en-US" smtClean="0">
                <a:solidFill>
                  <a:srgbClr val="000000"/>
                </a:solidFill>
              </a:rPr>
              <a:pPr/>
              <a:t>1</a:t>
            </a:fld>
            <a:endParaRPr lang="en-US" altLang="en-US" dirty="0" smtClean="0">
              <a:solidFill>
                <a:srgbClr val="000000"/>
              </a:solidFill>
            </a:endParaRPr>
          </a:p>
        </p:txBody>
      </p:sp>
    </p:spTree>
    <p:extLst>
      <p:ext uri="{BB962C8B-B14F-4D97-AF65-F5344CB8AC3E}">
        <p14:creationId xmlns:p14="http://schemas.microsoft.com/office/powerpoint/2010/main" val="135788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eaLnBrk="1" fontAlgn="auto" hangingPunct="1">
              <a:spcBef>
                <a:spcPts val="0"/>
              </a:spcBef>
              <a:spcAft>
                <a:spcPts val="0"/>
              </a:spcAft>
              <a:buFont typeface="Arial" pitchFamily="34" charset="0"/>
              <a:buChar char="•"/>
              <a:defRPr/>
            </a:pPr>
            <a:r>
              <a:rPr lang="en-US" sz="1400" dirty="0" smtClean="0">
                <a:effectLst/>
              </a:rPr>
              <a:t>You don’t have to look very far to appreciate the benefits</a:t>
            </a:r>
            <a:r>
              <a:rPr lang="en-US" sz="1400" baseline="0" dirty="0" smtClean="0">
                <a:effectLst/>
              </a:rPr>
              <a:t> and convenience of technology. Never before have we been so connected across the globe. Most of us can check messages (which you hopefully aren’t doing right now!), socialize with friends, purchase merchandise, and conduct business from devices slipped into our pocket.</a:t>
            </a:r>
          </a:p>
          <a:p>
            <a:pPr marL="285750" indent="-285750" eaLnBrk="1" fontAlgn="auto" hangingPunct="1">
              <a:spcBef>
                <a:spcPts val="0"/>
              </a:spcBef>
              <a:spcAft>
                <a:spcPts val="0"/>
              </a:spcAft>
              <a:buFont typeface="Arial" pitchFamily="34" charset="0"/>
              <a:buChar char="•"/>
              <a:defRPr/>
            </a:pPr>
            <a:r>
              <a:rPr lang="en-US" sz="1400" baseline="0" dirty="0" smtClean="0">
                <a:effectLst/>
              </a:rPr>
              <a:t>But with this convenience comes threats we haven’t experienced in previous generations. Whether we like it or not, your personal data is somewhere in cyberspace if you use online technology. Sensitive data for industry and government also exists in the cyber world. This data is valuable and criminals know it. Unfortunately, many have been successful in obtaining it.</a:t>
            </a:r>
          </a:p>
          <a:p>
            <a:pPr marL="285750" indent="-285750" eaLnBrk="1" fontAlgn="auto" hangingPunct="1">
              <a:spcBef>
                <a:spcPts val="0"/>
              </a:spcBef>
              <a:spcAft>
                <a:spcPts val="0"/>
              </a:spcAft>
              <a:buFont typeface="Arial" pitchFamily="34" charset="0"/>
              <a:buChar char="•"/>
              <a:defRPr/>
            </a:pPr>
            <a:endParaRPr lang="en-US" sz="1400" baseline="0" dirty="0" smtClean="0">
              <a:effectLst/>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b="1" baseline="0" dirty="0" smtClean="0">
                <a:effectLst/>
              </a:rPr>
              <a:t>&lt;SPEAKER: Choose 2 – 3 examples to present that fit audience receiving presentation&gt;</a:t>
            </a:r>
            <a:endParaRPr lang="en-US" sz="1400" baseline="0" dirty="0" smtClean="0">
              <a:effectLst/>
            </a:endParaRPr>
          </a:p>
          <a:p>
            <a:pPr marL="0" indent="0" eaLnBrk="1" fontAlgn="auto" hangingPunct="1">
              <a:spcBef>
                <a:spcPts val="0"/>
              </a:spcBef>
              <a:spcAft>
                <a:spcPts val="0"/>
              </a:spcAft>
              <a:buFont typeface="Arial" pitchFamily="34" charset="0"/>
              <a:buNone/>
              <a:defRPr/>
            </a:pPr>
            <a:endParaRPr lang="en-US" sz="1400" dirty="0" smtClean="0">
              <a:effectLst/>
            </a:endParaRPr>
          </a:p>
          <a:p>
            <a:pPr marL="285750" indent="-285750" eaLnBrk="1" fontAlgn="auto" hangingPunct="1">
              <a:spcBef>
                <a:spcPts val="0"/>
              </a:spcBef>
              <a:spcAft>
                <a:spcPts val="0"/>
              </a:spcAft>
              <a:buFont typeface="Arial" pitchFamily="34" charset="0"/>
              <a:buChar char="•"/>
              <a:defRPr/>
            </a:pPr>
            <a:r>
              <a:rPr lang="en-US" sz="1400" dirty="0" smtClean="0">
                <a:effectLst/>
              </a:rPr>
              <a:t>Global cyber-crime likely cost individuals, companies and governments between $375 billion and $575 billion in 2013, according to a recent report published by the Center for Strategic and International Studies.</a:t>
            </a:r>
            <a:endParaRPr lang="en-US" sz="1400" b="1" baseline="0" dirty="0" smtClean="0">
              <a:solidFill>
                <a:srgbClr val="FF0000"/>
              </a:solidFill>
              <a:effectLst/>
            </a:endParaRP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0" dirty="0" smtClean="0">
                <a:effectLst/>
              </a:rPr>
              <a:t>According to the HP 2014 Cost of Cyber Crime Study, the average annualized cost of cybercrime for the 59 representative participating US companies incurred per organization was $12.7 million (up from $7.2 million in 2013), with the maximum being $61 million (up from $58 million in 2013).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0" dirty="0" smtClean="0">
                <a:effectLst/>
              </a:rPr>
              <a:t>The HP study also notes that smaller organizations incur a significantly higher per capita cost than larger ones ($1,513 versus $517).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dirty="0" smtClean="0"/>
              <a:t>Nearly one in five Americans (18%) has been the victim of a cybercrime</a:t>
            </a:r>
            <a:r>
              <a:rPr lang="en-US" sz="1400" baseline="0" dirty="0" smtClean="0"/>
              <a:t> (</a:t>
            </a:r>
            <a:r>
              <a:rPr lang="en-US" sz="1400" dirty="0" smtClean="0">
                <a:latin typeface="Arial" panose="020B0604020202020204" pitchFamily="34" charset="0"/>
                <a:cs typeface="Arial" panose="020B0604020202020204" pitchFamily="34" charset="0"/>
              </a:rPr>
              <a:t>2011 NCSA/McAfee Internet Home Users Survey.</a:t>
            </a:r>
          </a:p>
          <a:p>
            <a:pPr marL="285750" indent="-285750" eaLnBrk="1" fontAlgn="auto" hangingPunct="1">
              <a:spcBef>
                <a:spcPts val="0"/>
              </a:spcBef>
              <a:spcAft>
                <a:spcPts val="0"/>
              </a:spcAft>
              <a:buFont typeface="Arial" pitchFamily="34" charset="0"/>
              <a:buChar char="•"/>
              <a:defRPr/>
            </a:pPr>
            <a:endParaRPr lang="en-US" sz="1400" baseline="0" dirty="0" smtClean="0">
              <a:effectLst/>
            </a:endParaRPr>
          </a:p>
          <a:p>
            <a:pPr marL="285750" indent="-285750" eaLnBrk="1" fontAlgn="auto" hangingPunct="1">
              <a:spcBef>
                <a:spcPts val="0"/>
              </a:spcBef>
              <a:spcAft>
                <a:spcPts val="0"/>
              </a:spcAft>
              <a:buFont typeface="Arial" pitchFamily="34" charset="0"/>
              <a:buChar char="•"/>
              <a:defRPr/>
            </a:pPr>
            <a:endParaRPr lang="en-US" sz="1400" baseline="0" dirty="0" smtClean="0">
              <a:effectLst/>
            </a:endParaRPr>
          </a:p>
          <a:p>
            <a:pPr marL="0" indent="0" eaLnBrk="1" fontAlgn="auto" hangingPunct="1">
              <a:spcBef>
                <a:spcPts val="0"/>
              </a:spcBef>
              <a:spcAft>
                <a:spcPts val="0"/>
              </a:spcAft>
              <a:buFont typeface="Arial" pitchFamily="34" charset="0"/>
              <a:buNone/>
              <a:defRPr/>
            </a:pPr>
            <a:r>
              <a:rPr lang="en-US" sz="1400" b="1" baseline="0" dirty="0" smtClean="0">
                <a:effectLst/>
              </a:rPr>
              <a:t>&lt;SPEAKER: Choose 2 – 3 examples to present that fit audience receiving presentation&gt;</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baseline="0" dirty="0" smtClean="0">
                <a:effectLst/>
              </a:rPr>
              <a:t>Cyber crime affects all segments of our population. For example:</a:t>
            </a:r>
            <a:endParaRPr lang="en-US" sz="1400" dirty="0" smtClean="0">
              <a:effectLst/>
            </a:endParaRPr>
          </a:p>
          <a:p>
            <a:pPr marL="285750" indent="-285750" eaLnBrk="1" fontAlgn="auto" hangingPunct="1">
              <a:spcBef>
                <a:spcPts val="0"/>
              </a:spcBef>
              <a:spcAft>
                <a:spcPts val="0"/>
              </a:spcAft>
              <a:buFont typeface="Arial" pitchFamily="34" charset="0"/>
              <a:buChar char="•"/>
              <a:defRPr/>
            </a:pPr>
            <a:r>
              <a:rPr lang="en-US" sz="1400" b="1" dirty="0" smtClean="0"/>
              <a:t>Critical Infrastructure</a:t>
            </a:r>
          </a:p>
          <a:p>
            <a:pPr marL="742950" lvl="1" indent="-285750" eaLnBrk="1" fontAlgn="auto" hangingPunct="1">
              <a:spcBef>
                <a:spcPts val="0"/>
              </a:spcBef>
              <a:spcAft>
                <a:spcPts val="0"/>
              </a:spcAft>
              <a:buFont typeface="Arial" pitchFamily="34" charset="0"/>
              <a:buChar char="•"/>
              <a:defRPr/>
            </a:pPr>
            <a:r>
              <a:rPr lang="en-US" sz="1200" b="1" kern="1200" dirty="0" smtClean="0">
                <a:solidFill>
                  <a:schemeClr val="tx1"/>
                </a:solidFill>
                <a:effectLst/>
                <a:latin typeface="+mn-lt"/>
                <a:ea typeface="MS PGothic" pitchFamily="34" charset="-128"/>
                <a:cs typeface="+mn-cs"/>
              </a:rPr>
              <a:t>Increased attacks</a:t>
            </a:r>
            <a:r>
              <a:rPr lang="en-US" sz="1200" b="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Cyber attacks</a:t>
            </a:r>
            <a:r>
              <a:rPr lang="en-US" sz="1200" kern="1200" dirty="0" smtClean="0">
                <a:solidFill>
                  <a:schemeClr val="tx1"/>
                </a:solidFill>
                <a:effectLst/>
                <a:latin typeface="+mn-lt"/>
                <a:ea typeface="MS PGothic" pitchFamily="34" charset="-128"/>
                <a:cs typeface="+mn-cs"/>
              </a:rPr>
              <a:t> have steadily grown in number since 2009 and Intel and McAfee predict that they will absolutely continue to increase </a:t>
            </a:r>
            <a:r>
              <a:rPr lang="en-US" sz="1200" b="0" kern="1200" dirty="0" smtClean="0">
                <a:solidFill>
                  <a:schemeClr val="tx1"/>
                </a:solidFill>
                <a:effectLst/>
                <a:latin typeface="+mn-lt"/>
                <a:ea typeface="MS PGothic" pitchFamily="34" charset="-128"/>
                <a:cs typeface="+mn-cs"/>
              </a:rPr>
              <a:t>(source: The Aspen Institute/McAfee/Intel Critical Infrastructure Readiness Report)</a:t>
            </a:r>
          </a:p>
          <a:p>
            <a:pPr marL="742950" lvl="1" indent="-285750" eaLnBrk="1" fontAlgn="auto" hangingPunct="1">
              <a:spcBef>
                <a:spcPts val="0"/>
              </a:spcBef>
              <a:spcAft>
                <a:spcPts val="0"/>
              </a:spcAft>
              <a:buFont typeface="Arial" pitchFamily="34" charset="0"/>
              <a:buChar char="•"/>
              <a:defRPr/>
            </a:pPr>
            <a:r>
              <a:rPr lang="en-US" sz="1200" b="1" kern="1200" dirty="0" smtClean="0">
                <a:solidFill>
                  <a:schemeClr val="tx1"/>
                </a:solidFill>
                <a:effectLst/>
                <a:latin typeface="+mn-lt"/>
                <a:ea typeface="MS PGothic" pitchFamily="34" charset="-128"/>
                <a:cs typeface="+mn-cs"/>
              </a:rPr>
              <a:t>Incidents reported to DHS ICS-CERT in 2013-14: </a:t>
            </a:r>
            <a:r>
              <a:rPr lang="en-US" sz="1400" dirty="0" smtClean="0"/>
              <a:t>Attacks against the Energy sector represented over 56 percent of all incidents reported to DHS’ Industrial Control Systems Cyber Emergency Response Team (ICS-CERT). (source: https://ics-cert.us-cert.gov/sites/default/files/documents/Year_In_Review_FY2013_Final.pdf)</a:t>
            </a:r>
            <a:r>
              <a:rPr lang="en-US" sz="1400" baseline="0" dirty="0" smtClean="0"/>
              <a:t> – this is a trend which continued 2014, with the manufacturing sector coming in a close second in 2014. </a:t>
            </a:r>
            <a:r>
              <a:rPr lang="en-US" sz="1200" kern="1200" dirty="0" smtClean="0">
                <a:solidFill>
                  <a:schemeClr val="tx1"/>
                </a:solidFill>
                <a:effectLst/>
                <a:latin typeface="+mn-lt"/>
                <a:ea typeface="MS PGothic" pitchFamily="34" charset="-128"/>
                <a:cs typeface="+mn-cs"/>
              </a:rPr>
              <a:t>(source: </a:t>
            </a:r>
            <a:r>
              <a:rPr lang="en-US" sz="1200" u="sng" kern="1200" dirty="0" smtClean="0">
                <a:solidFill>
                  <a:schemeClr val="tx1"/>
                </a:solidFill>
                <a:effectLst/>
                <a:latin typeface="+mn-lt"/>
                <a:ea typeface="MS PGothic" pitchFamily="34" charset="-128"/>
                <a:cs typeface="+mn-cs"/>
                <a:hlinkClick r:id="rId3"/>
              </a:rPr>
              <a:t>https://ics-cert.us-cert.gov/sites/default/files/documents/Year_in_Review_FY2014_Final.pdf</a:t>
            </a:r>
            <a:r>
              <a:rPr lang="en-US" sz="1200" kern="1200" dirty="0" smtClean="0">
                <a:solidFill>
                  <a:schemeClr val="tx1"/>
                </a:solidFill>
                <a:effectLst/>
                <a:latin typeface="+mn-lt"/>
                <a:ea typeface="MS PGothic" pitchFamily="34" charset="-128"/>
                <a:cs typeface="+mn-cs"/>
              </a:rPr>
              <a:t>) </a:t>
            </a:r>
            <a:endParaRPr lang="en-US" sz="1400" baseline="0" dirty="0" smtClean="0"/>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1" kern="1200" dirty="0" smtClean="0">
                <a:solidFill>
                  <a:schemeClr val="tx1"/>
                </a:solidFill>
                <a:effectLst/>
                <a:latin typeface="+mn-lt"/>
                <a:ea typeface="MS PGothic" pitchFamily="34" charset="-128"/>
                <a:cs typeface="+mn-cs"/>
              </a:rPr>
              <a:t>Serious/Deadly Cyber Attacks Believed to be Likely Soon</a:t>
            </a:r>
            <a:r>
              <a:rPr lang="en-US" sz="1200" kern="1200" dirty="0" smtClean="0">
                <a:solidFill>
                  <a:schemeClr val="tx1"/>
                </a:solidFill>
                <a:effectLst/>
                <a:latin typeface="+mn-lt"/>
                <a:ea typeface="MS PGothic" pitchFamily="34" charset="-128"/>
                <a:cs typeface="+mn-cs"/>
              </a:rPr>
              <a:t>: In a recent report, American respondents, despite confidence in defenses, rated a serious cyberattack affecting critical services and causing loss of life as highly likely within the next three years. Especially members of the transportation and energy sectors predicted such an attack is extremely likely.</a:t>
            </a:r>
            <a:r>
              <a:rPr lang="en-US" sz="1200" b="1" kern="1200" dirty="0" smtClean="0">
                <a:solidFill>
                  <a:schemeClr val="tx1"/>
                </a:solidFill>
                <a:effectLst/>
                <a:latin typeface="+mn-lt"/>
                <a:ea typeface="MS PGothic" pitchFamily="34" charset="-128"/>
                <a:cs typeface="+mn-cs"/>
              </a:rPr>
              <a:t> </a:t>
            </a:r>
            <a:r>
              <a:rPr lang="en-US" sz="1200" b="0" kern="1200" dirty="0" smtClean="0">
                <a:solidFill>
                  <a:schemeClr val="tx1"/>
                </a:solidFill>
                <a:effectLst/>
                <a:latin typeface="+mn-lt"/>
                <a:ea typeface="MS PGothic" pitchFamily="34" charset="-128"/>
                <a:cs typeface="+mn-cs"/>
              </a:rPr>
              <a:t>(source: Critical Infrastructure Readiness Report by The Aspen Institute/McAfee/Intel - </a:t>
            </a:r>
            <a:r>
              <a:rPr lang="en-US" sz="1200" b="0" u="sng" kern="1200" dirty="0" smtClean="0">
                <a:solidFill>
                  <a:schemeClr val="tx1"/>
                </a:solidFill>
                <a:effectLst/>
                <a:latin typeface="+mn-lt"/>
                <a:ea typeface="MS PGothic" pitchFamily="34" charset="-128"/>
                <a:cs typeface="+mn-cs"/>
                <a:hlinkClick r:id="rId4"/>
              </a:rPr>
              <a:t>http://www.mcafee.com/us/resources/reports/rp-aspen-holding-line-cyberthreats.pdf</a:t>
            </a:r>
            <a:r>
              <a:rPr lang="en-US" sz="1200" b="0" kern="1200" dirty="0" smtClean="0">
                <a:solidFill>
                  <a:schemeClr val="tx1"/>
                </a:solidFill>
                <a:effectLst/>
                <a:latin typeface="+mn-lt"/>
                <a:ea typeface="MS PGothic" pitchFamily="34" charset="-128"/>
                <a:cs typeface="+mn-cs"/>
              </a:rPr>
              <a:t>) </a:t>
            </a:r>
            <a:endParaRPr lang="en-US" sz="1400" b="0" dirty="0" smtClean="0"/>
          </a:p>
          <a:p>
            <a:pPr marL="285750" indent="-285750" eaLnBrk="1" fontAlgn="auto" hangingPunct="1">
              <a:spcBef>
                <a:spcPts val="0"/>
              </a:spcBef>
              <a:spcAft>
                <a:spcPts val="0"/>
              </a:spcAft>
              <a:buFont typeface="Arial" pitchFamily="34" charset="0"/>
              <a:buChar char="•"/>
              <a:defRPr/>
            </a:pPr>
            <a:r>
              <a:rPr lang="en-US" sz="1400" b="1" dirty="0" smtClean="0"/>
              <a:t>National Security</a:t>
            </a:r>
          </a:p>
          <a:p>
            <a:pPr marL="742950" lvl="1" indent="-285750" eaLnBrk="1" fontAlgn="auto" hangingPunct="1">
              <a:spcBef>
                <a:spcPts val="0"/>
              </a:spcBef>
              <a:spcAft>
                <a:spcPts val="0"/>
              </a:spcAft>
              <a:buFont typeface="Arial" pitchFamily="34" charset="0"/>
              <a:buChar char="•"/>
              <a:defRPr/>
            </a:pPr>
            <a:r>
              <a:rPr lang="en-US" sz="1400" b="0" dirty="0" smtClean="0"/>
              <a:t>Attacks</a:t>
            </a:r>
            <a:r>
              <a:rPr lang="en-US" sz="1400" b="0" baseline="0" dirty="0" smtClean="0"/>
              <a:t> against our federal government happen every day</a:t>
            </a:r>
          </a:p>
          <a:p>
            <a:pPr marL="742950" lvl="1" indent="-285750" eaLnBrk="1" fontAlgn="auto" hangingPunct="1">
              <a:spcBef>
                <a:spcPts val="0"/>
              </a:spcBef>
              <a:spcAft>
                <a:spcPts val="0"/>
              </a:spcAft>
              <a:buFont typeface="Arial" pitchFamily="34" charset="0"/>
              <a:buChar char="•"/>
              <a:defRPr/>
            </a:pPr>
            <a:r>
              <a:rPr lang="en-US" sz="1400" b="0" baseline="0" dirty="0" smtClean="0"/>
              <a:t>The US Navy receives 110,000 cyber attacks every hour, or more than 30 every second (according to HP)</a:t>
            </a:r>
          </a:p>
          <a:p>
            <a:pPr marL="742950" lvl="1" indent="-285750" eaLnBrk="1" fontAlgn="auto" hangingPunct="1">
              <a:spcBef>
                <a:spcPts val="0"/>
              </a:spcBef>
              <a:spcAft>
                <a:spcPts val="0"/>
              </a:spcAft>
              <a:buFont typeface="Arial" pitchFamily="34" charset="0"/>
              <a:buChar char="•"/>
              <a:defRPr/>
            </a:pPr>
            <a:r>
              <a:rPr lang="en-US" sz="1400" b="0" dirty="0" smtClean="0"/>
              <a:t>The Pentagon reports up to 10 million cyber attacks every day</a:t>
            </a:r>
          </a:p>
          <a:p>
            <a:pPr marL="742950" lvl="1" indent="-285750" eaLnBrk="1" fontAlgn="auto" hangingPunct="1">
              <a:spcBef>
                <a:spcPts val="0"/>
              </a:spcBef>
              <a:spcAft>
                <a:spcPts val="0"/>
              </a:spcAft>
              <a:buFont typeface="Arial" pitchFamily="34" charset="0"/>
              <a:buChar char="•"/>
              <a:defRPr/>
            </a:pPr>
            <a:r>
              <a:rPr lang="en-US" sz="1400" b="0" dirty="0" smtClean="0"/>
              <a:t>The </a:t>
            </a:r>
            <a:r>
              <a:rPr lang="en-US" sz="1400" dirty="0" smtClean="0"/>
              <a:t>Nuclear Security Enterprise also receives</a:t>
            </a:r>
            <a:r>
              <a:rPr lang="en-US" sz="1400" baseline="0" dirty="0" smtClean="0"/>
              <a:t> up to 10 million cyber attacks every day</a:t>
            </a:r>
            <a:endParaRPr lang="en-US" sz="1400" b="0" dirty="0" smtClean="0"/>
          </a:p>
          <a:p>
            <a:pPr marL="285750" indent="-285750" eaLnBrk="1" fontAlgn="auto" hangingPunct="1">
              <a:spcBef>
                <a:spcPts val="0"/>
              </a:spcBef>
              <a:spcAft>
                <a:spcPts val="0"/>
              </a:spcAft>
              <a:buFont typeface="Arial" pitchFamily="34" charset="0"/>
              <a:buChar char="•"/>
              <a:defRPr/>
            </a:pPr>
            <a:r>
              <a:rPr lang="en-US" sz="1400" b="1" dirty="0" smtClean="0"/>
              <a:t>Economic</a:t>
            </a:r>
            <a:r>
              <a:rPr lang="en-US" sz="1400" b="1" baseline="0" dirty="0" smtClean="0"/>
              <a:t> Stability</a:t>
            </a:r>
            <a:endParaRPr lang="en-US" sz="1400" b="1" dirty="0" smtClean="0"/>
          </a:p>
          <a:p>
            <a:pPr marL="742950" lvl="1" indent="-285750" eaLnBrk="1" fontAlgn="auto" hangingPunct="1">
              <a:spcBef>
                <a:spcPts val="0"/>
              </a:spcBef>
              <a:spcAft>
                <a:spcPts val="0"/>
              </a:spcAft>
              <a:buFont typeface="Arial" pitchFamily="34" charset="0"/>
              <a:buChar char="•"/>
              <a:defRPr/>
            </a:pPr>
            <a:r>
              <a:rPr lang="en-US" sz="1400" dirty="0" smtClean="0"/>
              <a:t>In 2013, federal agents notified more than 3,000 companies that</a:t>
            </a:r>
            <a:r>
              <a:rPr lang="en-US" sz="1400" baseline="0" dirty="0" smtClean="0"/>
              <a:t> there computer systems have been hacked.</a:t>
            </a:r>
            <a:endParaRPr lang="en-US" sz="1400" dirty="0" smtClean="0"/>
          </a:p>
          <a:p>
            <a:pPr marL="742950" lvl="1" indent="-285750" eaLnBrk="1" fontAlgn="auto" hangingPunct="1">
              <a:spcBef>
                <a:spcPts val="0"/>
              </a:spcBef>
              <a:spcAft>
                <a:spcPts val="0"/>
              </a:spcAft>
              <a:buFont typeface="Arial" pitchFamily="34" charset="0"/>
              <a:buChar char="•"/>
              <a:defRPr/>
            </a:pPr>
            <a:r>
              <a:rPr lang="en-US" sz="1400" dirty="0" smtClean="0"/>
              <a:t>In 2014, </a:t>
            </a:r>
            <a:r>
              <a:rPr lang="en-US" sz="1400" b="1" dirty="0" smtClean="0"/>
              <a:t>eBay</a:t>
            </a:r>
            <a:r>
              <a:rPr lang="en-US" sz="1400" dirty="0" smtClean="0"/>
              <a:t> revealed that hackers had managed to steal personal records of 233 million users. Usernames, passwords, phone numbers and physical addresses were compromised.</a:t>
            </a:r>
          </a:p>
          <a:p>
            <a:pPr marL="742950" lvl="1" indent="-285750" eaLnBrk="1" fontAlgn="auto" hangingPunct="1">
              <a:spcBef>
                <a:spcPts val="0"/>
              </a:spcBef>
              <a:spcAft>
                <a:spcPts val="0"/>
              </a:spcAft>
              <a:buFont typeface="Arial" pitchFamily="34" charset="0"/>
              <a:buChar char="•"/>
              <a:defRPr/>
            </a:pPr>
            <a:r>
              <a:rPr lang="en-US" sz="1400" b="1" dirty="0" smtClean="0"/>
              <a:t>J.P. Morgan </a:t>
            </a:r>
            <a:r>
              <a:rPr lang="en-US" sz="1400" dirty="0" smtClean="0"/>
              <a:t>said contact information for about 76 million households and about 7 million small businesses </a:t>
            </a:r>
            <a:r>
              <a:rPr lang="en-US" sz="1400" dirty="0" smtClean="0">
                <a:solidFill>
                  <a:schemeClr val="tx1"/>
                </a:solidFill>
              </a:rPr>
              <a:t>was</a:t>
            </a:r>
            <a:r>
              <a:rPr lang="en-US" sz="1400" baseline="0" dirty="0" smtClean="0">
                <a:solidFill>
                  <a:schemeClr val="tx1"/>
                </a:solidFill>
              </a:rPr>
              <a:t> compromised in a cyber attack</a:t>
            </a:r>
            <a:r>
              <a:rPr lang="en-US" sz="1400" dirty="0" smtClean="0"/>
              <a:t>. That includes names, email addresses, phone numbers and addresses but not financial information, such as passwords, dates of birth, social security numbers or account numbers. </a:t>
            </a:r>
          </a:p>
          <a:p>
            <a:pPr marL="742950" lvl="1" indent="-285750" eaLnBrk="1" fontAlgn="auto" hangingPunct="1">
              <a:spcBef>
                <a:spcPts val="0"/>
              </a:spcBef>
              <a:spcAft>
                <a:spcPts val="0"/>
              </a:spcAft>
              <a:buFont typeface="Arial" pitchFamily="34" charset="0"/>
              <a:buChar char="•"/>
              <a:defRPr/>
            </a:pPr>
            <a:r>
              <a:rPr lang="en-US" sz="1400" dirty="0" smtClean="0"/>
              <a:t>Cyber criminals reportedly used malware to compromise the</a:t>
            </a:r>
            <a:r>
              <a:rPr lang="en-US" sz="1400" b="1" dirty="0" smtClean="0"/>
              <a:t> </a:t>
            </a:r>
            <a:r>
              <a:rPr lang="en-US" sz="1400" dirty="0" smtClean="0"/>
              <a:t>credit card information for roughly 56 million shoppers in </a:t>
            </a:r>
            <a:r>
              <a:rPr lang="en-US" sz="1400" b="1" dirty="0" smtClean="0"/>
              <a:t>Home Depot’s </a:t>
            </a:r>
            <a:r>
              <a:rPr lang="en-US" sz="1400" dirty="0" smtClean="0"/>
              <a:t>2,000 U.S. and Canadian outlets.</a:t>
            </a:r>
          </a:p>
          <a:p>
            <a:pPr marL="742950" lvl="1" indent="-285750" eaLnBrk="1" fontAlgn="auto" hangingPunct="1">
              <a:spcBef>
                <a:spcPts val="0"/>
              </a:spcBef>
              <a:spcAft>
                <a:spcPts val="0"/>
              </a:spcAft>
              <a:buFont typeface="Arial" pitchFamily="34" charset="0"/>
              <a:buChar char="•"/>
              <a:defRPr/>
            </a:pPr>
            <a:r>
              <a:rPr lang="en-US" sz="1400" dirty="0" smtClean="0"/>
              <a:t>Between July and October 2013, the credit card information of 350,000 </a:t>
            </a:r>
            <a:r>
              <a:rPr lang="en-US" sz="1400" b="1" dirty="0" smtClean="0"/>
              <a:t>Neiman Marcus </a:t>
            </a:r>
            <a:r>
              <a:rPr lang="en-US" sz="1400" b="0" dirty="0" smtClean="0"/>
              <a:t>customers</a:t>
            </a:r>
            <a:r>
              <a:rPr lang="en-US" sz="1400" b="0" baseline="0" dirty="0" smtClean="0"/>
              <a:t> </a:t>
            </a:r>
            <a:r>
              <a:rPr lang="en-US" sz="1400" dirty="0" smtClean="0"/>
              <a:t>was stolen, and more than 9,000 of the credit cards have been used fraudulently since the attack.</a:t>
            </a:r>
          </a:p>
          <a:p>
            <a:pPr marL="742950" lvl="1" indent="-285750" eaLnBrk="1" fontAlgn="auto" hangingPunct="1">
              <a:spcBef>
                <a:spcPts val="0"/>
              </a:spcBef>
              <a:spcAft>
                <a:spcPts val="0"/>
              </a:spcAft>
              <a:buFont typeface="Arial" pitchFamily="34" charset="0"/>
              <a:buChar char="•"/>
              <a:defRPr/>
            </a:pPr>
            <a:r>
              <a:rPr lang="en-US" sz="1400" dirty="0" smtClean="0">
                <a:effectLst/>
              </a:rPr>
              <a:t>A staggering 43% of companies have experienced a data breach in the past year, an annual study from the Ponemon</a:t>
            </a:r>
            <a:r>
              <a:rPr lang="en-US" sz="1400" baseline="0" dirty="0" smtClean="0">
                <a:effectLst/>
              </a:rPr>
              <a:t> Institute</a:t>
            </a:r>
            <a:r>
              <a:rPr lang="en-US" sz="1400" dirty="0" smtClean="0">
                <a:effectLst/>
              </a:rPr>
              <a:t> on data breach preparedness finds.</a:t>
            </a:r>
          </a:p>
          <a:p>
            <a:pPr marL="285750" lvl="0" indent="-285750" eaLnBrk="1" fontAlgn="auto" hangingPunct="1">
              <a:spcBef>
                <a:spcPts val="0"/>
              </a:spcBef>
              <a:spcAft>
                <a:spcPts val="0"/>
              </a:spcAft>
              <a:buFont typeface="Arial" pitchFamily="34" charset="0"/>
              <a:buChar char="•"/>
              <a:defRPr/>
            </a:pPr>
            <a:r>
              <a:rPr lang="en-US" sz="1400" b="1" dirty="0" smtClean="0">
                <a:effectLst/>
              </a:rPr>
              <a:t>Personal</a:t>
            </a:r>
            <a:r>
              <a:rPr lang="en-US" sz="1400" b="1" baseline="0" dirty="0" smtClean="0">
                <a:effectLst/>
              </a:rPr>
              <a:t> Safety</a:t>
            </a: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dirty="0" smtClean="0"/>
              <a:t>In 2012, 31% of all identity theft complaints received by the Federal Trade Commission were filed by young adults.</a:t>
            </a:r>
            <a:endParaRPr lang="en-US" sz="1400" baseline="30000" dirty="0" smtClean="0"/>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dirty="0" smtClean="0"/>
              <a:t>Cyber crimes victims per year are estimated at 556 million; there are 1.5 million victims per day and 18 per second</a:t>
            </a: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dirty="0" smtClean="0"/>
              <a:t>More</a:t>
            </a:r>
            <a:r>
              <a:rPr lang="en-US" sz="1400" baseline="0" dirty="0" smtClean="0"/>
              <a:t> than 600,000 Facebook accounts are compromised every day.</a:t>
            </a:r>
            <a:endParaRPr lang="en-US" sz="1400" b="0" dirty="0" smtClean="0"/>
          </a:p>
          <a:p>
            <a:pPr marL="0" indent="0" eaLnBrk="1" fontAlgn="auto" hangingPunct="1">
              <a:spcBef>
                <a:spcPts val="0"/>
              </a:spcBef>
              <a:spcAft>
                <a:spcPts val="0"/>
              </a:spcAft>
              <a:buFont typeface="Arial" pitchFamily="34" charset="0"/>
              <a:buNone/>
              <a:defRPr/>
            </a:pPr>
            <a:endParaRPr lang="en-US" sz="1400" b="1" dirty="0" smtClean="0">
              <a:effectLst/>
            </a:endParaRPr>
          </a:p>
          <a:p>
            <a:pPr marL="0" indent="0" eaLnBrk="1" fontAlgn="auto" hangingPunct="1">
              <a:spcBef>
                <a:spcPts val="0"/>
              </a:spcBef>
              <a:spcAft>
                <a:spcPts val="0"/>
              </a:spcAft>
              <a:buFont typeface="Arial" pitchFamily="34" charset="0"/>
              <a:buNone/>
              <a:defRPr/>
            </a:pPr>
            <a:r>
              <a:rPr lang="en-US" sz="1400" b="0" dirty="0" smtClean="0">
                <a:effectLst/>
              </a:rPr>
              <a:t>Organizations in defense, financial services and energy and utilities suffer the highest cybercrime costs. However, no industry is immune to cyber threats. It is a prevalent issue for small and large business, universities, and governments at all levels, across all types of sectors.</a:t>
            </a:r>
          </a:p>
          <a:p>
            <a:pPr marL="0" indent="0" eaLnBrk="1" fontAlgn="auto" hangingPunct="1">
              <a:spcBef>
                <a:spcPts val="0"/>
              </a:spcBef>
              <a:spcAft>
                <a:spcPts val="0"/>
              </a:spcAft>
              <a:buFont typeface="Arial" pitchFamily="34" charset="0"/>
              <a:buNone/>
              <a:defRPr/>
            </a:pPr>
            <a:endParaRPr lang="en-US" sz="1400" b="1" dirty="0" smtClean="0">
              <a:effectLst/>
            </a:endParaRPr>
          </a:p>
          <a:p>
            <a:pPr marL="0" indent="0" eaLnBrk="1" fontAlgn="auto" hangingPunct="1">
              <a:spcBef>
                <a:spcPts val="0"/>
              </a:spcBef>
              <a:spcAft>
                <a:spcPts val="0"/>
              </a:spcAft>
              <a:buFont typeface="Arial" pitchFamily="34" charset="0"/>
              <a:buNone/>
              <a:defRPr/>
            </a:pPr>
            <a:r>
              <a:rPr lang="en-US" sz="1400" b="1" dirty="0" smtClean="0">
                <a:effectLst/>
              </a:rPr>
              <a:t>Who pays for</a:t>
            </a:r>
            <a:r>
              <a:rPr lang="en-US" sz="1400" b="1" baseline="0" dirty="0" smtClean="0">
                <a:effectLst/>
              </a:rPr>
              <a:t> these cyber crimes or protection against future cyber crimes? You do.</a:t>
            </a:r>
            <a:endParaRPr lang="en-US" sz="1400" b="1" dirty="0" smtClean="0">
              <a:effectLst/>
            </a:endParaRPr>
          </a:p>
          <a:p>
            <a:pPr marL="285750" indent="-285750" eaLnBrk="1" fontAlgn="auto" hangingPunct="1">
              <a:spcBef>
                <a:spcPts val="0"/>
              </a:spcBef>
              <a:spcAft>
                <a:spcPts val="0"/>
              </a:spcAft>
              <a:buFont typeface="Arial" pitchFamily="34" charset="0"/>
              <a:buChar char="•"/>
              <a:defRPr/>
            </a:pPr>
            <a:r>
              <a:rPr lang="en-US" sz="1400" b="0" baseline="0" dirty="0" smtClean="0">
                <a:solidFill>
                  <a:srgbClr val="333333"/>
                </a:solidFill>
                <a:effectLst/>
                <a:latin typeface="Garamond" panose="02020404030301010803" pitchFamily="18" charset="0"/>
                <a:cs typeface="Arial" pitchFamily="34" charset="0"/>
              </a:rPr>
              <a:t>Retailers pass the cost of protecting against cyber threats to consumers, resulting in higher prices.</a:t>
            </a:r>
          </a:p>
          <a:p>
            <a:pPr marL="285750" indent="-285750" eaLnBrk="1" fontAlgn="auto" hangingPunct="1">
              <a:spcBef>
                <a:spcPts val="0"/>
              </a:spcBef>
              <a:spcAft>
                <a:spcPts val="0"/>
              </a:spcAft>
              <a:buFont typeface="Arial" pitchFamily="34" charset="0"/>
              <a:buChar char="•"/>
              <a:defRPr/>
            </a:pPr>
            <a:r>
              <a:rPr lang="en-US" sz="1400" b="0" baseline="0" dirty="0" smtClean="0">
                <a:solidFill>
                  <a:srgbClr val="333333"/>
                </a:solidFill>
                <a:effectLst/>
                <a:latin typeface="Garamond" panose="02020404030301010803" pitchFamily="18" charset="0"/>
                <a:cs typeface="Arial" pitchFamily="34" charset="0"/>
              </a:rPr>
              <a:t>Credit Card Providers cover costs of cyber attacks through higher interest rates and user fees, to the tune of as much as 7% per year.</a:t>
            </a:r>
          </a:p>
          <a:p>
            <a:pPr marL="285750" indent="-285750" eaLnBrk="1" fontAlgn="auto" hangingPunct="1">
              <a:spcBef>
                <a:spcPts val="0"/>
              </a:spcBef>
              <a:spcAft>
                <a:spcPts val="0"/>
              </a:spcAft>
              <a:buFont typeface="Arial" pitchFamily="34" charset="0"/>
              <a:buChar char="•"/>
              <a:defRPr/>
            </a:pPr>
            <a:r>
              <a:rPr lang="en-US" sz="1400" b="0" kern="1200" baseline="0" dirty="0" smtClean="0">
                <a:solidFill>
                  <a:schemeClr val="tx1"/>
                </a:solidFill>
                <a:effectLst/>
                <a:latin typeface="Times" pitchFamily="18" charset="0"/>
                <a:ea typeface="MS PGothic" pitchFamily="34" charset="-128"/>
                <a:cs typeface="ＭＳ Ｐゴシック" charset="0"/>
              </a:rPr>
              <a:t>U</a:t>
            </a:r>
            <a:r>
              <a:rPr lang="en-US" sz="1400" dirty="0" smtClean="0">
                <a:effectLst/>
              </a:rPr>
              <a:t>p to $140 billion dollars in losses per year in the U.S alone could</a:t>
            </a:r>
            <a:r>
              <a:rPr lang="en-US" sz="1400" baseline="0" dirty="0" smtClean="0">
                <a:effectLst/>
              </a:rPr>
              <a:t> result in the increase of </a:t>
            </a:r>
            <a:r>
              <a:rPr lang="en-US" sz="1400" dirty="0" smtClean="0">
                <a:effectLst/>
              </a:rPr>
              <a:t>taxes, direct costs, fees, rates, productive time losses and prices among other hidden expenses. </a:t>
            </a:r>
          </a:p>
          <a:p>
            <a:pPr marL="742950" lvl="1" indent="-285750" eaLnBrk="1" fontAlgn="auto" hangingPunct="1">
              <a:spcBef>
                <a:spcPts val="0"/>
              </a:spcBef>
              <a:spcAft>
                <a:spcPts val="0"/>
              </a:spcAft>
              <a:buFont typeface="Arial" pitchFamily="34" charset="0"/>
              <a:buChar char="•"/>
              <a:defRPr/>
            </a:pPr>
            <a:r>
              <a:rPr lang="en-US" sz="1400" dirty="0" smtClean="0">
                <a:effectLst/>
              </a:rPr>
              <a:t>The further effect of these $140 billion in losses is an estimated 500,000 jobs per year that are lost by workers.</a:t>
            </a:r>
            <a:br>
              <a:rPr lang="en-US" sz="1400" dirty="0" smtClean="0">
                <a:effectLst/>
              </a:rPr>
            </a:br>
            <a:endParaRPr lang="en-US" sz="1400" b="0" dirty="0" smtClean="0">
              <a:solidFill>
                <a:srgbClr val="333333"/>
              </a:solidFill>
              <a:latin typeface="Garamond" panose="02020404030301010803" pitchFamily="18" charset="0"/>
              <a:cs typeface="Arial" pitchFamily="34" charset="0"/>
            </a:endParaRPr>
          </a:p>
          <a:p>
            <a:endParaRPr lang="en-US" sz="1200" kern="1200" dirty="0" smtClean="0">
              <a:solidFill>
                <a:schemeClr val="tx1"/>
              </a:solidFill>
              <a:effectLst/>
              <a:latin typeface="+mn-lt"/>
              <a:ea typeface="MS PGothic" pitchFamily="34" charset="-128"/>
              <a:cs typeface="ＭＳ Ｐゴシック" charset="0"/>
            </a:endParaRPr>
          </a:p>
          <a:p>
            <a:pPr marL="0" indent="0" eaLnBrk="1" fontAlgn="auto" hangingPunct="1">
              <a:spcBef>
                <a:spcPts val="0"/>
              </a:spcBef>
              <a:spcAft>
                <a:spcPts val="0"/>
              </a:spcAft>
              <a:buFontTx/>
              <a:buNone/>
              <a:defRPr/>
            </a:pPr>
            <a:endParaRPr lang="en-US" sz="1200" b="0" i="1" kern="1200" baseline="0" dirty="0" smtClean="0">
              <a:solidFill>
                <a:schemeClr val="tx1"/>
              </a:solidFill>
              <a:effectLst/>
              <a:latin typeface="+mn-lt"/>
              <a:ea typeface="MS PGothic" pitchFamily="34" charset="-128"/>
              <a:cs typeface="Arial" pitchFamily="34" charset="0"/>
            </a:endParaRPr>
          </a:p>
          <a:p>
            <a:pPr marL="0" indent="0" eaLnBrk="1" fontAlgn="auto" hangingPunct="1">
              <a:spcBef>
                <a:spcPts val="0"/>
              </a:spcBef>
              <a:spcAft>
                <a:spcPts val="0"/>
              </a:spcAft>
              <a:buFontTx/>
              <a:buNone/>
              <a:defRPr/>
            </a:pPr>
            <a:endParaRPr lang="en-US" sz="1200" b="0" i="1" kern="1200" baseline="0" dirty="0" smtClean="0">
              <a:solidFill>
                <a:schemeClr val="tx1"/>
              </a:solidFill>
              <a:effectLst/>
              <a:latin typeface="+mn-lt"/>
              <a:ea typeface="MS PGothic" pitchFamily="34" charset="-128"/>
              <a:cs typeface="Arial" pitchFamily="34" charset="0"/>
            </a:endParaRPr>
          </a:p>
        </p:txBody>
      </p:sp>
      <p:sp>
        <p:nvSpPr>
          <p:cNvPr id="4" name="Slide Number Placeholder 3"/>
          <p:cNvSpPr>
            <a:spLocks noGrp="1"/>
          </p:cNvSpPr>
          <p:nvPr>
            <p:ph type="sldNum" sz="quarter" idx="10"/>
          </p:nvPr>
        </p:nvSpPr>
        <p:spPr/>
        <p:txBody>
          <a:bodyPr/>
          <a:lstStyle/>
          <a:p>
            <a:pPr>
              <a:defRPr/>
            </a:pPr>
            <a:fld id="{6379AC5B-2CFA-4ED9-ABEB-8A768F0CAD1E}" type="slidenum">
              <a:rPr lang="en-US" altLang="en-US" smtClean="0"/>
              <a:pPr>
                <a:defRPr/>
              </a:pPr>
              <a:t>2</a:t>
            </a:fld>
            <a:endParaRPr lang="en-US" altLang="en-US" dirty="0"/>
          </a:p>
        </p:txBody>
      </p:sp>
    </p:spTree>
    <p:extLst>
      <p:ext uri="{BB962C8B-B14F-4D97-AF65-F5344CB8AC3E}">
        <p14:creationId xmlns:p14="http://schemas.microsoft.com/office/powerpoint/2010/main" val="3121690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Tx/>
              <a:buNone/>
            </a:pPr>
            <a:r>
              <a:rPr lang="en-US" altLang="en-US" sz="1400" b="1" dirty="0" smtClean="0"/>
              <a:t>SPEAK ABOUT ITEMS</a:t>
            </a:r>
            <a:r>
              <a:rPr lang="en-US" altLang="en-US" sz="1400" b="1" baseline="0" dirty="0" smtClean="0"/>
              <a:t> BELOW AFTER DISCUSSING BULLETS ON SLIDE, TO TRANSITION TO WORKFORCE FRAMEWORK SLIDES COMING NEXT.</a:t>
            </a:r>
            <a:endParaRPr lang="en-US" altLang="en-US" sz="1400" b="1" dirty="0" smtClean="0"/>
          </a:p>
          <a:p>
            <a:pPr marL="0" indent="0" eaLnBrk="1" hangingPunct="1">
              <a:spcBef>
                <a:spcPct val="0"/>
              </a:spcBef>
              <a:buFontTx/>
              <a:buNone/>
            </a:pPr>
            <a:endParaRPr lang="en-US" altLang="en-US" sz="1400" dirty="0" smtClean="0"/>
          </a:p>
          <a:p>
            <a:pPr lvl="0"/>
            <a:r>
              <a:rPr lang="en-US" sz="1200" b="1" kern="1200" dirty="0" smtClean="0">
                <a:solidFill>
                  <a:schemeClr val="tx1"/>
                </a:solidFill>
                <a:effectLst/>
                <a:latin typeface="+mn-lt"/>
                <a:ea typeface="MS PGothic" pitchFamily="34" charset="-128"/>
                <a:cs typeface="ＭＳ Ｐゴシック" charset="0"/>
              </a:rPr>
              <a:t>C³ Voluntary Program &amp; NIST Framework</a:t>
            </a:r>
            <a:r>
              <a:rPr lang="en-US" sz="1200" kern="1200" dirty="0" smtClean="0">
                <a:solidFill>
                  <a:schemeClr val="tx1"/>
                </a:solidFill>
                <a:effectLst/>
                <a:latin typeface="+mn-lt"/>
                <a:ea typeface="MS PGothic" pitchFamily="34" charset="-128"/>
                <a:cs typeface="ＭＳ Ｐゴシック" charset="0"/>
              </a:rPr>
              <a:t>: The Critical Infrastructure Cyber Community C³ (pronounced “C Cubed”) Voluntary Program is the coordination point within the Federal Government for critical infrastructure owners and operators interested in improving their cyber risk management processes. The C³ Voluntary Program aims to: </a:t>
            </a:r>
          </a:p>
          <a:p>
            <a:pPr marL="171450" lvl="0" indent="-171450">
              <a:buFont typeface="Arial" panose="020B0604020202020204" pitchFamily="34" charset="0"/>
              <a:buChar char="•"/>
            </a:pPr>
            <a:r>
              <a:rPr lang="en-US" sz="1200" kern="1200" dirty="0" smtClean="0">
                <a:solidFill>
                  <a:schemeClr val="tx1"/>
                </a:solidFill>
                <a:effectLst/>
                <a:latin typeface="+mn-lt"/>
                <a:ea typeface="MS PGothic" pitchFamily="34" charset="-128"/>
                <a:cs typeface="ＭＳ Ｐゴシック" charset="0"/>
              </a:rPr>
              <a:t>Support industry in increasing its cyber resilience; </a:t>
            </a:r>
          </a:p>
          <a:p>
            <a:pPr marL="171450" lvl="0" indent="-171450">
              <a:buFont typeface="Arial" panose="020B0604020202020204" pitchFamily="34" charset="0"/>
              <a:buChar char="•"/>
            </a:pPr>
            <a:r>
              <a:rPr lang="en-US" sz="1200" kern="1200" dirty="0" smtClean="0">
                <a:solidFill>
                  <a:schemeClr val="tx1"/>
                </a:solidFill>
                <a:effectLst/>
                <a:latin typeface="+mn-lt"/>
                <a:ea typeface="MS PGothic" pitchFamily="34" charset="-128"/>
                <a:cs typeface="ＭＳ Ｐゴシック" charset="0"/>
              </a:rPr>
              <a:t>Encourage organizations to manage cybersecurity as part of an all hazards approach to enterprise risk management.</a:t>
            </a:r>
          </a:p>
          <a:p>
            <a:pPr marL="171450" lvl="0" indent="-171450">
              <a:buFont typeface="Arial" panose="020B0604020202020204" pitchFamily="34" charset="0"/>
              <a:buChar char="•"/>
            </a:pPr>
            <a:r>
              <a:rPr lang="en-US" sz="1200" b="1" kern="1200" dirty="0" smtClean="0">
                <a:solidFill>
                  <a:schemeClr val="tx1"/>
                </a:solidFill>
                <a:effectLst/>
                <a:latin typeface="+mn-lt"/>
                <a:ea typeface="MS PGothic" pitchFamily="34" charset="-128"/>
                <a:cs typeface="ＭＳ Ｐゴシック" charset="0"/>
              </a:rPr>
              <a:t>Increase awareness and use of the NIST Framework</a:t>
            </a:r>
            <a:r>
              <a:rPr lang="en-US" sz="1200" kern="1200" dirty="0" smtClean="0">
                <a:solidFill>
                  <a:schemeClr val="tx1"/>
                </a:solidFill>
                <a:effectLst/>
                <a:latin typeface="+mn-lt"/>
                <a:ea typeface="MS PGothic" pitchFamily="34" charset="-128"/>
                <a:cs typeface="ＭＳ Ｐゴシック" charset="0"/>
              </a:rPr>
              <a:t> (C³ Voluntary Program works with the 16 critical infrastructure sectors to develop sector-specific guidance, as needed, for using the Framework.)</a:t>
            </a:r>
          </a:p>
          <a:p>
            <a:r>
              <a:rPr lang="en-US" sz="1200" kern="1200" dirty="0" smtClean="0">
                <a:solidFill>
                  <a:schemeClr val="tx1"/>
                </a:solidFill>
                <a:effectLst/>
                <a:latin typeface="+mn-lt"/>
                <a:ea typeface="MS PGothic" pitchFamily="34" charset="-128"/>
                <a:cs typeface="ＭＳ Ｐゴシック" charset="0"/>
              </a:rPr>
              <a:t> </a:t>
            </a:r>
          </a:p>
          <a:p>
            <a:pPr lvl="0"/>
            <a:r>
              <a:rPr lang="en-US" sz="1200" b="1" kern="1200" dirty="0" smtClean="0">
                <a:solidFill>
                  <a:schemeClr val="tx1"/>
                </a:solidFill>
                <a:effectLst/>
                <a:latin typeface="+mn-lt"/>
                <a:ea typeface="MS PGothic" pitchFamily="34" charset="-128"/>
                <a:cs typeface="ＭＳ Ｐゴシック" charset="0"/>
              </a:rPr>
              <a:t>Key difference between NIST Framework and Workforce Framework</a:t>
            </a:r>
            <a:r>
              <a:rPr lang="en-US" sz="1200" kern="1200" dirty="0" smtClean="0">
                <a:solidFill>
                  <a:schemeClr val="tx1"/>
                </a:solidFill>
                <a:effectLst/>
                <a:latin typeface="+mn-lt"/>
                <a:ea typeface="MS PGothic" pitchFamily="34" charset="-128"/>
                <a:cs typeface="ＭＳ Ｐゴシック" charset="0"/>
              </a:rPr>
              <a:t>: While the NIST Cybersecurity Framework focuses on technical standards, guidelines, and practices to promote the protection of critical infrastructure, the National Cybersecurity Workforce Framework focuses on defining and standardizing how we organize the cybersecurity workforce. </a:t>
            </a:r>
          </a:p>
          <a:p>
            <a:r>
              <a:rPr lang="en-US" sz="1200" kern="1200" dirty="0" smtClean="0">
                <a:solidFill>
                  <a:schemeClr val="tx1"/>
                </a:solidFill>
                <a:effectLst/>
                <a:latin typeface="+mn-lt"/>
                <a:ea typeface="MS PGothic" pitchFamily="34" charset="-128"/>
                <a:cs typeface="ＭＳ Ｐゴシック" charset="0"/>
              </a:rPr>
              <a:t> </a:t>
            </a:r>
          </a:p>
          <a:p>
            <a:pPr lvl="0"/>
            <a:r>
              <a:rPr lang="en-US" sz="1200" b="1" kern="1200" dirty="0" smtClean="0">
                <a:solidFill>
                  <a:schemeClr val="tx1"/>
                </a:solidFill>
                <a:effectLst/>
                <a:latin typeface="+mn-lt"/>
                <a:ea typeface="MS PGothic" pitchFamily="34" charset="-128"/>
                <a:cs typeface="ＭＳ Ｐゴシック" charset="0"/>
              </a:rPr>
              <a:t>Importance of Critical Infrastructure</a:t>
            </a:r>
            <a:r>
              <a:rPr lang="en-US" sz="1200" kern="1200" dirty="0" smtClean="0">
                <a:solidFill>
                  <a:schemeClr val="tx1"/>
                </a:solidFill>
                <a:effectLst/>
                <a:latin typeface="+mn-lt"/>
                <a:ea typeface="MS PGothic" pitchFamily="34" charset="-128"/>
                <a:cs typeface="ＭＳ Ｐゴシック" charset="0"/>
              </a:rPr>
              <a:t>: Cyber resilience measures designed primarily for critical infrastructure companies are predicted to become the norm for all </a:t>
            </a:r>
            <a:r>
              <a:rPr lang="en-US" sz="1200" b="0" kern="1200" dirty="0" smtClean="0">
                <a:solidFill>
                  <a:schemeClr val="tx1"/>
                </a:solidFill>
                <a:effectLst/>
                <a:latin typeface="+mn-lt"/>
                <a:ea typeface="MS PGothic" pitchFamily="34" charset="-128"/>
                <a:cs typeface="ＭＳ Ｐゴシック" charset="0"/>
              </a:rPr>
              <a:t>industries (source: Kroll 2014 Cyber Security Forecast - </a:t>
            </a:r>
            <a:r>
              <a:rPr lang="en-US" sz="1200" b="0" u="sng" kern="1200" dirty="0" smtClean="0">
                <a:solidFill>
                  <a:schemeClr val="tx1"/>
                </a:solidFill>
                <a:effectLst/>
                <a:latin typeface="+mn-lt"/>
                <a:ea typeface="MS PGothic" pitchFamily="34" charset="-128"/>
                <a:cs typeface="ＭＳ Ｐゴシック" charset="0"/>
                <a:hlinkClick r:id="rId3"/>
              </a:rPr>
              <a:t>http://www.kroll.com/media/pdf/reports/131204_cyber_predictions.pdf</a:t>
            </a:r>
            <a:r>
              <a:rPr lang="en-US" sz="1200" b="0" kern="1200" dirty="0" smtClean="0">
                <a:solidFill>
                  <a:schemeClr val="tx1"/>
                </a:solidFill>
                <a:effectLst/>
                <a:latin typeface="+mn-lt"/>
                <a:ea typeface="MS PGothic" pitchFamily="34" charset="-128"/>
                <a:cs typeface="ＭＳ Ｐゴシック" charset="0"/>
              </a:rPr>
              <a:t>) </a:t>
            </a:r>
          </a:p>
          <a:p>
            <a:pPr marL="0" indent="0" eaLnBrk="1" hangingPunct="1">
              <a:spcBef>
                <a:spcPct val="0"/>
              </a:spcBef>
              <a:buFontTx/>
              <a:buNone/>
            </a:pPr>
            <a:endParaRPr lang="en-US" altLang="en-US" sz="1400" dirty="0" smtClean="0"/>
          </a:p>
        </p:txBody>
      </p:sp>
    </p:spTree>
    <p:extLst>
      <p:ext uri="{BB962C8B-B14F-4D97-AF65-F5344CB8AC3E}">
        <p14:creationId xmlns:p14="http://schemas.microsoft.com/office/powerpoint/2010/main" val="855623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Tx/>
              <a:buChar char="-"/>
              <a:defRPr/>
            </a:pPr>
            <a:r>
              <a:rPr lang="en-US" sz="1200" b="0" i="0" kern="1200" baseline="0" dirty="0" smtClean="0">
                <a:solidFill>
                  <a:srgbClr val="333333"/>
                </a:solidFill>
                <a:effectLst/>
                <a:latin typeface="+mn-lt"/>
                <a:ea typeface="MS PGothic" pitchFamily="34" charset="-128"/>
                <a:cs typeface="Arial" pitchFamily="34" charset="0"/>
              </a:rPr>
              <a:t>NICCS is the one-stop-shop for cybersecurity careers and studies – it takes key resources developed by DHS and NICE, and makes them available to the public </a:t>
            </a:r>
          </a:p>
          <a:p>
            <a:pPr marL="171450" indent="-171450" eaLnBrk="1" fontAlgn="auto" hangingPunct="1">
              <a:spcBef>
                <a:spcPts val="0"/>
              </a:spcBef>
              <a:spcAft>
                <a:spcPts val="0"/>
              </a:spcAft>
              <a:buFontTx/>
              <a:buChar char="-"/>
              <a:defRPr/>
            </a:pPr>
            <a:r>
              <a:rPr lang="en-US" sz="1200" b="0" i="0" kern="1200" baseline="0" dirty="0" smtClean="0">
                <a:solidFill>
                  <a:srgbClr val="333333"/>
                </a:solidFill>
                <a:effectLst/>
                <a:latin typeface="+mn-lt"/>
                <a:ea typeface="MS PGothic" pitchFamily="34" charset="-128"/>
                <a:cs typeface="Arial" pitchFamily="34" charset="0"/>
              </a:rPr>
              <a:t>NICCS has an active user base that comes to access up-to-date information ranging from cybersecurity education and online safety, to workforce development and career resources – it is visited by nearly 30,000 people monthly </a:t>
            </a:r>
          </a:p>
          <a:p>
            <a:pPr marL="171450" indent="-171450" eaLnBrk="1" fontAlgn="auto" hangingPunct="1">
              <a:spcBef>
                <a:spcPts val="0"/>
              </a:spcBef>
              <a:spcAft>
                <a:spcPts val="0"/>
              </a:spcAft>
              <a:buFontTx/>
              <a:buChar char="-"/>
              <a:defRPr/>
            </a:pPr>
            <a:r>
              <a:rPr lang="en-US" sz="1200" b="0" i="0" kern="1200" baseline="0" dirty="0" smtClean="0">
                <a:solidFill>
                  <a:srgbClr val="333333"/>
                </a:solidFill>
                <a:effectLst/>
                <a:latin typeface="+mn-lt"/>
                <a:ea typeface="MS PGothic" pitchFamily="34" charset="-128"/>
                <a:cs typeface="Arial" pitchFamily="34" charset="0"/>
              </a:rPr>
              <a:t>DHS also continues to build the NICCS Cybersecurity Training Catalog, which is the nation’s largest searchable repository of cybersecurity training, with access to more than 2,000 cybersecurity courses</a:t>
            </a:r>
          </a:p>
          <a:p>
            <a:pPr marL="171450" indent="-171450" eaLnBrk="1" fontAlgn="auto" hangingPunct="1">
              <a:spcBef>
                <a:spcPts val="0"/>
              </a:spcBef>
              <a:spcAft>
                <a:spcPts val="0"/>
              </a:spcAft>
              <a:buFontTx/>
              <a:buChar char="-"/>
              <a:defRPr/>
            </a:pPr>
            <a:r>
              <a:rPr lang="en-US" sz="1200" b="0" i="0" kern="1200" baseline="0" dirty="0" smtClean="0">
                <a:solidFill>
                  <a:srgbClr val="333333"/>
                </a:solidFill>
                <a:effectLst/>
                <a:latin typeface="+mn-lt"/>
                <a:ea typeface="MS PGothic" pitchFamily="34" charset="-128"/>
                <a:cs typeface="Arial" pitchFamily="34" charset="0"/>
              </a:rPr>
              <a:t>NICCS also provides useful resources such as tools for managers, a national cybersecurity events calendar, and links to prepopulated cybersecurity job search inquiries on popular job search engines</a:t>
            </a:r>
          </a:p>
        </p:txBody>
      </p:sp>
      <p:sp>
        <p:nvSpPr>
          <p:cNvPr id="4" name="Slide Number Placeholder 3"/>
          <p:cNvSpPr>
            <a:spLocks noGrp="1"/>
          </p:cNvSpPr>
          <p:nvPr>
            <p:ph type="sldNum" sz="quarter" idx="10"/>
          </p:nvPr>
        </p:nvSpPr>
        <p:spPr/>
        <p:txBody>
          <a:bodyPr/>
          <a:lstStyle/>
          <a:p>
            <a:pPr>
              <a:defRPr/>
            </a:pPr>
            <a:fld id="{6379AC5B-2CFA-4ED9-ABEB-8A768F0CAD1E}" type="slidenum">
              <a:rPr lang="en-US" altLang="en-US" smtClean="0"/>
              <a:pPr>
                <a:defRPr/>
              </a:pPr>
              <a:t>4</a:t>
            </a:fld>
            <a:endParaRPr lang="en-US" altLang="en-US" dirty="0"/>
          </a:p>
        </p:txBody>
      </p:sp>
    </p:spTree>
    <p:extLst>
      <p:ext uri="{BB962C8B-B14F-4D97-AF65-F5344CB8AC3E}">
        <p14:creationId xmlns:p14="http://schemas.microsoft.com/office/powerpoint/2010/main" val="3961987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400" dirty="0" smtClean="0">
                <a:latin typeface="Arial " charset="0"/>
              </a:rPr>
              <a:t>The Workforce Framework is currently being used by multiple organizations to strengthen the cybersecurity workforce. </a:t>
            </a:r>
          </a:p>
          <a:p>
            <a:pPr eaLnBrk="1" hangingPunct="1">
              <a:spcBef>
                <a:spcPct val="0"/>
              </a:spcBef>
            </a:pPr>
            <a:r>
              <a:rPr lang="en-US" altLang="en-US" sz="1400" b="1" u="sng" dirty="0" smtClean="0">
                <a:latin typeface="Arial " charset="0"/>
              </a:rPr>
              <a:t>GOVERNMENT:</a:t>
            </a:r>
          </a:p>
          <a:p>
            <a:pPr marL="0" lvl="1" eaLnBrk="1" hangingPunct="1">
              <a:spcBef>
                <a:spcPct val="0"/>
              </a:spcBef>
            </a:pPr>
            <a:r>
              <a:rPr lang="en-US" altLang="en-US" b="1" dirty="0" smtClean="0"/>
              <a:t>DOL Cybersecurity Competency Model:</a:t>
            </a:r>
            <a:r>
              <a:rPr lang="en-US" altLang="en-US" dirty="0" smtClean="0"/>
              <a:t> The Department of Labor (DOL) Employment &amp; Training Administration (ETA) leveraged the Workforce Framework to develop its cybersecurity competency model.  (A competency model is a collection of competencies that, together, define successful performance in a particular work setting.) The DOL cybersecurity competency model incorporates the Workforce Framework’s knowledge, skills, and abilities (KSAs) in an unduplicated form. The DOL competency model is a companion piece to the Workforce Framework.</a:t>
            </a:r>
          </a:p>
          <a:p>
            <a:pPr marL="0" lvl="1" eaLnBrk="1" hangingPunct="1">
              <a:spcBef>
                <a:spcPct val="0"/>
              </a:spcBef>
            </a:pPr>
            <a:endParaRPr lang="en-US" altLang="en-US" dirty="0" smtClean="0"/>
          </a:p>
          <a:p>
            <a:pPr marL="0" lvl="1" eaLnBrk="1" hangingPunct="1">
              <a:spcBef>
                <a:spcPct val="0"/>
              </a:spcBef>
            </a:pPr>
            <a:r>
              <a:rPr lang="en-US" altLang="en-US" b="1" dirty="0" smtClean="0"/>
              <a:t>Other competency models: </a:t>
            </a:r>
            <a:r>
              <a:rPr lang="en-US" altLang="en-US" dirty="0" smtClean="0"/>
              <a:t>Other federal agencies (</a:t>
            </a:r>
            <a:r>
              <a:rPr lang="en-US" altLang="en-US" b="1" dirty="0" smtClean="0"/>
              <a:t>such as at the VA and DHS</a:t>
            </a:r>
            <a:r>
              <a:rPr lang="en-US" altLang="en-US" dirty="0" smtClean="0"/>
              <a:t>) have started making competency models based on the Framework. These describe what cybersecurity workers do, and how they do it.</a:t>
            </a:r>
          </a:p>
          <a:p>
            <a:pPr marL="0" lvl="1" eaLnBrk="1" hangingPunct="1">
              <a:spcBef>
                <a:spcPct val="0"/>
              </a:spcBef>
            </a:pPr>
            <a:endParaRPr lang="en-US" altLang="en-US" dirty="0" smtClean="0"/>
          </a:p>
          <a:p>
            <a:pPr marL="0" lvl="1" eaLnBrk="1" hangingPunct="1">
              <a:spcBef>
                <a:spcPct val="0"/>
              </a:spcBef>
            </a:pPr>
            <a:r>
              <a:rPr lang="en-US" altLang="en-US" dirty="0" smtClean="0"/>
              <a:t>The </a:t>
            </a:r>
            <a:r>
              <a:rPr lang="en-US" altLang="en-US" b="1" dirty="0" smtClean="0"/>
              <a:t>Department of Defense </a:t>
            </a:r>
            <a:r>
              <a:rPr lang="en-US" altLang="en-US" dirty="0" smtClean="0"/>
              <a:t>is adapting a version of the workforce Framework to use in defining and developing their cybersecurity workforce.</a:t>
            </a:r>
          </a:p>
          <a:p>
            <a:pPr marL="0" lvl="1" eaLnBrk="1" hangingPunct="1">
              <a:spcBef>
                <a:spcPct val="0"/>
              </a:spcBef>
            </a:pPr>
            <a:endParaRPr lang="en-US" altLang="en-US" dirty="0" smtClean="0"/>
          </a:p>
          <a:p>
            <a:pPr marL="0" lvl="1" eaLnBrk="1" hangingPunct="1">
              <a:spcBef>
                <a:spcPct val="0"/>
              </a:spcBef>
            </a:pPr>
            <a:r>
              <a:rPr lang="en-US" altLang="en-US" dirty="0" smtClean="0"/>
              <a:t>The Workforce Framework is also recommended for organizations with needs for only specific cybersecurity duties. The </a:t>
            </a:r>
            <a:r>
              <a:rPr lang="en-US" altLang="en-US" b="1" dirty="0" smtClean="0"/>
              <a:t>Federal Chief Information Officers Council (CIOC) </a:t>
            </a:r>
            <a:r>
              <a:rPr lang="en-US" altLang="en-US" dirty="0" smtClean="0"/>
              <a:t>developed 13 roles to demonstrate this application (for example: Systems Operations Professional, Data Administrator, and Computer Network Defense Specialist). </a:t>
            </a:r>
          </a:p>
          <a:p>
            <a:pPr marL="0" lvl="1" eaLnBrk="1" hangingPunct="1">
              <a:spcBef>
                <a:spcPct val="0"/>
              </a:spcBef>
            </a:pPr>
            <a:endParaRPr lang="en-US" altLang="en-US" dirty="0" smtClean="0"/>
          </a:p>
          <a:p>
            <a:pPr eaLnBrk="1" hangingPunct="1">
              <a:spcBef>
                <a:spcPct val="0"/>
              </a:spcBef>
            </a:pPr>
            <a:r>
              <a:rPr lang="en-US" altLang="en-US" b="1" dirty="0" smtClean="0"/>
              <a:t>Office of Personnel Management (OPM) Data Elements: </a:t>
            </a:r>
            <a:r>
              <a:rPr lang="en-US" altLang="en-US" dirty="0" smtClean="0"/>
              <a:t>OPM requires Federal agencies use the Workforce Framework. </a:t>
            </a:r>
            <a:r>
              <a:rPr lang="en-US" altLang="en-US" sz="1400" dirty="0" smtClean="0">
                <a:solidFill>
                  <a:srgbClr val="FF0000"/>
                </a:solidFill>
              </a:rPr>
              <a:t>The July 8, 2013 OPM Data Element Memo requires US federal departments and agencies to track cybersecurity positions using the Workforce Framework. </a:t>
            </a:r>
          </a:p>
          <a:p>
            <a:pPr eaLnBrk="1" hangingPunct="1">
              <a:spcBef>
                <a:spcPct val="0"/>
              </a:spcBef>
              <a:buFontTx/>
              <a:buChar char="•"/>
            </a:pPr>
            <a:r>
              <a:rPr lang="en-US" altLang="en-US" sz="1400" dirty="0" smtClean="0">
                <a:solidFill>
                  <a:srgbClr val="FF0000"/>
                </a:solidFill>
              </a:rPr>
              <a:t>Submit to Enterprise Human Resources Integrated (EHRI) data warehouse</a:t>
            </a:r>
          </a:p>
          <a:p>
            <a:pPr eaLnBrk="1" hangingPunct="1">
              <a:spcBef>
                <a:spcPct val="0"/>
              </a:spcBef>
              <a:buFontTx/>
              <a:buChar char="•"/>
            </a:pPr>
            <a:r>
              <a:rPr lang="en-US" altLang="en-US" sz="1400" dirty="0" smtClean="0">
                <a:solidFill>
                  <a:srgbClr val="FF0000"/>
                </a:solidFill>
              </a:rPr>
              <a:t>2210 and 0334 personnel </a:t>
            </a:r>
          </a:p>
          <a:p>
            <a:pPr eaLnBrk="1" hangingPunct="1">
              <a:spcBef>
                <a:spcPct val="0"/>
              </a:spcBef>
              <a:buFontTx/>
              <a:buChar char="•"/>
            </a:pPr>
            <a:r>
              <a:rPr lang="en-US" altLang="en-US" sz="1400" dirty="0" smtClean="0">
                <a:solidFill>
                  <a:srgbClr val="FF0000"/>
                </a:solidFill>
              </a:rPr>
              <a:t>100% by the end of 2014</a:t>
            </a:r>
          </a:p>
          <a:p>
            <a:pPr eaLnBrk="1" hangingPunct="1">
              <a:spcBef>
                <a:spcPct val="0"/>
              </a:spcBef>
              <a:buFontTx/>
              <a:buChar char="•"/>
            </a:pPr>
            <a:r>
              <a:rPr lang="en-US" altLang="en-US" sz="1400" dirty="0" smtClean="0">
                <a:solidFill>
                  <a:srgbClr val="FF0000"/>
                </a:solidFill>
              </a:rPr>
              <a:t>The federal government is an important proving ground</a:t>
            </a:r>
          </a:p>
          <a:p>
            <a:pPr marL="0" lvl="1" eaLnBrk="1" hangingPunct="1">
              <a:spcBef>
                <a:spcPct val="0"/>
              </a:spcBef>
            </a:pPr>
            <a:endParaRPr lang="en-US" altLang="en-US" dirty="0" smtClean="0"/>
          </a:p>
          <a:p>
            <a:pPr marL="0" lvl="1" eaLnBrk="1" hangingPunct="1">
              <a:spcBef>
                <a:spcPct val="0"/>
              </a:spcBef>
            </a:pPr>
            <a:r>
              <a:rPr lang="en-US" altLang="en-US" dirty="0" smtClean="0"/>
              <a:t>The </a:t>
            </a:r>
            <a:r>
              <a:rPr lang="en-US" altLang="en-US" b="1" dirty="0" smtClean="0"/>
              <a:t>National Security Agency (NSA) </a:t>
            </a:r>
            <a:r>
              <a:rPr lang="en-US" altLang="en-US" dirty="0" smtClean="0"/>
              <a:t>and the </a:t>
            </a:r>
            <a:r>
              <a:rPr lang="en-US" altLang="en-US" b="1" dirty="0" smtClean="0"/>
              <a:t>Department of Homeland Security (DHS) </a:t>
            </a:r>
            <a:r>
              <a:rPr lang="en-US" altLang="en-US" dirty="0" smtClean="0"/>
              <a:t>jointly sponsor the </a:t>
            </a:r>
            <a:r>
              <a:rPr lang="en-US" altLang="en-US" b="1" dirty="0" smtClean="0"/>
              <a:t>National Centers of Academic Excellence (CAE)</a:t>
            </a:r>
            <a:r>
              <a:rPr lang="en-US" altLang="en-US" dirty="0" smtClean="0"/>
              <a:t>. </a:t>
            </a:r>
          </a:p>
          <a:p>
            <a:pPr marL="0" lvl="1" eaLnBrk="1" hangingPunct="1">
              <a:spcBef>
                <a:spcPct val="0"/>
              </a:spcBef>
              <a:buFontTx/>
              <a:buChar char="•"/>
            </a:pPr>
            <a:r>
              <a:rPr lang="en-US" altLang="en-US" dirty="0" smtClean="0"/>
              <a:t>The goal of CAE is to reduce vulnerability in our national information infrastructure by promoting higher education and research, and producing a growing pipeline of professionals with information assurance expertise in various disciplines. </a:t>
            </a:r>
          </a:p>
          <a:p>
            <a:pPr marL="0" lvl="1" eaLnBrk="1" hangingPunct="1">
              <a:spcBef>
                <a:spcPct val="0"/>
              </a:spcBef>
              <a:buFontTx/>
              <a:buChar char="•"/>
            </a:pPr>
            <a:r>
              <a:rPr lang="en-US" altLang="en-US" dirty="0" smtClean="0"/>
              <a:t>There are approximately 200 centers nationwide, and graduates often develop into cybersecurity experts who help to protect national security information systems, commercial networks, and critical information infrastructure in the private and public sectors.</a:t>
            </a:r>
          </a:p>
          <a:p>
            <a:pPr marL="0" lvl="1" eaLnBrk="1" hangingPunct="1">
              <a:spcBef>
                <a:spcPct val="0"/>
              </a:spcBef>
              <a:buFontTx/>
              <a:buChar char="•"/>
            </a:pPr>
            <a:r>
              <a:rPr lang="en-US" altLang="en-US" dirty="0" smtClean="0"/>
              <a:t>The CAE Knowledge Units are mapped to the Workforce Framework – we will discuss these in greater detail shortly.</a:t>
            </a:r>
          </a:p>
          <a:p>
            <a:pPr marL="0" lvl="1" eaLnBrk="1" hangingPunct="1">
              <a:spcBef>
                <a:spcPct val="0"/>
              </a:spcBef>
            </a:pPr>
            <a:endParaRPr lang="en-US" altLang="en-US" dirty="0" smtClean="0"/>
          </a:p>
          <a:p>
            <a:pPr marL="0" lvl="1" eaLnBrk="1" hangingPunct="1">
              <a:spcBef>
                <a:spcPct val="0"/>
              </a:spcBef>
            </a:pPr>
            <a:r>
              <a:rPr lang="en-US" altLang="en-US" b="1" dirty="0" smtClean="0"/>
              <a:t>Focus Group/Validation Session organizations that provided input to the Workforce Framework</a:t>
            </a:r>
            <a:r>
              <a:rPr lang="en-US" altLang="en-US" dirty="0" smtClean="0"/>
              <a:t>: FBI, USDA, HHS.</a:t>
            </a:r>
          </a:p>
          <a:p>
            <a:pPr marL="0" lvl="1" eaLnBrk="1" hangingPunct="1">
              <a:spcBef>
                <a:spcPct val="0"/>
              </a:spcBef>
            </a:pPr>
            <a:endParaRPr lang="en-US" altLang="en-US" dirty="0" smtClean="0"/>
          </a:p>
          <a:p>
            <a:pPr marL="0" lvl="1" eaLnBrk="1" hangingPunct="1">
              <a:spcBef>
                <a:spcPct val="0"/>
              </a:spcBef>
            </a:pPr>
            <a:r>
              <a:rPr lang="en-US" altLang="en-US" b="1" u="sng" dirty="0" smtClean="0"/>
              <a:t>EDUCATION:</a:t>
            </a:r>
          </a:p>
          <a:p>
            <a:pPr marL="0" lvl="1" eaLnBrk="1" hangingPunct="1">
              <a:spcBef>
                <a:spcPct val="0"/>
              </a:spcBef>
            </a:pPr>
            <a:r>
              <a:rPr lang="en-US" altLang="en-US" b="1" dirty="0" smtClean="0"/>
              <a:t>George Washington University </a:t>
            </a:r>
            <a:r>
              <a:rPr lang="en-US" altLang="en-US" dirty="0" smtClean="0"/>
              <a:t>and the </a:t>
            </a:r>
            <a:r>
              <a:rPr lang="en-US" altLang="en-US" b="1" dirty="0" smtClean="0"/>
              <a:t>National </a:t>
            </a:r>
            <a:r>
              <a:rPr lang="en-US" altLang="en-US" b="1" dirty="0" err="1" smtClean="0"/>
              <a:t>CyberWatch</a:t>
            </a:r>
            <a:r>
              <a:rPr lang="en-US" altLang="en-US" b="1" dirty="0" smtClean="0"/>
              <a:t> Center </a:t>
            </a:r>
            <a:r>
              <a:rPr lang="en-US" altLang="en-US" dirty="0" smtClean="0"/>
              <a:t>have mapped the Workforce Framework’s knowledge, skills, and abilities to CAE Knowledge Units, which will help align institutional programs and what students will learn.</a:t>
            </a:r>
          </a:p>
          <a:p>
            <a:pPr marL="0" lvl="1" eaLnBrk="1" hangingPunct="1">
              <a:spcBef>
                <a:spcPct val="0"/>
              </a:spcBef>
            </a:pPr>
            <a:endParaRPr lang="en-US" altLang="en-US" dirty="0" smtClean="0"/>
          </a:p>
          <a:p>
            <a:pPr marL="0" lvl="1" eaLnBrk="1" hangingPunct="1">
              <a:spcBef>
                <a:spcPct val="0"/>
              </a:spcBef>
            </a:pPr>
            <a:r>
              <a:rPr lang="en-US" altLang="en-US" b="1" dirty="0" smtClean="0"/>
              <a:t>Focus Group/Validation Session organizations that provided input to the Workforce Framework</a:t>
            </a:r>
            <a:r>
              <a:rPr lang="en-US" altLang="en-US" dirty="0" smtClean="0"/>
              <a:t>: Johns Hopkins, Virginia Tech, University of Maryland, National Defense University, San Jose State University, California State University, Georgia State University, Daytona State College, Montgomery College, Columbia University, Eastern Michigan University, County College of Morris, North Dakota State </a:t>
            </a:r>
            <a:r>
              <a:rPr lang="en-US" altLang="en-US" dirty="0" err="1" smtClean="0"/>
              <a:t>Univ</a:t>
            </a:r>
            <a:r>
              <a:rPr lang="en-US" altLang="en-US" dirty="0" smtClean="0"/>
              <a:t>, Alfred State, Champlain College.</a:t>
            </a:r>
          </a:p>
          <a:p>
            <a:pPr marL="0" lvl="1" eaLnBrk="1" hangingPunct="1">
              <a:spcBef>
                <a:spcPct val="0"/>
              </a:spcBef>
            </a:pPr>
            <a:endParaRPr lang="en-US" altLang="en-US" b="1" u="sng" dirty="0" smtClean="0"/>
          </a:p>
          <a:p>
            <a:pPr marL="0" lvl="1" eaLnBrk="1" hangingPunct="1">
              <a:spcBef>
                <a:spcPct val="0"/>
              </a:spcBef>
            </a:pPr>
            <a:r>
              <a:rPr lang="en-US" altLang="en-US" b="1" u="sng" dirty="0" smtClean="0"/>
              <a:t>INDUSTRY:</a:t>
            </a:r>
          </a:p>
          <a:p>
            <a:pPr marL="0" lvl="1" eaLnBrk="1" hangingPunct="1">
              <a:spcBef>
                <a:spcPct val="0"/>
              </a:spcBef>
            </a:pPr>
            <a:r>
              <a:rPr lang="en-US" altLang="en-US" b="1" dirty="0" smtClean="0"/>
              <a:t>Focus Group/Validation Session organizations that provided input to the Workforce Framework</a:t>
            </a:r>
            <a:r>
              <a:rPr lang="en-US" altLang="en-US" dirty="0" smtClean="0"/>
              <a:t>: MITRE, PWC, </a:t>
            </a:r>
            <a:r>
              <a:rPr lang="en-US" altLang="en-US" dirty="0" err="1" smtClean="0"/>
              <a:t>Suntiva</a:t>
            </a:r>
            <a:r>
              <a:rPr lang="en-US" altLang="en-US" dirty="0" smtClean="0"/>
              <a:t>, Northrop </a:t>
            </a:r>
            <a:r>
              <a:rPr lang="en-US" altLang="en-US" dirty="0" err="1" smtClean="0"/>
              <a:t>Grummann</a:t>
            </a:r>
            <a:r>
              <a:rPr lang="en-US" altLang="en-US" dirty="0" smtClean="0"/>
              <a:t>, Secure Decisions, CISCO, GIAC, MAD Security, Phoenix Technology Solutions, Avaya, John Deere, Ashburn Cybersecurity, Deloitte, SRA, </a:t>
            </a:r>
            <a:r>
              <a:rPr lang="en-US" altLang="en-US" dirty="0" err="1" smtClean="0"/>
              <a:t>Electrosoft</a:t>
            </a:r>
            <a:r>
              <a:rPr lang="en-US" altLang="en-US" dirty="0" smtClean="0"/>
              <a:t>, Verizon, Discover Financial Services.</a:t>
            </a:r>
          </a:p>
          <a:p>
            <a:pPr marL="0" lvl="1" eaLnBrk="1" hangingPunct="1">
              <a:spcBef>
                <a:spcPct val="0"/>
              </a:spcBef>
            </a:pPr>
            <a:endParaRPr lang="en-US" altLang="en-US" dirty="0" smtClean="0"/>
          </a:p>
        </p:txBody>
      </p:sp>
      <p:sp>
        <p:nvSpPr>
          <p:cNvPr id="4" name="Slide Number Placeholder 3"/>
          <p:cNvSpPr>
            <a:spLocks noGrp="1"/>
          </p:cNvSpPr>
          <p:nvPr>
            <p:ph type="sldNum" sz="quarter" idx="10"/>
          </p:nvPr>
        </p:nvSpPr>
        <p:spPr/>
        <p:txBody>
          <a:bodyPr/>
          <a:lstStyle/>
          <a:p>
            <a:pPr>
              <a:defRPr/>
            </a:pPr>
            <a:fld id="{6379AC5B-2CFA-4ED9-ABEB-8A768F0CAD1E}" type="slidenum">
              <a:rPr lang="en-US" altLang="en-US" smtClean="0"/>
              <a:pPr>
                <a:defRPr/>
              </a:pPr>
              <a:t>5</a:t>
            </a:fld>
            <a:endParaRPr lang="en-US" altLang="en-US" dirty="0"/>
          </a:p>
        </p:txBody>
      </p:sp>
    </p:spTree>
    <p:extLst>
      <p:ext uri="{BB962C8B-B14F-4D97-AF65-F5344CB8AC3E}">
        <p14:creationId xmlns:p14="http://schemas.microsoft.com/office/powerpoint/2010/main" val="2575170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The National Cybersecurity Workforce Framework (Workforce Framework) is a national resource that categorizes, organizes, and describes cybersecurity work. </a:t>
            </a:r>
          </a:p>
          <a:p>
            <a:pPr marL="171450" indent="-171450">
              <a:buFontTx/>
              <a:buChar char="-"/>
            </a:pPr>
            <a:r>
              <a:rPr lang="en-US" dirty="0" smtClean="0"/>
              <a:t>It provide educators, students, employers, employees, training providers and policy makers with a national standard for organizing the way we define and talk about cybersecurity work, and what is required to</a:t>
            </a:r>
            <a:r>
              <a:rPr lang="en-US" baseline="0" dirty="0" smtClean="0"/>
              <a:t> do that work</a:t>
            </a:r>
            <a:r>
              <a:rPr lang="en-US" dirty="0" smtClean="0"/>
              <a:t>.</a:t>
            </a:r>
          </a:p>
          <a:p>
            <a:pPr marL="171450" indent="-171450">
              <a:buFontTx/>
              <a:buChar char="-"/>
            </a:pPr>
            <a:r>
              <a:rPr lang="en-US" dirty="0" smtClean="0"/>
              <a:t>It identifies</a:t>
            </a:r>
            <a:r>
              <a:rPr lang="en-US" baseline="0" dirty="0" smtClean="0"/>
              <a:t> the tasks (or activities) performed to carry out cybersecurity work across over 30 Specialty Areas, as well as the requisite knowledge skills, and abilities.</a:t>
            </a:r>
          </a:p>
          <a:p>
            <a:pPr marL="171450" indent="-171450">
              <a:buFontTx/>
              <a:buChar char="-"/>
            </a:pPr>
            <a:r>
              <a:rPr lang="en-US" baseline="0" dirty="0" smtClean="0"/>
              <a:t>As more organizations align their workforce development efforts the Workforce Framework, our Nation will have a more standardized cybersecurity workforce that more effectively secures our networks.</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6379AC5B-2CFA-4ED9-ABEB-8A768F0CAD1E}" type="slidenum">
              <a:rPr lang="en-US" altLang="en-US" smtClean="0"/>
              <a:pPr>
                <a:defRPr/>
              </a:pPr>
              <a:t>6</a:t>
            </a:fld>
            <a:endParaRPr lang="en-US" altLang="en-US" dirty="0"/>
          </a:p>
        </p:txBody>
      </p:sp>
    </p:spTree>
    <p:extLst>
      <p:ext uri="{BB962C8B-B14F-4D97-AF65-F5344CB8AC3E}">
        <p14:creationId xmlns:p14="http://schemas.microsoft.com/office/powerpoint/2010/main" val="4092075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spcAft>
                <a:spcPts val="400"/>
              </a:spcAft>
            </a:pPr>
            <a:r>
              <a:rPr lang="en-US" altLang="en-US" sz="1200" dirty="0" smtClean="0"/>
              <a:t>The Workforce Framework provides the structure for helping the nation</a:t>
            </a:r>
            <a:r>
              <a:rPr lang="en-US" altLang="en-US" sz="1200" baseline="0" dirty="0" smtClean="0"/>
              <a:t> build a cyber capable workforce</a:t>
            </a:r>
            <a:r>
              <a:rPr lang="en-US" altLang="en-US" sz="1200" dirty="0" smtClean="0"/>
              <a:t>. It helps specific user groups do this, in the following ways.</a:t>
            </a:r>
          </a:p>
          <a:p>
            <a:pPr>
              <a:spcBef>
                <a:spcPct val="20000"/>
              </a:spcBef>
              <a:spcAft>
                <a:spcPts val="400"/>
              </a:spcAft>
            </a:pPr>
            <a:endParaRPr lang="en-US" altLang="en-US" sz="1200" dirty="0" smtClean="0">
              <a:cs typeface="Arial" pitchFamily="34" charset="0"/>
            </a:endParaRPr>
          </a:p>
          <a:p>
            <a:pPr>
              <a:spcBef>
                <a:spcPct val="20000"/>
              </a:spcBef>
              <a:spcAft>
                <a:spcPts val="400"/>
              </a:spcAft>
            </a:pPr>
            <a:r>
              <a:rPr lang="en-US" altLang="en-US" sz="1200" b="1" u="sng" dirty="0" smtClean="0">
                <a:cs typeface="Arial" pitchFamily="34" charset="0"/>
              </a:rPr>
              <a:t>EDUCATORS:</a:t>
            </a:r>
          </a:p>
          <a:p>
            <a:pPr marL="171450" indent="-171450">
              <a:spcBef>
                <a:spcPct val="20000"/>
              </a:spcBef>
              <a:spcAft>
                <a:spcPts val="400"/>
              </a:spcAft>
              <a:buFont typeface="Arial" panose="020B0604020202020204" pitchFamily="34" charset="0"/>
              <a:buChar char="•"/>
            </a:pPr>
            <a:r>
              <a:rPr lang="en-US" altLang="en-US" sz="1200" dirty="0" smtClean="0">
                <a:cs typeface="Arial" pitchFamily="34" charset="0"/>
              </a:rPr>
              <a:t>To prepare our students for a cybersecurity career, educators can shape curricula around a common language and the latest advances in the cybersecurity field. The National Cybersecurity Workforce Framework helps educators develop their curricula by categorizing and defining cybersecurity work. In partnership with employers</a:t>
            </a:r>
            <a:r>
              <a:rPr lang="en-US" altLang="en-US" sz="1200" baseline="0" dirty="0" smtClean="0">
                <a:cs typeface="Arial" pitchFamily="34" charset="0"/>
              </a:rPr>
              <a:t> and with a better defined cybersecurity job market, educators will be able to align their programs to ready students for jobs.</a:t>
            </a:r>
            <a:endParaRPr lang="en-US" altLang="en-US" sz="1200" b="1" u="sng" dirty="0" smtClean="0">
              <a:cs typeface="Arial" pitchFamily="34" charset="0"/>
            </a:endParaRPr>
          </a:p>
          <a:p>
            <a:pPr>
              <a:spcBef>
                <a:spcPct val="20000"/>
              </a:spcBef>
              <a:spcAft>
                <a:spcPts val="400"/>
              </a:spcAft>
            </a:pPr>
            <a:endParaRPr lang="en-US" altLang="en-US" sz="1200" b="1" u="sng" dirty="0" smtClean="0">
              <a:cs typeface="Arial" pitchFamily="34" charset="0"/>
            </a:endParaRPr>
          </a:p>
          <a:p>
            <a:pPr>
              <a:spcBef>
                <a:spcPct val="20000"/>
              </a:spcBef>
              <a:spcAft>
                <a:spcPts val="400"/>
              </a:spcAft>
            </a:pPr>
            <a:r>
              <a:rPr lang="en-US" altLang="en-US" sz="1200" b="1" u="sng" dirty="0" smtClean="0">
                <a:cs typeface="Arial" pitchFamily="34" charset="0"/>
              </a:rPr>
              <a:t>STUDENTS:</a:t>
            </a:r>
          </a:p>
          <a:p>
            <a:pPr marL="171450" indent="-171450">
              <a:spcBef>
                <a:spcPct val="20000"/>
              </a:spcBef>
              <a:spcAft>
                <a:spcPts val="400"/>
              </a:spcAft>
              <a:buFont typeface="Arial" panose="020B0604020202020204" pitchFamily="34" charset="0"/>
              <a:buChar char="•"/>
            </a:pPr>
            <a:r>
              <a:rPr lang="en-US" altLang="en-US" sz="1200" dirty="0" smtClean="0">
                <a:cs typeface="Arial" pitchFamily="34" charset="0"/>
              </a:rPr>
              <a:t>Students will graduate with knowledge and skills that employers need. </a:t>
            </a:r>
          </a:p>
          <a:p>
            <a:pPr marL="171450" indent="-171450">
              <a:spcBef>
                <a:spcPct val="20000"/>
              </a:spcBef>
              <a:spcAft>
                <a:spcPts val="400"/>
              </a:spcAft>
              <a:buFont typeface="Arial" panose="020B0604020202020204" pitchFamily="34" charset="0"/>
              <a:buChar char="•"/>
            </a:pPr>
            <a:r>
              <a:rPr lang="en-US" altLang="en-US" sz="1200" dirty="0" smtClean="0">
                <a:cs typeface="Arial" pitchFamily="34" charset="0"/>
              </a:rPr>
              <a:t>Students interested in cybersecurity need a timely, credible resource they can use to learn about the kind of knowledge, skills, and abilities required to be a successful cybersecurity professional. The National Cybersecurity Workforce Framework is this resource! It provides common terminology, job searching information, and descriptions of Specialty Areas within cybersecurity that can help students decipher job descriptions and plan for a future in cybersecurity.</a:t>
            </a:r>
          </a:p>
          <a:p>
            <a:pPr marL="171450" indent="-171450">
              <a:spcBef>
                <a:spcPct val="20000"/>
              </a:spcBef>
              <a:spcAft>
                <a:spcPts val="400"/>
              </a:spcAft>
              <a:buFont typeface="Arial" panose="020B0604020202020204" pitchFamily="34" charset="0"/>
              <a:buChar char="•"/>
            </a:pPr>
            <a:r>
              <a:rPr lang="en-US" altLang="en-US" sz="1200" dirty="0" smtClean="0">
                <a:cs typeface="Arial" pitchFamily="34" charset="0"/>
              </a:rPr>
              <a:t>Students can better prepare for a career in cybersecurity by seeking out additional training or certifications. The Workforce Framework helps students identify coursework or training that best prepares them for their ideal cybersecurity job.</a:t>
            </a:r>
          </a:p>
          <a:p>
            <a:pPr>
              <a:spcBef>
                <a:spcPct val="20000"/>
              </a:spcBef>
              <a:spcAft>
                <a:spcPts val="400"/>
              </a:spcAft>
            </a:pPr>
            <a:endParaRPr lang="en-US" altLang="en-US" sz="1200" b="1" u="sng" dirty="0" smtClean="0">
              <a:cs typeface="Arial" pitchFamily="34" charset="0"/>
            </a:endParaRPr>
          </a:p>
          <a:p>
            <a:pPr>
              <a:spcBef>
                <a:spcPct val="20000"/>
              </a:spcBef>
              <a:spcAft>
                <a:spcPts val="400"/>
              </a:spcAft>
            </a:pPr>
            <a:r>
              <a:rPr lang="en-US" altLang="en-US" sz="1200" b="1" u="sng" dirty="0" smtClean="0">
                <a:cs typeface="Arial" pitchFamily="34" charset="0"/>
              </a:rPr>
              <a:t>EMPLOYERS:</a:t>
            </a:r>
          </a:p>
          <a:p>
            <a:pPr marL="171450" indent="-171450">
              <a:spcBef>
                <a:spcPct val="20000"/>
              </a:spcBef>
              <a:spcAft>
                <a:spcPts val="400"/>
              </a:spcAft>
              <a:buFont typeface="Arial" panose="020B0604020202020204" pitchFamily="34" charset="0"/>
              <a:buChar char="•"/>
            </a:pPr>
            <a:r>
              <a:rPr lang="en-US" altLang="en-US" sz="1200" baseline="0" dirty="0" smtClean="0">
                <a:cs typeface="Arial" pitchFamily="34" charset="0"/>
              </a:rPr>
              <a:t>Employers can recruit from a more qualified pool of candidates, who have been developing more defined cyber skills.</a:t>
            </a:r>
          </a:p>
          <a:p>
            <a:pPr marL="171450" indent="-171450">
              <a:spcBef>
                <a:spcPct val="20000"/>
              </a:spcBef>
              <a:spcAft>
                <a:spcPts val="400"/>
              </a:spcAft>
              <a:buFont typeface="Arial" panose="020B0604020202020204" pitchFamily="34" charset="0"/>
              <a:buChar char="•"/>
            </a:pPr>
            <a:r>
              <a:rPr lang="en-US" altLang="en-US" sz="1200" baseline="0" dirty="0" smtClean="0">
                <a:cs typeface="Arial" pitchFamily="34" charset="0"/>
              </a:rPr>
              <a:t>Employers can also more clearly define the roles, career paths, and development opportunities for each of their cyber-related staff, leading to greater job satisfaction and retention.</a:t>
            </a:r>
            <a:endParaRPr lang="en-US" altLang="en-US" sz="1200" dirty="0" smtClean="0">
              <a:cs typeface="Arial" pitchFamily="34" charset="0"/>
            </a:endParaRPr>
          </a:p>
          <a:p>
            <a:pPr>
              <a:spcBef>
                <a:spcPct val="20000"/>
              </a:spcBef>
              <a:spcAft>
                <a:spcPts val="400"/>
              </a:spcAft>
            </a:pPr>
            <a:endParaRPr lang="en-US" altLang="en-US" sz="1200" b="1" u="sng" dirty="0" smtClean="0">
              <a:cs typeface="Arial" pitchFamily="34" charset="0"/>
            </a:endParaRPr>
          </a:p>
          <a:p>
            <a:pPr>
              <a:spcBef>
                <a:spcPct val="20000"/>
              </a:spcBef>
              <a:spcAft>
                <a:spcPts val="400"/>
              </a:spcAft>
            </a:pPr>
            <a:r>
              <a:rPr lang="en-US" altLang="en-US" sz="1200" b="1" u="sng" dirty="0" smtClean="0">
                <a:cs typeface="Arial" pitchFamily="34" charset="0"/>
              </a:rPr>
              <a:t>EMPLOYEES:</a:t>
            </a:r>
          </a:p>
          <a:p>
            <a:pPr marL="171450" indent="-171450">
              <a:spcBef>
                <a:spcPct val="20000"/>
              </a:spcBef>
              <a:spcAft>
                <a:spcPts val="400"/>
              </a:spcAft>
              <a:buFont typeface="Arial" panose="020B0604020202020204" pitchFamily="34" charset="0"/>
              <a:buChar char="•"/>
            </a:pPr>
            <a:r>
              <a:rPr lang="en-US" altLang="en-US" sz="1200" dirty="0" smtClean="0">
                <a:cs typeface="Arial" pitchFamily="34" charset="0"/>
              </a:rPr>
              <a:t>Employees will have a better defined career path and be better able to determine development and job opportunities. </a:t>
            </a:r>
            <a:endParaRPr lang="en-US" altLang="en-US" sz="1200" b="1" u="sng" dirty="0" smtClean="0">
              <a:cs typeface="Arial" pitchFamily="34" charset="0"/>
            </a:endParaRPr>
          </a:p>
          <a:p>
            <a:pPr>
              <a:spcBef>
                <a:spcPct val="20000"/>
              </a:spcBef>
              <a:spcAft>
                <a:spcPts val="400"/>
              </a:spcAft>
            </a:pPr>
            <a:endParaRPr lang="en-US" altLang="en-US" sz="1200" b="1" u="sng" dirty="0" smtClean="0">
              <a:cs typeface="Arial" pitchFamily="34" charset="0"/>
            </a:endParaRPr>
          </a:p>
          <a:p>
            <a:pPr>
              <a:spcBef>
                <a:spcPct val="20000"/>
              </a:spcBef>
              <a:spcAft>
                <a:spcPts val="400"/>
              </a:spcAft>
            </a:pPr>
            <a:r>
              <a:rPr lang="en-US" altLang="en-US" sz="1200" b="1" u="sng" dirty="0" smtClean="0">
                <a:cs typeface="Arial" pitchFamily="34" charset="0"/>
              </a:rPr>
              <a:t>POLICY MAKERS:</a:t>
            </a:r>
          </a:p>
          <a:p>
            <a:pPr marL="171450" indent="-171450">
              <a:spcBef>
                <a:spcPct val="20000"/>
              </a:spcBef>
              <a:spcAft>
                <a:spcPts val="400"/>
              </a:spcAft>
              <a:buFont typeface="Arial" panose="020B0604020202020204" pitchFamily="34" charset="0"/>
              <a:buChar char="•"/>
            </a:pPr>
            <a:r>
              <a:rPr lang="en-US" altLang="en-US" sz="1200" dirty="0" smtClean="0">
                <a:cs typeface="Arial" pitchFamily="34" charset="0"/>
              </a:rPr>
              <a:t>Policy makers can set standards to promote workforce professionalization.</a:t>
            </a:r>
          </a:p>
          <a:p>
            <a:endParaRPr lang="en-US" dirty="0"/>
          </a:p>
        </p:txBody>
      </p:sp>
      <p:sp>
        <p:nvSpPr>
          <p:cNvPr id="4" name="Slide Number Placeholder 3"/>
          <p:cNvSpPr>
            <a:spLocks noGrp="1"/>
          </p:cNvSpPr>
          <p:nvPr>
            <p:ph type="sldNum" sz="quarter" idx="10"/>
          </p:nvPr>
        </p:nvSpPr>
        <p:spPr/>
        <p:txBody>
          <a:bodyPr/>
          <a:lstStyle/>
          <a:p>
            <a:pPr>
              <a:defRPr/>
            </a:pPr>
            <a:fld id="{6379AC5B-2CFA-4ED9-ABEB-8A768F0CAD1E}" type="slidenum">
              <a:rPr lang="en-US" altLang="en-US" smtClean="0"/>
              <a:pPr>
                <a:defRPr/>
              </a:pPr>
              <a:t>7</a:t>
            </a:fld>
            <a:endParaRPr lang="en-US" altLang="en-US" dirty="0"/>
          </a:p>
        </p:txBody>
      </p:sp>
    </p:spTree>
    <p:extLst>
      <p:ext uri="{BB962C8B-B14F-4D97-AF65-F5344CB8AC3E}">
        <p14:creationId xmlns:p14="http://schemas.microsoft.com/office/powerpoint/2010/main" val="1346377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get started with using the Workforce Framework, visit NICCS. </a:t>
            </a:r>
          </a:p>
          <a:p>
            <a:r>
              <a:rPr lang="en-US" baseline="0" dirty="0" smtClean="0"/>
              <a:t>Download a User Guide to take your first steps to align with the Workforce Framework.</a:t>
            </a:r>
          </a:p>
          <a:p>
            <a:r>
              <a:rPr lang="en-US" baseline="0" dirty="0" smtClean="0"/>
              <a:t>Then, download the Communications Toolkit to help spread the word about the Workforce Framework, so others can also start aligning their workforces.</a:t>
            </a:r>
          </a:p>
          <a:p>
            <a:endParaRPr lang="en-US" baseline="0" dirty="0" smtClean="0"/>
          </a:p>
          <a:p>
            <a:r>
              <a:rPr lang="en-US" baseline="0" dirty="0" smtClean="0"/>
              <a:t>For further information or any questions, please contact us as NICCS@hq.dhs.gov.</a:t>
            </a:r>
            <a:endParaRPr lang="en-US" dirty="0"/>
          </a:p>
        </p:txBody>
      </p:sp>
      <p:sp>
        <p:nvSpPr>
          <p:cNvPr id="4" name="Slide Number Placeholder 3"/>
          <p:cNvSpPr>
            <a:spLocks noGrp="1"/>
          </p:cNvSpPr>
          <p:nvPr>
            <p:ph type="sldNum" sz="quarter" idx="10"/>
          </p:nvPr>
        </p:nvSpPr>
        <p:spPr/>
        <p:txBody>
          <a:bodyPr/>
          <a:lstStyle/>
          <a:p>
            <a:pPr>
              <a:defRPr/>
            </a:pPr>
            <a:fld id="{6379AC5B-2CFA-4ED9-ABEB-8A768F0CAD1E}" type="slidenum">
              <a:rPr lang="en-US" altLang="en-US" smtClean="0"/>
              <a:pPr>
                <a:defRPr/>
              </a:pPr>
              <a:t>8</a:t>
            </a:fld>
            <a:endParaRPr lang="en-US" altLang="en-US" dirty="0"/>
          </a:p>
        </p:txBody>
      </p:sp>
    </p:spTree>
    <p:extLst>
      <p:ext uri="{BB962C8B-B14F-4D97-AF65-F5344CB8AC3E}">
        <p14:creationId xmlns:p14="http://schemas.microsoft.com/office/powerpoint/2010/main" val="29537869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76200"/>
            <a:ext cx="8686800" cy="809625"/>
          </a:xfrm>
        </p:spPr>
        <p:txBody>
          <a:bodyPr/>
          <a:lstStyle>
            <a:lvl1pPr>
              <a:defRPr b="1">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descr="DHS_HomelandSecurity_White-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6241929"/>
            <a:ext cx="1524000" cy="458446"/>
          </a:xfrm>
          <a:prstGeom prst="rect">
            <a:avLst/>
          </a:prstGeom>
        </p:spPr>
      </p:pic>
    </p:spTree>
    <p:extLst>
      <p:ext uri="{BB962C8B-B14F-4D97-AF65-F5344CB8AC3E}">
        <p14:creationId xmlns:p14="http://schemas.microsoft.com/office/powerpoint/2010/main" val="463389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2902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28600" y="1104900"/>
            <a:ext cx="42672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104900"/>
            <a:ext cx="42672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5383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4075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676275"/>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47917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sldNum" sz="quarter" idx="10"/>
          </p:nvPr>
        </p:nvSpPr>
        <p:spPr>
          <a:xfrm>
            <a:off x="8597900" y="6664325"/>
            <a:ext cx="546100" cy="193675"/>
          </a:xfrm>
          <a:prstGeom prst="rect">
            <a:avLst/>
          </a:prstGeom>
          <a:ln/>
        </p:spPr>
        <p:txBody>
          <a:bodyPr/>
          <a:lstStyle>
            <a:lvl1pPr>
              <a:defRPr/>
            </a:lvl1pPr>
          </a:lstStyle>
          <a:p>
            <a:pPr>
              <a:defRPr/>
            </a:pPr>
            <a:fld id="{EC92F26C-CE0A-4257-8953-0BAA4FADF84D}" type="slidenum">
              <a:rPr lang="en-US" altLang="en-US"/>
              <a:pPr>
                <a:defRPr/>
              </a:pPr>
              <a:t>‹#›</a:t>
            </a:fld>
            <a:endParaRPr lang="en-US" altLang="en-US" dirty="0"/>
          </a:p>
        </p:txBody>
      </p:sp>
    </p:spTree>
    <p:extLst>
      <p:ext uri="{BB962C8B-B14F-4D97-AF65-F5344CB8AC3E}">
        <p14:creationId xmlns:p14="http://schemas.microsoft.com/office/powerpoint/2010/main" val="2978809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xfrm>
            <a:off x="8597900" y="6664325"/>
            <a:ext cx="546100" cy="193675"/>
          </a:xfrm>
          <a:prstGeom prst="rect">
            <a:avLst/>
          </a:prstGeom>
          <a:ln/>
        </p:spPr>
        <p:txBody>
          <a:bodyPr/>
          <a:lstStyle>
            <a:lvl1pPr>
              <a:defRPr/>
            </a:lvl1pPr>
          </a:lstStyle>
          <a:p>
            <a:pPr>
              <a:defRPr/>
            </a:pPr>
            <a:fld id="{0ABDF9B8-1035-48C8-95DD-166101E35564}" type="slidenum">
              <a:rPr lang="en-US" altLang="en-US"/>
              <a:pPr>
                <a:defRPr/>
              </a:pPr>
              <a:t>‹#›</a:t>
            </a:fld>
            <a:endParaRPr lang="en-US" altLang="en-US" dirty="0"/>
          </a:p>
        </p:txBody>
      </p:sp>
    </p:spTree>
    <p:extLst>
      <p:ext uri="{BB962C8B-B14F-4D97-AF65-F5344CB8AC3E}">
        <p14:creationId xmlns:p14="http://schemas.microsoft.com/office/powerpoint/2010/main" val="363595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xfrm>
            <a:off x="8597900" y="6664325"/>
            <a:ext cx="546100" cy="193675"/>
          </a:xfrm>
          <a:prstGeom prst="rect">
            <a:avLst/>
          </a:prstGeom>
          <a:ln/>
        </p:spPr>
        <p:txBody>
          <a:bodyPr/>
          <a:lstStyle>
            <a:lvl1pPr>
              <a:defRPr/>
            </a:lvl1pPr>
          </a:lstStyle>
          <a:p>
            <a:pPr>
              <a:defRPr/>
            </a:pPr>
            <a:fld id="{EFC8D861-2826-4130-BE97-75736BC02A68}" type="slidenum">
              <a:rPr lang="en-US" altLang="en-US"/>
              <a:pPr>
                <a:defRPr/>
              </a:pPr>
              <a:t>‹#›</a:t>
            </a:fld>
            <a:endParaRPr lang="en-US" altLang="en-US" dirty="0"/>
          </a:p>
        </p:txBody>
      </p:sp>
    </p:spTree>
    <p:extLst>
      <p:ext uri="{BB962C8B-B14F-4D97-AF65-F5344CB8AC3E}">
        <p14:creationId xmlns:p14="http://schemas.microsoft.com/office/powerpoint/2010/main" val="2723641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xfrm>
            <a:off x="8597900" y="6664325"/>
            <a:ext cx="546100" cy="193675"/>
          </a:xfrm>
          <a:prstGeom prst="rect">
            <a:avLst/>
          </a:prstGeom>
          <a:ln/>
        </p:spPr>
        <p:txBody>
          <a:bodyPr/>
          <a:lstStyle>
            <a:lvl1pPr>
              <a:defRPr/>
            </a:lvl1pPr>
          </a:lstStyle>
          <a:p>
            <a:pPr>
              <a:defRPr/>
            </a:pPr>
            <a:fld id="{F7BBC59B-2D08-4FED-8DE8-DB074BFAAFC4}" type="slidenum">
              <a:rPr lang="en-US" altLang="en-US"/>
              <a:pPr>
                <a:defRPr/>
              </a:pPr>
              <a:t>‹#›</a:t>
            </a:fld>
            <a:endParaRPr lang="en-US" altLang="en-US" dirty="0"/>
          </a:p>
        </p:txBody>
      </p:sp>
    </p:spTree>
    <p:extLst>
      <p:ext uri="{BB962C8B-B14F-4D97-AF65-F5344CB8AC3E}">
        <p14:creationId xmlns:p14="http://schemas.microsoft.com/office/powerpoint/2010/main" val="3308676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0"/>
            <a:ext cx="2060575" cy="5922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29325" cy="5922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xfrm>
            <a:off x="8597900" y="6664325"/>
            <a:ext cx="546100" cy="193675"/>
          </a:xfrm>
          <a:prstGeom prst="rect">
            <a:avLst/>
          </a:prstGeom>
          <a:ln/>
        </p:spPr>
        <p:txBody>
          <a:bodyPr/>
          <a:lstStyle>
            <a:lvl1pPr>
              <a:defRPr/>
            </a:lvl1pPr>
          </a:lstStyle>
          <a:p>
            <a:pPr>
              <a:defRPr/>
            </a:pPr>
            <a:fld id="{597DF268-59A7-46EC-8D9E-62B398983820}" type="slidenum">
              <a:rPr lang="en-US" altLang="en-US"/>
              <a:pPr>
                <a:defRPr/>
              </a:pPr>
              <a:t>‹#›</a:t>
            </a:fld>
            <a:endParaRPr lang="en-US" altLang="en-US" dirty="0"/>
          </a:p>
        </p:txBody>
      </p:sp>
    </p:spTree>
    <p:extLst>
      <p:ext uri="{BB962C8B-B14F-4D97-AF65-F5344CB8AC3E}">
        <p14:creationId xmlns:p14="http://schemas.microsoft.com/office/powerpoint/2010/main" val="3734671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9900" y="0"/>
            <a:ext cx="8229600" cy="8905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04900"/>
            <a:ext cx="8229600" cy="4818063"/>
          </a:xfrm>
        </p:spPr>
        <p:txBody>
          <a:bodyPr/>
          <a:lstStyle>
            <a:lvl1pPr marL="0" indent="0">
              <a:buClr>
                <a:srgbClr val="333333"/>
              </a:buClr>
              <a:buNone/>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sz="2000">
                <a:solidFill>
                  <a:srgbClr val="333333"/>
                </a:solidFill>
              </a:defRPr>
            </a:lvl5pPr>
          </a:lstStyle>
          <a:p>
            <a:pPr lvl="0"/>
            <a:r>
              <a:rPr lang="en-US" noProof="0" dirty="0" smtClean="0"/>
              <a:t>Click icon to add table</a:t>
            </a:r>
          </a:p>
        </p:txBody>
      </p:sp>
      <p:sp>
        <p:nvSpPr>
          <p:cNvPr id="4" name="Rectangle 9"/>
          <p:cNvSpPr>
            <a:spLocks noGrp="1" noChangeArrowheads="1"/>
          </p:cNvSpPr>
          <p:nvPr>
            <p:ph type="sldNum" sz="quarter" idx="10"/>
          </p:nvPr>
        </p:nvSpPr>
        <p:spPr>
          <a:xfrm>
            <a:off x="8597900" y="6664325"/>
            <a:ext cx="546100" cy="193675"/>
          </a:xfrm>
          <a:prstGeom prst="rect">
            <a:avLst/>
          </a:prstGeom>
          <a:ln/>
        </p:spPr>
        <p:txBody>
          <a:bodyPr/>
          <a:lstStyle>
            <a:lvl1pPr>
              <a:defRPr/>
            </a:lvl1pPr>
          </a:lstStyle>
          <a:p>
            <a:pPr>
              <a:defRPr/>
            </a:pPr>
            <a:fld id="{C74FA3ED-F975-44F9-8D72-544FE045B684}" type="slidenum">
              <a:rPr lang="en-US" altLang="en-US"/>
              <a:pPr>
                <a:defRPr/>
              </a:pPr>
              <a:t>‹#›</a:t>
            </a:fld>
            <a:endParaRPr lang="en-US" altLang="en-US" dirty="0"/>
          </a:p>
        </p:txBody>
      </p:sp>
    </p:spTree>
    <p:extLst>
      <p:ext uri="{BB962C8B-B14F-4D97-AF65-F5344CB8AC3E}">
        <p14:creationId xmlns:p14="http://schemas.microsoft.com/office/powerpoint/2010/main" val="379500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59426" name="Rectangle 2"/>
          <p:cNvSpPr>
            <a:spLocks noGrp="1" noChangeArrowheads="1"/>
          </p:cNvSpPr>
          <p:nvPr>
            <p:ph type="ctrTitle"/>
          </p:nvPr>
        </p:nvSpPr>
        <p:spPr>
          <a:xfrm>
            <a:off x="409575" y="2492375"/>
            <a:ext cx="5048249" cy="3346450"/>
          </a:xfrm>
        </p:spPr>
        <p:txBody>
          <a:bodyPr/>
          <a:lstStyle>
            <a:lvl1pPr>
              <a:defRPr>
                <a:effectLst/>
              </a:defRPr>
            </a:lvl1pPr>
          </a:lstStyle>
          <a:p>
            <a:r>
              <a:rPr lang="en-US" dirty="0"/>
              <a:t>Click to edit Master title style</a:t>
            </a:r>
          </a:p>
        </p:txBody>
      </p:sp>
      <p:sp>
        <p:nvSpPr>
          <p:cNvPr id="2" name="Rectangle 1"/>
          <p:cNvSpPr/>
          <p:nvPr userDrawn="1"/>
        </p:nvSpPr>
        <p:spPr bwMode="auto">
          <a:xfrm>
            <a:off x="0" y="0"/>
            <a:ext cx="9144000" cy="68580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indent="-233363" algn="l" defTabSz="914400" rtl="0" eaLnBrk="1" fontAlgn="base" latinLnBrk="0" hangingPunct="1">
              <a:lnSpc>
                <a:spcPct val="80000"/>
              </a:lnSpc>
              <a:spcBef>
                <a:spcPct val="20000"/>
              </a:spcBef>
              <a:spcAft>
                <a:spcPct val="0"/>
              </a:spcAft>
              <a:buClrTx/>
              <a:buSzTx/>
              <a:buFontTx/>
              <a:buChar char="•"/>
              <a:tabLst/>
            </a:pPr>
            <a:endParaRPr kumimoji="0" lang="en-US" sz="1800" b="0" i="0" u="none" strike="noStrike" cap="none" normalizeH="0" baseline="0" smtClean="0">
              <a:ln>
                <a:noFill/>
              </a:ln>
              <a:solidFill>
                <a:schemeClr val="tx1"/>
              </a:solidFill>
              <a:effectLst/>
              <a:latin typeface="Arial" charset="0"/>
            </a:endParaRPr>
          </a:p>
        </p:txBody>
      </p:sp>
      <p:sp>
        <p:nvSpPr>
          <p:cNvPr id="3" name="Rectangle 2"/>
          <p:cNvSpPr/>
          <p:nvPr userDrawn="1"/>
        </p:nvSpPr>
        <p:spPr bwMode="auto">
          <a:xfrm>
            <a:off x="0" y="0"/>
            <a:ext cx="9144000" cy="22860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indent="-233363" algn="l" defTabSz="914400" rtl="0" eaLnBrk="1" fontAlgn="base" latinLnBrk="0" hangingPunct="1">
              <a:lnSpc>
                <a:spcPct val="80000"/>
              </a:lnSpc>
              <a:spcBef>
                <a:spcPct val="20000"/>
              </a:spcBef>
              <a:spcAft>
                <a:spcPct val="0"/>
              </a:spcAft>
              <a:buClrTx/>
              <a:buSzTx/>
              <a:buFontTx/>
              <a:buChar char="•"/>
              <a:tabLst/>
            </a:pPr>
            <a:endParaRPr kumimoji="0" lang="en-US" sz="1800" b="0" i="0" u="none" strike="noStrike" cap="none" normalizeH="0" baseline="0" smtClean="0">
              <a:ln>
                <a:noFill/>
              </a:ln>
              <a:solidFill>
                <a:schemeClr val="tx1"/>
              </a:solidFill>
              <a:effectLst/>
              <a:latin typeface="Arial" charset="0"/>
            </a:endParaRPr>
          </a:p>
        </p:txBody>
      </p:sp>
      <p:pic>
        <p:nvPicPr>
          <p:cNvPr id="6" name="Picture 5" descr="DHS_HomelandSecurity_White-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457200"/>
            <a:ext cx="4114800" cy="1237804"/>
          </a:xfrm>
          <a:prstGeom prst="rect">
            <a:avLst/>
          </a:prstGeom>
        </p:spPr>
      </p:pic>
      <p:sp>
        <p:nvSpPr>
          <p:cNvPr id="8" name="Line 20"/>
          <p:cNvSpPr>
            <a:spLocks noChangeShapeType="1"/>
          </p:cNvSpPr>
          <p:nvPr userDrawn="1"/>
        </p:nvSpPr>
        <p:spPr bwMode="auto">
          <a:xfrm>
            <a:off x="0" y="23622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16659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_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914399"/>
            <a:ext cx="9144000" cy="5184645"/>
          </a:xfrm>
          <a:noFill/>
        </p:spPr>
        <p:txBody>
          <a:bodyPr/>
          <a:lstStyle/>
          <a:p>
            <a:endParaRPr lang="en-US" dirty="0"/>
          </a:p>
        </p:txBody>
      </p:sp>
      <p:sp>
        <p:nvSpPr>
          <p:cNvPr id="2" name="Title 1"/>
          <p:cNvSpPr>
            <a:spLocks noGrp="1"/>
          </p:cNvSpPr>
          <p:nvPr>
            <p:ph type="title"/>
          </p:nvPr>
        </p:nvSpPr>
        <p:spPr>
          <a:xfrm>
            <a:off x="304800" y="152400"/>
            <a:ext cx="8610600" cy="676275"/>
          </a:xfrm>
        </p:spPr>
        <p:txBody>
          <a:bodyPr/>
          <a:lstStyle/>
          <a:p>
            <a:r>
              <a:rPr lang="en-US" dirty="0" smtClean="0"/>
              <a:t>Click to edit Master title style</a:t>
            </a:r>
            <a:endParaRPr lang="en-US" dirty="0"/>
          </a:p>
        </p:txBody>
      </p:sp>
      <p:sp>
        <p:nvSpPr>
          <p:cNvPr id="9" name="Rectangle 8"/>
          <p:cNvSpPr/>
          <p:nvPr userDrawn="1"/>
        </p:nvSpPr>
        <p:spPr bwMode="auto">
          <a:xfrm>
            <a:off x="0" y="6096000"/>
            <a:ext cx="9144000" cy="134112"/>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indent="-233363" algn="l" defTabSz="914400" rtl="0" eaLnBrk="1" fontAlgn="base" latinLnBrk="0" hangingPunct="1">
              <a:lnSpc>
                <a:spcPct val="80000"/>
              </a:lnSpc>
              <a:spcBef>
                <a:spcPct val="2000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3131771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0" y="6096000"/>
            <a:ext cx="9144000" cy="7620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indent="-233363" algn="l" defTabSz="914400" rtl="0" eaLnBrk="1" fontAlgn="base" latinLnBrk="0" hangingPunct="1">
              <a:lnSpc>
                <a:spcPct val="80000"/>
              </a:lnSpc>
              <a:spcBef>
                <a:spcPct val="20000"/>
              </a:spcBef>
              <a:spcAft>
                <a:spcPct val="0"/>
              </a:spcAft>
              <a:buClrTx/>
              <a:buSzTx/>
              <a:buFontTx/>
              <a:buChar char="•"/>
              <a:tabLst/>
            </a:pPr>
            <a:endParaRPr kumimoji="0" lang="en-US" sz="1800" b="0" i="0" u="none" strike="noStrike" cap="none" normalizeH="0" baseline="0" smtClean="0">
              <a:ln>
                <a:noFill/>
              </a:ln>
              <a:solidFill>
                <a:schemeClr val="tx1"/>
              </a:solidFill>
              <a:effectLst/>
              <a:latin typeface="Arial" charset="0"/>
            </a:endParaRPr>
          </a:p>
        </p:txBody>
      </p:sp>
      <p:sp>
        <p:nvSpPr>
          <p:cNvPr id="4098" name="Rectangle 2"/>
          <p:cNvSpPr>
            <a:spLocks noGrp="1" noChangeArrowheads="1"/>
          </p:cNvSpPr>
          <p:nvPr>
            <p:ph type="title"/>
          </p:nvPr>
        </p:nvSpPr>
        <p:spPr bwMode="auto">
          <a:xfrm>
            <a:off x="228600" y="85725"/>
            <a:ext cx="86868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Sample Slide</a:t>
            </a:r>
          </a:p>
        </p:txBody>
      </p:sp>
      <p:sp>
        <p:nvSpPr>
          <p:cNvPr id="4099" name="Rectangle 3"/>
          <p:cNvSpPr>
            <a:spLocks noGrp="1" noChangeArrowheads="1"/>
          </p:cNvSpPr>
          <p:nvPr>
            <p:ph type="body" idx="1"/>
          </p:nvPr>
        </p:nvSpPr>
        <p:spPr bwMode="auto">
          <a:xfrm>
            <a:off x="228600" y="990600"/>
            <a:ext cx="868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Subhead</a:t>
            </a:r>
          </a:p>
          <a:p>
            <a:pPr lvl="0"/>
            <a:r>
              <a:rPr lang="en-US" altLang="en-US" dirty="0" smtClean="0"/>
              <a:t>1st level text</a:t>
            </a:r>
          </a:p>
          <a:p>
            <a:pPr lvl="1"/>
            <a:r>
              <a:rPr lang="en-US" altLang="en-US" dirty="0" smtClean="0"/>
              <a:t>2nd level</a:t>
            </a:r>
          </a:p>
          <a:p>
            <a:pPr lvl="2"/>
            <a:r>
              <a:rPr lang="en-US" altLang="en-US" dirty="0" smtClean="0"/>
              <a:t>3rd level</a:t>
            </a:r>
          </a:p>
          <a:p>
            <a:pPr lvl="3"/>
            <a:r>
              <a:rPr lang="en-US" altLang="en-US" dirty="0" smtClean="0"/>
              <a:t>4th level</a:t>
            </a:r>
          </a:p>
          <a:p>
            <a:pPr lvl="4"/>
            <a:r>
              <a:rPr lang="en-US" altLang="en-US" dirty="0" smtClean="0"/>
              <a:t>5th level  </a:t>
            </a:r>
          </a:p>
        </p:txBody>
      </p:sp>
      <p:sp>
        <p:nvSpPr>
          <p:cNvPr id="319499" name="Rectangle 11"/>
          <p:cNvSpPr>
            <a:spLocks noChangeArrowheads="1"/>
          </p:cNvSpPr>
          <p:nvPr/>
        </p:nvSpPr>
        <p:spPr bwMode="auto">
          <a:xfrm>
            <a:off x="463550" y="1011238"/>
            <a:ext cx="8229600" cy="800100"/>
          </a:xfrm>
          <a:prstGeom prst="rect">
            <a:avLst/>
          </a:prstGeom>
          <a:noFill/>
          <a:ln w="9525">
            <a:noFill/>
            <a:miter lim="800000"/>
            <a:headEnd/>
            <a:tailEnd/>
          </a:ln>
          <a:effectLst/>
        </p:spPr>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4000" b="1" dirty="0" smtClean="0">
                <a:solidFill>
                  <a:srgbClr val="000066"/>
                </a:solidFill>
                <a:effectLst>
                  <a:outerShdw blurRad="38100" dist="38100" dir="2700000" algn="tl">
                    <a:srgbClr val="C0C0C0"/>
                  </a:outerShdw>
                </a:effectLst>
                <a:latin typeface="Arial" pitchFamily="34" charset="0"/>
              </a:rPr>
              <a:t> </a:t>
            </a:r>
          </a:p>
        </p:txBody>
      </p:sp>
      <p:sp>
        <p:nvSpPr>
          <p:cNvPr id="4101" name="Line 20"/>
          <p:cNvSpPr>
            <a:spLocks noChangeShapeType="1"/>
          </p:cNvSpPr>
          <p:nvPr/>
        </p:nvSpPr>
        <p:spPr bwMode="auto">
          <a:xfrm>
            <a:off x="0" y="890588"/>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 name="Rectangle 9"/>
          <p:cNvSpPr txBox="1">
            <a:spLocks noChangeArrowheads="1"/>
          </p:cNvSpPr>
          <p:nvPr/>
        </p:nvSpPr>
        <p:spPr>
          <a:xfrm>
            <a:off x="8530772" y="6306457"/>
            <a:ext cx="465137" cy="360362"/>
          </a:xfrm>
          <a:prstGeom prst="rect">
            <a:avLst/>
          </a:prstGeom>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fld id="{F14F490E-C4FC-4621-9E3D-6CCD3E2C9F27}" type="slidenum">
              <a:rPr lang="en-US" altLang="en-US" sz="1400" smtClean="0">
                <a:solidFill>
                  <a:srgbClr val="BFBFBF"/>
                </a:solidFill>
                <a:latin typeface="Arial" pitchFamily="34" charset="0"/>
              </a:rPr>
              <a:pPr eaLnBrk="1" hangingPunct="1">
                <a:defRPr/>
              </a:pPr>
              <a:t>‹#›</a:t>
            </a:fld>
            <a:endParaRPr lang="en-US" altLang="en-US" sz="1400" dirty="0" smtClean="0">
              <a:solidFill>
                <a:srgbClr val="BFBFBF"/>
              </a:solidFill>
              <a:latin typeface="Arial" pitchFamily="34" charset="0"/>
            </a:endParaRPr>
          </a:p>
        </p:txBody>
      </p:sp>
      <p:pic>
        <p:nvPicPr>
          <p:cNvPr id="13" name="Picture 12" descr="DHS_HomelandSecurity_White-01.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04800" y="6241929"/>
            <a:ext cx="1524000" cy="458446"/>
          </a:xfrm>
          <a:prstGeom prst="rect">
            <a:avLst/>
          </a:prstGeom>
        </p:spPr>
      </p:pic>
    </p:spTree>
  </p:cSld>
  <p:clrMap bg1="lt1" tx1="dk1" bg2="lt2" tx2="dk2" accent1="accent1" accent2="accent2" accent3="accent3" accent4="accent4" accent5="accent5" accent6="accent6" hlink="hlink" folHlink="folHlink"/>
  <p:sldLayoutIdLst>
    <p:sldLayoutId id="2147483796" r:id="rId1"/>
    <p:sldLayoutId id="2147483797" r:id="rId2"/>
    <p:sldLayoutId id="2147483787" r:id="rId3"/>
    <p:sldLayoutId id="2147483788" r:id="rId4"/>
    <p:sldLayoutId id="2147483798" r:id="rId5"/>
    <p:sldLayoutId id="2147483789" r:id="rId6"/>
    <p:sldLayoutId id="2147483790" r:id="rId7"/>
    <p:sldLayoutId id="2147483791" r:id="rId8"/>
    <p:sldLayoutId id="2147483792" r:id="rId9"/>
    <p:sldLayoutId id="2147483793" r:id="rId10"/>
    <p:sldLayoutId id="2147483794" r:id="rId11"/>
    <p:sldLayoutId id="2147483799" r:id="rId12"/>
    <p:sldLayoutId id="2147483800" r:id="rId13"/>
  </p:sldLayoutIdLst>
  <p:timing>
    <p:tnLst>
      <p:par>
        <p:cTn id="1" dur="indefinite" restart="never" nodeType="tmRoot"/>
      </p:par>
    </p:tnLst>
  </p:timing>
  <p:hf hdr="0" ftr="0" dt="0"/>
  <p:txStyles>
    <p:titleStyle>
      <a:lvl1pPr algn="l" rtl="0" eaLnBrk="0" fontAlgn="base" hangingPunct="0">
        <a:spcBef>
          <a:spcPct val="0"/>
        </a:spcBef>
        <a:spcAft>
          <a:spcPct val="0"/>
        </a:spcAft>
        <a:defRPr sz="3200" b="1">
          <a:solidFill>
            <a:schemeClr val="tx2"/>
          </a:solidFill>
          <a:latin typeface="+mj-lt"/>
          <a:ea typeface="MS PGothic" pitchFamily="34" charset="-128"/>
          <a:cs typeface="ＭＳ Ｐゴシック" charset="0"/>
        </a:defRPr>
      </a:lvl1pPr>
      <a:lvl2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2pPr>
      <a:lvl3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3pPr>
      <a:lvl4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4pPr>
      <a:lvl5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5pPr>
      <a:lvl6pPr marL="4572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6pPr>
      <a:lvl7pPr marL="9144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7pPr>
      <a:lvl8pPr marL="13716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8pPr>
      <a:lvl9pPr marL="18288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9pPr>
    </p:titleStyle>
    <p:bodyStyle>
      <a:lvl1pPr marL="173038" indent="-173038" algn="l" rtl="0" eaLnBrk="0" fontAlgn="base" hangingPunct="0">
        <a:spcBef>
          <a:spcPct val="20000"/>
        </a:spcBef>
        <a:spcAft>
          <a:spcPct val="0"/>
        </a:spcAft>
        <a:buClr>
          <a:srgbClr val="333333"/>
        </a:buClr>
        <a:buFont typeface="Wingdings" pitchFamily="2" charset="2"/>
        <a:defRPr sz="28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4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0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hyperlink" Target="http://www.niccs.us-cert.gov/"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jpeg"/><Relationship Id="rId39" Type="http://schemas.openxmlformats.org/officeDocument/2006/relationships/image" Target="../media/image41.png"/><Relationship Id="rId3" Type="http://schemas.openxmlformats.org/officeDocument/2006/relationships/image" Target="../media/image7.png"/><Relationship Id="rId21" Type="http://schemas.openxmlformats.org/officeDocument/2006/relationships/image" Target="../media/image24.jpg"/><Relationship Id="rId34" Type="http://schemas.openxmlformats.org/officeDocument/2006/relationships/image" Target="../media/image36.png"/><Relationship Id="rId42" Type="http://schemas.openxmlformats.org/officeDocument/2006/relationships/image" Target="../media/image44.png"/><Relationship Id="rId47" Type="http://schemas.openxmlformats.org/officeDocument/2006/relationships/image" Target="../media/image49.jpg"/><Relationship Id="rId50" Type="http://schemas.openxmlformats.org/officeDocument/2006/relationships/image" Target="../media/image52.png"/><Relationship Id="rId7" Type="http://schemas.openxmlformats.org/officeDocument/2006/relationships/image" Target="../media/image11.jpe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5.png"/><Relationship Id="rId38" Type="http://schemas.openxmlformats.org/officeDocument/2006/relationships/image" Target="../media/image40.png"/><Relationship Id="rId46" Type="http://schemas.openxmlformats.org/officeDocument/2006/relationships/image" Target="../media/image48.png"/><Relationship Id="rId2" Type="http://schemas.openxmlformats.org/officeDocument/2006/relationships/notesSlide" Target="../notesSlides/notesSlide5.xml"/><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1.png"/><Relationship Id="rId41" Type="http://schemas.openxmlformats.org/officeDocument/2006/relationships/image" Target="../media/image43.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hyperlink" Target="http://en.wikipedia.org/wiki/File:George_Washington_University_seal.png" TargetMode="External"/><Relationship Id="rId24" Type="http://schemas.openxmlformats.org/officeDocument/2006/relationships/image" Target="../media/image27.gif"/><Relationship Id="rId32" Type="http://schemas.openxmlformats.org/officeDocument/2006/relationships/image" Target="../media/image34.png"/><Relationship Id="rId37" Type="http://schemas.openxmlformats.org/officeDocument/2006/relationships/image" Target="../media/image39.png"/><Relationship Id="rId40" Type="http://schemas.openxmlformats.org/officeDocument/2006/relationships/image" Target="../media/image42.png"/><Relationship Id="rId45" Type="http://schemas.openxmlformats.org/officeDocument/2006/relationships/image" Target="../media/image47.png"/><Relationship Id="rId53" Type="http://schemas.openxmlformats.org/officeDocument/2006/relationships/image" Target="../media/image55.png"/><Relationship Id="rId5" Type="http://schemas.openxmlformats.org/officeDocument/2006/relationships/image" Target="../media/image9.png"/><Relationship Id="rId15" Type="http://schemas.openxmlformats.org/officeDocument/2006/relationships/image" Target="../media/image18.gif"/><Relationship Id="rId23" Type="http://schemas.openxmlformats.org/officeDocument/2006/relationships/image" Target="../media/image26.gif"/><Relationship Id="rId28" Type="http://schemas.openxmlformats.org/officeDocument/2006/relationships/hyperlink" Target="http://www.google.com/url?sa=i&amp;source=images&amp;cd=&amp;cad=rja&amp;uact=8&amp;docid=c486Gqc0cmidyM&amp;tbnid=9c9bE0MUoMxMBM&amp;ved=0CAgQjRw&amp;url=http://viterbicareertoolbox.usc.edu/2011/09/northrop-grumman-information-session-tonight/&amp;ei=V0KXU8GcLcufyAScg4CABQ&amp;psig=AFQjCNFR7VCAkLhCtBkSDKKVog4wsRU5nw&amp;ust=1402508247789302" TargetMode="External"/><Relationship Id="rId36" Type="http://schemas.openxmlformats.org/officeDocument/2006/relationships/image" Target="../media/image38.png"/><Relationship Id="rId49" Type="http://schemas.openxmlformats.org/officeDocument/2006/relationships/image" Target="../media/image51.png"/><Relationship Id="rId10" Type="http://schemas.openxmlformats.org/officeDocument/2006/relationships/image" Target="../media/image14.png"/><Relationship Id="rId19" Type="http://schemas.openxmlformats.org/officeDocument/2006/relationships/image" Target="../media/image22.jpeg"/><Relationship Id="rId31" Type="http://schemas.openxmlformats.org/officeDocument/2006/relationships/image" Target="../media/image33.png"/><Relationship Id="rId44" Type="http://schemas.openxmlformats.org/officeDocument/2006/relationships/image" Target="../media/image46.png"/><Relationship Id="rId52" Type="http://schemas.openxmlformats.org/officeDocument/2006/relationships/image" Target="../media/image54.png"/><Relationship Id="rId4" Type="http://schemas.openxmlformats.org/officeDocument/2006/relationships/image" Target="../media/image8.png"/><Relationship Id="rId9" Type="http://schemas.openxmlformats.org/officeDocument/2006/relationships/image" Target="../media/image13.jpe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2.png"/><Relationship Id="rId35" Type="http://schemas.openxmlformats.org/officeDocument/2006/relationships/image" Target="../media/image37.png"/><Relationship Id="rId43" Type="http://schemas.openxmlformats.org/officeDocument/2006/relationships/image" Target="../media/image45.png"/><Relationship Id="rId48" Type="http://schemas.openxmlformats.org/officeDocument/2006/relationships/image" Target="../media/image50.png"/><Relationship Id="rId8" Type="http://schemas.openxmlformats.org/officeDocument/2006/relationships/image" Target="../media/image12.jpeg"/><Relationship Id="rId51" Type="http://schemas.openxmlformats.org/officeDocument/2006/relationships/image" Target="../media/image53.jpeg"/></Relationships>
</file>

<file path=ppt/slides/_rels/slide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57.png"/><Relationship Id="rId13" Type="http://schemas.microsoft.com/office/2007/relationships/hdphoto" Target="../media/hdphoto1.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image" Target="../media/image60.png"/><Relationship Id="rId5" Type="http://schemas.openxmlformats.org/officeDocument/2006/relationships/diagramQuickStyle" Target="../diagrams/quickStyle1.xml"/><Relationship Id="rId10" Type="http://schemas.openxmlformats.org/officeDocument/2006/relationships/image" Target="../media/image59.png"/><Relationship Id="rId4" Type="http://schemas.openxmlformats.org/officeDocument/2006/relationships/diagramLayout" Target="../diagrams/layout1.xml"/><Relationship Id="rId9" Type="http://schemas.openxmlformats.org/officeDocument/2006/relationships/image" Target="../media/image58.png"/></Relationships>
</file>

<file path=ppt/slides/_rels/slide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Box 7"/>
          <p:cNvSpPr txBox="1">
            <a:spLocks noChangeArrowheads="1"/>
          </p:cNvSpPr>
          <p:nvPr/>
        </p:nvSpPr>
        <p:spPr bwMode="auto">
          <a:xfrm>
            <a:off x="457200" y="2667000"/>
            <a:ext cx="7848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Arial" pitchFamily="34" charset="0"/>
                <a:ea typeface="MS PGothic" pitchFamily="34" charset="-128"/>
              </a:defRPr>
            </a:lvl1pPr>
            <a:lvl2pPr>
              <a:defRPr sz="2400">
                <a:solidFill>
                  <a:schemeClr val="tx1"/>
                </a:solidFill>
                <a:latin typeface="Arial" pitchFamily="34" charset="0"/>
                <a:ea typeface="MS PGothic" pitchFamily="34" charset="-128"/>
              </a:defRPr>
            </a:lvl2pPr>
            <a:lvl3pPr>
              <a:defRPr sz="2000">
                <a:solidFill>
                  <a:schemeClr val="tx1"/>
                </a:solidFill>
                <a:latin typeface="Arial" pitchFamily="34" charset="0"/>
                <a:ea typeface="MS PGothic" pitchFamily="34" charset="-128"/>
              </a:defRPr>
            </a:lvl3pPr>
            <a:lvl4pPr>
              <a:defRPr>
                <a:solidFill>
                  <a:schemeClr val="tx1"/>
                </a:solidFill>
                <a:latin typeface="Arial" pitchFamily="34" charset="0"/>
                <a:ea typeface="MS PGothic" pitchFamily="34" charset="-128"/>
              </a:defRPr>
            </a:lvl4pPr>
            <a:lvl5pPr>
              <a:defRPr>
                <a:solidFill>
                  <a:schemeClr val="tx1"/>
                </a:solidFill>
                <a:latin typeface="Arial" pitchFamily="34" charset="0"/>
                <a:ea typeface="MS PGothic" pitchFamily="34" charset="-128"/>
              </a:defRPr>
            </a:lvl5pPr>
            <a:lvl6pPr eaLnBrk="0" hangingPunct="0">
              <a:defRPr>
                <a:solidFill>
                  <a:schemeClr val="tx1"/>
                </a:solidFill>
                <a:latin typeface="Arial" pitchFamily="34" charset="0"/>
                <a:ea typeface="MS PGothic" pitchFamily="34" charset="-128"/>
              </a:defRPr>
            </a:lvl6pPr>
            <a:lvl7pPr eaLnBrk="0" hangingPunct="0">
              <a:defRPr>
                <a:solidFill>
                  <a:schemeClr val="tx1"/>
                </a:solidFill>
                <a:latin typeface="Arial" pitchFamily="34" charset="0"/>
                <a:ea typeface="MS PGothic" pitchFamily="34" charset="-128"/>
              </a:defRPr>
            </a:lvl7pPr>
            <a:lvl8pPr eaLnBrk="0" hangingPunct="0">
              <a:defRPr>
                <a:solidFill>
                  <a:schemeClr val="tx1"/>
                </a:solidFill>
                <a:latin typeface="Arial" pitchFamily="34" charset="0"/>
                <a:ea typeface="MS PGothic" pitchFamily="34" charset="-128"/>
              </a:defRPr>
            </a:lvl8pPr>
            <a:lvl9pPr eaLnBrk="0" hangingPunct="0">
              <a:defRPr>
                <a:solidFill>
                  <a:schemeClr val="tx1"/>
                </a:solidFill>
                <a:latin typeface="Arial" pitchFamily="34" charset="0"/>
                <a:ea typeface="MS PGothic" pitchFamily="34" charset="-128"/>
              </a:defRPr>
            </a:lvl9pPr>
          </a:lstStyle>
          <a:p>
            <a:r>
              <a:rPr lang="en-US" altLang="en-US" sz="3600" b="1" dirty="0" smtClean="0">
                <a:solidFill>
                  <a:schemeClr val="tx2"/>
                </a:solidFill>
                <a:latin typeface="JoannaMT" charset="0"/>
              </a:rPr>
              <a:t>Building the Cybersecurity Workforce</a:t>
            </a:r>
            <a:endParaRPr lang="en-US" altLang="en-US" sz="3600" b="1" dirty="0">
              <a:solidFill>
                <a:schemeClr val="tx2"/>
              </a:solidFill>
              <a:latin typeface="JoannaMT" charset="0"/>
            </a:endParaRPr>
          </a:p>
        </p:txBody>
      </p:sp>
      <p:sp>
        <p:nvSpPr>
          <p:cNvPr id="2" name="Rectangle 1"/>
          <p:cNvSpPr/>
          <p:nvPr/>
        </p:nvSpPr>
        <p:spPr bwMode="auto">
          <a:xfrm>
            <a:off x="0" y="6096000"/>
            <a:ext cx="9144000"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indent="-233363" algn="l" defTabSz="914400" rtl="0" eaLnBrk="1" fontAlgn="base" latinLnBrk="0" hangingPunct="1">
              <a:lnSpc>
                <a:spcPct val="80000"/>
              </a:lnSpc>
              <a:spcBef>
                <a:spcPct val="20000"/>
              </a:spcBef>
              <a:spcAft>
                <a:spcPct val="0"/>
              </a:spcAft>
              <a:buClrTx/>
              <a:buSzTx/>
              <a:buFontTx/>
              <a:buChar char="•"/>
              <a:tabLst/>
            </a:pPr>
            <a:endParaRPr kumimoji="0" lang="en-US" sz="1800" b="0" i="0" u="none" strike="noStrike" cap="none" normalizeH="0" baseline="0" smtClean="0">
              <a:ln>
                <a:noFill/>
              </a:ln>
              <a:solidFill>
                <a:schemeClr val="tx1"/>
              </a:solidFill>
              <a:effectLst/>
              <a:latin typeface="Arial" charset="0"/>
            </a:endParaRPr>
          </a:p>
        </p:txBody>
      </p:sp>
      <p:sp>
        <p:nvSpPr>
          <p:cNvPr id="10242" name="TextBox 6"/>
          <p:cNvSpPr txBox="1">
            <a:spLocks noChangeArrowheads="1"/>
          </p:cNvSpPr>
          <p:nvPr/>
        </p:nvSpPr>
        <p:spPr bwMode="auto">
          <a:xfrm>
            <a:off x="484909" y="5867400"/>
            <a:ext cx="5181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Arial" pitchFamily="34" charset="0"/>
                <a:ea typeface="MS PGothic" pitchFamily="34" charset="-128"/>
              </a:defRPr>
            </a:lvl1pPr>
            <a:lvl2pPr>
              <a:defRPr sz="2400">
                <a:solidFill>
                  <a:schemeClr val="tx1"/>
                </a:solidFill>
                <a:latin typeface="Arial" pitchFamily="34" charset="0"/>
                <a:ea typeface="MS PGothic" pitchFamily="34" charset="-128"/>
              </a:defRPr>
            </a:lvl2pPr>
            <a:lvl3pPr>
              <a:defRPr sz="2000">
                <a:solidFill>
                  <a:schemeClr val="tx1"/>
                </a:solidFill>
                <a:latin typeface="Arial" pitchFamily="34" charset="0"/>
                <a:ea typeface="MS PGothic" pitchFamily="34" charset="-128"/>
              </a:defRPr>
            </a:lvl3pPr>
            <a:lvl4pPr>
              <a:defRPr>
                <a:solidFill>
                  <a:schemeClr val="tx1"/>
                </a:solidFill>
                <a:latin typeface="Arial" pitchFamily="34" charset="0"/>
                <a:ea typeface="MS PGothic" pitchFamily="34" charset="-128"/>
              </a:defRPr>
            </a:lvl4pPr>
            <a:lvl5pPr>
              <a:defRPr>
                <a:solidFill>
                  <a:schemeClr val="tx1"/>
                </a:solidFill>
                <a:latin typeface="Arial" pitchFamily="34" charset="0"/>
                <a:ea typeface="MS PGothic" pitchFamily="34" charset="-128"/>
              </a:defRPr>
            </a:lvl5pPr>
            <a:lvl6pPr eaLnBrk="0" hangingPunct="0">
              <a:defRPr>
                <a:solidFill>
                  <a:schemeClr val="tx1"/>
                </a:solidFill>
                <a:latin typeface="Arial" pitchFamily="34" charset="0"/>
                <a:ea typeface="MS PGothic" pitchFamily="34" charset="-128"/>
              </a:defRPr>
            </a:lvl6pPr>
            <a:lvl7pPr eaLnBrk="0" hangingPunct="0">
              <a:defRPr>
                <a:solidFill>
                  <a:schemeClr val="tx1"/>
                </a:solidFill>
                <a:latin typeface="Arial" pitchFamily="34" charset="0"/>
                <a:ea typeface="MS PGothic" pitchFamily="34" charset="-128"/>
              </a:defRPr>
            </a:lvl7pPr>
            <a:lvl8pPr eaLnBrk="0" hangingPunct="0">
              <a:defRPr>
                <a:solidFill>
                  <a:schemeClr val="tx1"/>
                </a:solidFill>
                <a:latin typeface="Arial" pitchFamily="34" charset="0"/>
                <a:ea typeface="MS PGothic" pitchFamily="34" charset="-128"/>
              </a:defRPr>
            </a:lvl8pPr>
            <a:lvl9pPr eaLnBrk="0" hangingPunct="0">
              <a:defRPr>
                <a:solidFill>
                  <a:schemeClr val="tx1"/>
                </a:solidFill>
                <a:latin typeface="Arial" pitchFamily="34" charset="0"/>
                <a:ea typeface="MS PGothic" pitchFamily="34" charset="-128"/>
              </a:defRPr>
            </a:lvl9pPr>
          </a:lstStyle>
          <a:p>
            <a:r>
              <a:rPr lang="en-US" altLang="en-US" sz="1800" smtClean="0">
                <a:solidFill>
                  <a:schemeClr val="accent2"/>
                </a:solidFill>
                <a:latin typeface="JoannaMT" charset="0"/>
              </a:rPr>
              <a:t>October 1, </a:t>
            </a:r>
            <a:r>
              <a:rPr lang="en-US" altLang="en-US" sz="1800" dirty="0" smtClean="0">
                <a:solidFill>
                  <a:schemeClr val="accent2"/>
                </a:solidFill>
                <a:latin typeface="JoannaMT" charset="0"/>
              </a:rPr>
              <a:t>2015</a:t>
            </a:r>
          </a:p>
          <a:p>
            <a:r>
              <a:rPr lang="en-US" sz="1800" dirty="0">
                <a:solidFill>
                  <a:schemeClr val="bg1">
                    <a:lumMod val="65000"/>
                  </a:schemeClr>
                </a:solidFill>
              </a:rPr>
              <a:t>C3 &amp; National K-12 Cybersecurity Education Conference  </a:t>
            </a:r>
            <a:r>
              <a:rPr lang="en-US" sz="1800" dirty="0"/>
              <a:t> </a:t>
            </a:r>
          </a:p>
        </p:txBody>
      </p:sp>
      <p:sp>
        <p:nvSpPr>
          <p:cNvPr id="6" name="TextBox 12"/>
          <p:cNvSpPr txBox="1">
            <a:spLocks noChangeArrowheads="1"/>
          </p:cNvSpPr>
          <p:nvPr/>
        </p:nvSpPr>
        <p:spPr bwMode="auto">
          <a:xfrm>
            <a:off x="457200" y="4486870"/>
            <a:ext cx="6781800" cy="923330"/>
          </a:xfrm>
          <a:prstGeom prst="rect">
            <a:avLst/>
          </a:prstGeom>
          <a:noFill/>
          <a:ln w="9525">
            <a:noFill/>
            <a:miter lim="800000"/>
            <a:headEnd/>
            <a:tailEnd/>
          </a:ln>
        </p:spPr>
        <p:txBody>
          <a:bodyPr wrap="square">
            <a:spAutoFit/>
          </a:bodyPr>
          <a:lstStyle/>
          <a:p>
            <a:pPr fontAlgn="base">
              <a:spcBef>
                <a:spcPct val="0"/>
              </a:spcBef>
              <a:spcAft>
                <a:spcPct val="0"/>
              </a:spcAft>
            </a:pPr>
            <a:r>
              <a:rPr lang="en-US" b="1" dirty="0" smtClean="0">
                <a:solidFill>
                  <a:prstClr val="black"/>
                </a:solidFill>
                <a:latin typeface="Arial" charset="0"/>
                <a:cs typeface="Arial" charset="0"/>
              </a:rPr>
              <a:t>Benjamin Scribner</a:t>
            </a:r>
            <a:br>
              <a:rPr lang="en-US" b="1" dirty="0" smtClean="0">
                <a:solidFill>
                  <a:prstClr val="black"/>
                </a:solidFill>
                <a:latin typeface="Arial" charset="0"/>
                <a:cs typeface="Arial" charset="0"/>
              </a:rPr>
            </a:br>
            <a:r>
              <a:rPr lang="en-US" dirty="0" smtClean="0">
                <a:solidFill>
                  <a:prstClr val="black"/>
                </a:solidFill>
                <a:latin typeface="Arial" charset="0"/>
                <a:cs typeface="Arial" charset="0"/>
              </a:rPr>
              <a:t>Department of Homeland Security (DHS)</a:t>
            </a:r>
            <a:br>
              <a:rPr lang="en-US" dirty="0" smtClean="0">
                <a:solidFill>
                  <a:prstClr val="black"/>
                </a:solidFill>
                <a:latin typeface="Arial" charset="0"/>
                <a:cs typeface="Arial" charset="0"/>
              </a:rPr>
            </a:br>
            <a:r>
              <a:rPr lang="en-US" dirty="0">
                <a:solidFill>
                  <a:prstClr val="black"/>
                </a:solidFill>
                <a:latin typeface="Arial" charset="0"/>
                <a:cs typeface="Arial" charset="0"/>
              </a:rPr>
              <a:t>National Cybersecurity Education &amp; Awareness Branch (CE&amp;A</a:t>
            </a:r>
            <a:r>
              <a:rPr lang="en-US" dirty="0" smtClean="0">
                <a:solidFill>
                  <a:prstClr val="black"/>
                </a:solidFill>
                <a:latin typeface="Arial" charset="0"/>
                <a:cs typeface="Arial" charset="0"/>
              </a:rPr>
              <a:t>)</a:t>
            </a:r>
            <a:endParaRPr lang="en-US" dirty="0">
              <a:solidFill>
                <a:prstClr val="black"/>
              </a:solidFill>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Cybersecurity: Why it </a:t>
            </a:r>
            <a:r>
              <a:rPr lang="en-US" dirty="0" smtClean="0"/>
              <a:t>Matters</a:t>
            </a:r>
            <a:endParaRPr lang="en-US" dirty="0"/>
          </a:p>
        </p:txBody>
      </p:sp>
      <p:pic>
        <p:nvPicPr>
          <p:cNvPr id="3" name="Picture Placeholder 2" descr="cybersecurity.jpg"/>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749" b="2749"/>
          <a:stretch>
            <a:fillRect/>
          </a:stretch>
        </p:blipFill>
        <p:spPr/>
      </p:pic>
    </p:spTree>
    <p:extLst>
      <p:ext uri="{BB962C8B-B14F-4D97-AF65-F5344CB8AC3E}">
        <p14:creationId xmlns:p14="http://schemas.microsoft.com/office/powerpoint/2010/main" val="1829715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Content Placeholder 2"/>
          <p:cNvSpPr>
            <a:spLocks noGrp="1"/>
          </p:cNvSpPr>
          <p:nvPr/>
        </p:nvSpPr>
        <p:spPr bwMode="auto">
          <a:xfrm>
            <a:off x="2514600" y="1143000"/>
            <a:ext cx="6019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ts val="1200"/>
              </a:spcBef>
              <a:buClr>
                <a:schemeClr val="tx2"/>
              </a:buClr>
              <a:buFont typeface="Lucida Grande"/>
              <a:buChar char="▸"/>
            </a:pPr>
            <a:r>
              <a:rPr lang="en-US" altLang="en-US" sz="2800" dirty="0" smtClean="0">
                <a:latin typeface="Arial " charset="0"/>
              </a:rPr>
              <a:t>Clearly defined cybersecurity roles </a:t>
            </a:r>
          </a:p>
          <a:p>
            <a:pPr marL="342900" indent="-342900" eaLnBrk="0" hangingPunct="0">
              <a:spcBef>
                <a:spcPts val="1200"/>
              </a:spcBef>
              <a:buClr>
                <a:schemeClr val="tx2"/>
              </a:buClr>
              <a:buFont typeface="Lucida Grande"/>
              <a:buChar char="▸"/>
            </a:pPr>
            <a:r>
              <a:rPr lang="en-US" altLang="en-US" sz="2800" dirty="0" smtClean="0">
                <a:latin typeface="Arial " charset="0"/>
              </a:rPr>
              <a:t>Clear, specific, &amp; realistic job requirements </a:t>
            </a:r>
          </a:p>
          <a:p>
            <a:pPr marL="342900" indent="-342900" eaLnBrk="0" hangingPunct="0">
              <a:spcBef>
                <a:spcPts val="1200"/>
              </a:spcBef>
              <a:buClr>
                <a:schemeClr val="tx2"/>
              </a:buClr>
              <a:buFont typeface="Lucida Grande"/>
              <a:buChar char="▸"/>
            </a:pPr>
            <a:r>
              <a:rPr lang="en-US" altLang="en-US" sz="2800" dirty="0" smtClean="0">
                <a:latin typeface="Arial " charset="0"/>
              </a:rPr>
              <a:t>Standardized skills &amp; training </a:t>
            </a:r>
          </a:p>
          <a:p>
            <a:pPr eaLnBrk="0" hangingPunct="0">
              <a:spcBef>
                <a:spcPts val="1200"/>
              </a:spcBef>
              <a:buClr>
                <a:schemeClr val="tx2"/>
              </a:buClr>
            </a:pPr>
            <a:r>
              <a:rPr lang="en-US" altLang="en-US" sz="2800" dirty="0" smtClean="0">
                <a:latin typeface="Arial " charset="0"/>
              </a:rPr>
              <a:t> </a:t>
            </a:r>
          </a:p>
          <a:p>
            <a:pPr marL="342900" indent="-342900" eaLnBrk="0" hangingPunct="0">
              <a:spcBef>
                <a:spcPts val="1200"/>
              </a:spcBef>
              <a:buClr>
                <a:schemeClr val="tx2"/>
              </a:buClr>
              <a:buFont typeface="Lucida Grande"/>
              <a:buChar char="▸"/>
            </a:pPr>
            <a:endParaRPr lang="en-US" altLang="en-US" sz="2800" dirty="0">
              <a:solidFill>
                <a:schemeClr val="bg1"/>
              </a:solidFill>
              <a:latin typeface="Arial " charset="0"/>
            </a:endParaRPr>
          </a:p>
        </p:txBody>
      </p:sp>
      <p:sp>
        <p:nvSpPr>
          <p:cNvPr id="2" name="Title 1"/>
          <p:cNvSpPr>
            <a:spLocks noGrp="1"/>
          </p:cNvSpPr>
          <p:nvPr>
            <p:ph type="title"/>
          </p:nvPr>
        </p:nvSpPr>
        <p:spPr>
          <a:xfrm>
            <a:off x="228600" y="76200"/>
            <a:ext cx="9372599" cy="809625"/>
          </a:xfrm>
        </p:spPr>
        <p:txBody>
          <a:bodyPr/>
          <a:lstStyle/>
          <a:p>
            <a:r>
              <a:rPr lang="en-US" sz="3000" dirty="0" smtClean="0"/>
              <a:t>We Need to Strengthen our Cyber Defense Corp</a:t>
            </a:r>
            <a:endParaRPr lang="en-US" sz="3000" dirty="0"/>
          </a:p>
        </p:txBody>
      </p:sp>
      <p:pic>
        <p:nvPicPr>
          <p:cNvPr id="4" name="Picture 3" descr="multicultural graduat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0"/>
            <a:ext cx="2377440" cy="2596896"/>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5201"/>
            <a:ext cx="2377440" cy="2590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278183" y="179224"/>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200">
                <a:solidFill>
                  <a:srgbClr val="000066"/>
                </a:solidFill>
                <a:latin typeface="+mj-lt"/>
                <a:ea typeface="MS PGothic" pitchFamily="34" charset="-128"/>
                <a:cs typeface="ＭＳ Ｐゴシック" charset="0"/>
              </a:defRPr>
            </a:lvl1pPr>
            <a:lvl2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2pPr>
            <a:lvl3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3pPr>
            <a:lvl4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4pPr>
            <a:lvl5pPr algn="l" rtl="0" eaLnBrk="0" fontAlgn="base" hangingPunct="0">
              <a:spcBef>
                <a:spcPct val="0"/>
              </a:spcBef>
              <a:spcAft>
                <a:spcPct val="0"/>
              </a:spcAft>
              <a:defRPr sz="3200">
                <a:solidFill>
                  <a:srgbClr val="000066"/>
                </a:solidFill>
                <a:effectLst>
                  <a:outerShdw blurRad="38100" dist="38100" dir="2700000" algn="tl">
                    <a:srgbClr val="C0C0C0"/>
                  </a:outerShdw>
                </a:effectLst>
                <a:latin typeface="Arial" charset="0"/>
                <a:ea typeface="MS PGothic" pitchFamily="34" charset="-128"/>
                <a:cs typeface="ＭＳ Ｐゴシック" charset="0"/>
              </a:defRPr>
            </a:lvl5pPr>
            <a:lvl6pPr marL="4572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6pPr>
            <a:lvl7pPr marL="9144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7pPr>
            <a:lvl8pPr marL="13716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8pPr>
            <a:lvl9pPr marL="1828800" algn="l" rtl="0" fontAlgn="base">
              <a:spcBef>
                <a:spcPct val="0"/>
              </a:spcBef>
              <a:spcAft>
                <a:spcPct val="0"/>
              </a:spcAft>
              <a:defRPr sz="4000" b="1">
                <a:solidFill>
                  <a:srgbClr val="000066"/>
                </a:solidFill>
                <a:effectLst>
                  <a:outerShdw blurRad="38100" dist="38100" dir="2700000" algn="tl">
                    <a:srgbClr val="C0C0C0"/>
                  </a:outerShdw>
                </a:effectLst>
                <a:latin typeface="Arial" charset="0"/>
              </a:defRPr>
            </a:lvl9pPr>
          </a:lstStyle>
          <a:p>
            <a:pPr>
              <a:defRPr/>
            </a:pPr>
            <a:r>
              <a:rPr lang="en-US" sz="2800" cap="small" dirty="0">
                <a:solidFill>
                  <a:schemeClr val="tx1"/>
                </a:solidFill>
              </a:rPr>
              <a:t>NICCS™ Website</a:t>
            </a:r>
            <a:endParaRPr lang="en-US" sz="2800" cap="small" dirty="0">
              <a:solidFill>
                <a:schemeClr val="tx1"/>
              </a:solidFill>
              <a:ea typeface="+mj-ea"/>
              <a:cs typeface="Arial" pitchFamily="34" charset="0"/>
            </a:endParaRPr>
          </a:p>
        </p:txBody>
      </p:sp>
      <p:sp>
        <p:nvSpPr>
          <p:cNvPr id="12" name="Content Placeholder 6"/>
          <p:cNvSpPr txBox="1">
            <a:spLocks/>
          </p:cNvSpPr>
          <p:nvPr/>
        </p:nvSpPr>
        <p:spPr bwMode="auto">
          <a:xfrm>
            <a:off x="304800" y="990600"/>
            <a:ext cx="86106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173038" indent="-173038" algn="l" rtl="0" eaLnBrk="0" fontAlgn="base" hangingPunct="0">
              <a:spcBef>
                <a:spcPct val="20000"/>
              </a:spcBef>
              <a:spcAft>
                <a:spcPct val="0"/>
              </a:spcAft>
              <a:buClr>
                <a:srgbClr val="333333"/>
              </a:buClr>
              <a:buFont typeface="Wingdings" pitchFamily="2" charset="2"/>
              <a:defRPr sz="28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4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0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400"/>
              </a:spcBef>
              <a:spcAft>
                <a:spcPts val="600"/>
              </a:spcAft>
            </a:pPr>
            <a:r>
              <a:rPr lang="en-US" altLang="en-US" sz="2100" i="1" dirty="0" smtClean="0">
                <a:cs typeface="Arial" pitchFamily="34" charset="0"/>
              </a:rPr>
              <a:t>The Nation’s One Stop Shop for Cybersecurity Careers and Studies!</a:t>
            </a:r>
          </a:p>
        </p:txBody>
      </p:sp>
      <p:sp>
        <p:nvSpPr>
          <p:cNvPr id="13" name="TextBox 12"/>
          <p:cNvSpPr txBox="1"/>
          <p:nvPr/>
        </p:nvSpPr>
        <p:spPr>
          <a:xfrm>
            <a:off x="304800" y="1905000"/>
            <a:ext cx="4419600" cy="3231654"/>
          </a:xfrm>
          <a:prstGeom prst="rect">
            <a:avLst/>
          </a:prstGeom>
          <a:noFill/>
        </p:spPr>
        <p:txBody>
          <a:bodyPr>
            <a:spAutoFit/>
          </a:bodyPr>
          <a:lstStyle/>
          <a:p>
            <a:pPr marL="231775" indent="-285750">
              <a:spcBef>
                <a:spcPts val="600"/>
              </a:spcBef>
              <a:spcAft>
                <a:spcPts val="600"/>
              </a:spcAft>
              <a:buFont typeface="Wingdings" panose="05000000000000000000" pitchFamily="2" charset="2"/>
              <a:buChar char="ü"/>
              <a:defRPr/>
            </a:pPr>
            <a:r>
              <a:rPr lang="en-US" sz="1600" dirty="0" smtClean="0">
                <a:latin typeface="Arial" pitchFamily="34" charset="0"/>
                <a:cs typeface="Arial" pitchFamily="34" charset="0"/>
              </a:rPr>
              <a:t>28,000+ </a:t>
            </a:r>
            <a:r>
              <a:rPr lang="en-US" sz="1600" dirty="0">
                <a:latin typeface="Arial" pitchFamily="34" charset="0"/>
                <a:cs typeface="Arial" pitchFamily="34" charset="0"/>
              </a:rPr>
              <a:t>visitors per month</a:t>
            </a:r>
          </a:p>
          <a:p>
            <a:pPr marL="290513" indent="-290513">
              <a:spcBef>
                <a:spcPts val="600"/>
              </a:spcBef>
              <a:spcAft>
                <a:spcPts val="600"/>
              </a:spcAft>
              <a:buFont typeface="Wingdings" panose="05000000000000000000" pitchFamily="2" charset="2"/>
              <a:buChar char="ü"/>
              <a:defRPr/>
            </a:pPr>
            <a:r>
              <a:rPr lang="en-US" sz="1600" dirty="0" smtClean="0">
                <a:latin typeface="Arial" pitchFamily="34" charset="0"/>
                <a:cs typeface="Arial" pitchFamily="34" charset="0"/>
              </a:rPr>
              <a:t>2,000</a:t>
            </a:r>
            <a:r>
              <a:rPr lang="en-US" sz="1600" dirty="0">
                <a:latin typeface="Arial" pitchFamily="34" charset="0"/>
                <a:cs typeface="Arial" pitchFamily="34" charset="0"/>
              </a:rPr>
              <a:t>+ training courses mapped to </a:t>
            </a:r>
            <a:br>
              <a:rPr lang="en-US" sz="1600" dirty="0">
                <a:latin typeface="Arial" pitchFamily="34" charset="0"/>
                <a:cs typeface="Arial" pitchFamily="34" charset="0"/>
              </a:rPr>
            </a:br>
            <a:r>
              <a:rPr lang="en-US" sz="1600" dirty="0">
                <a:latin typeface="Arial" pitchFamily="34" charset="0"/>
                <a:cs typeface="Arial" pitchFamily="34" charset="0"/>
              </a:rPr>
              <a:t>the </a:t>
            </a:r>
            <a:r>
              <a:rPr lang="en-US" sz="1600" dirty="0" smtClean="0">
                <a:latin typeface="Arial" pitchFamily="34" charset="0"/>
                <a:cs typeface="Arial" pitchFamily="34" charset="0"/>
              </a:rPr>
              <a:t>National Cybersecurity Workforce </a:t>
            </a:r>
            <a:r>
              <a:rPr lang="en-US" sz="1600" dirty="0">
                <a:latin typeface="Arial" pitchFamily="34" charset="0"/>
                <a:cs typeface="Arial" pitchFamily="34" charset="0"/>
              </a:rPr>
              <a:t>Framework</a:t>
            </a:r>
          </a:p>
          <a:p>
            <a:pPr marL="231775" indent="-285750">
              <a:spcBef>
                <a:spcPts val="600"/>
              </a:spcBef>
              <a:spcAft>
                <a:spcPts val="600"/>
              </a:spcAft>
              <a:buFont typeface="Wingdings" panose="05000000000000000000" pitchFamily="2" charset="2"/>
              <a:buChar char="ü"/>
              <a:defRPr/>
            </a:pPr>
            <a:r>
              <a:rPr lang="en-US" sz="1600" dirty="0">
                <a:latin typeface="Arial" pitchFamily="34" charset="0"/>
                <a:cs typeface="Arial" pitchFamily="34" charset="0"/>
              </a:rPr>
              <a:t>100+ links to cybersecurity resources</a:t>
            </a:r>
          </a:p>
          <a:p>
            <a:pPr marL="231775" indent="-285750">
              <a:spcBef>
                <a:spcPts val="600"/>
              </a:spcBef>
              <a:spcAft>
                <a:spcPts val="600"/>
              </a:spcAft>
              <a:buFont typeface="Wingdings" panose="05000000000000000000" pitchFamily="2" charset="2"/>
              <a:buChar char="ü"/>
              <a:defRPr/>
            </a:pPr>
            <a:r>
              <a:rPr lang="en-US" sz="1600" dirty="0">
                <a:latin typeface="Arial" pitchFamily="34" charset="0"/>
                <a:cs typeface="Arial" pitchFamily="34" charset="0"/>
              </a:rPr>
              <a:t>15+ tools for managers</a:t>
            </a:r>
          </a:p>
          <a:p>
            <a:pPr marL="231775" indent="-285750">
              <a:spcBef>
                <a:spcPts val="600"/>
              </a:spcBef>
              <a:spcAft>
                <a:spcPts val="600"/>
              </a:spcAft>
              <a:buFont typeface="Wingdings" panose="05000000000000000000" pitchFamily="2" charset="2"/>
              <a:buChar char="ü"/>
              <a:defRPr/>
            </a:pPr>
            <a:r>
              <a:rPr lang="en-US" sz="1600" dirty="0">
                <a:latin typeface="Arial" pitchFamily="34" charset="0"/>
                <a:cs typeface="Arial" pitchFamily="34" charset="0"/>
              </a:rPr>
              <a:t>10+ monthly events</a:t>
            </a:r>
          </a:p>
          <a:p>
            <a:pPr marL="231775" indent="-285750">
              <a:spcBef>
                <a:spcPts val="600"/>
              </a:spcBef>
              <a:spcAft>
                <a:spcPts val="600"/>
              </a:spcAft>
              <a:buFont typeface="Wingdings" panose="05000000000000000000" pitchFamily="2" charset="2"/>
              <a:buChar char="ü"/>
              <a:defRPr/>
            </a:pPr>
            <a:r>
              <a:rPr lang="en-US" sz="1600" dirty="0">
                <a:latin typeface="Arial" pitchFamily="34" charset="0"/>
                <a:cs typeface="Arial" pitchFamily="34" charset="0"/>
              </a:rPr>
              <a:t>10+ links to customized job searches</a:t>
            </a:r>
          </a:p>
          <a:p>
            <a:pPr>
              <a:spcBef>
                <a:spcPts val="600"/>
              </a:spcBef>
              <a:spcAft>
                <a:spcPts val="600"/>
              </a:spcAft>
              <a:defRPr/>
            </a:pPr>
            <a:r>
              <a:rPr lang="en-US" sz="1600" dirty="0">
                <a:latin typeface="Arial" pitchFamily="34" charset="0"/>
                <a:cs typeface="Arial" pitchFamily="34" charset="0"/>
              </a:rPr>
              <a:t>…and more coming soon!</a:t>
            </a:r>
          </a:p>
        </p:txBody>
      </p:sp>
      <p:sp>
        <p:nvSpPr>
          <p:cNvPr id="14" name="TextBox 7"/>
          <p:cNvSpPr txBox="1">
            <a:spLocks noChangeArrowheads="1"/>
          </p:cNvSpPr>
          <p:nvPr/>
        </p:nvSpPr>
        <p:spPr bwMode="auto">
          <a:xfrm>
            <a:off x="4451132" y="5399088"/>
            <a:ext cx="4572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3333"/>
              </a:buClr>
              <a:buFont typeface="Wingdings" pitchFamily="2" charset="2"/>
              <a:defRPr sz="2800">
                <a:solidFill>
                  <a:schemeClr val="tx1"/>
                </a:solidFill>
                <a:latin typeface="Arial" pitchFamily="34" charset="0"/>
                <a:ea typeface="MS PGothic" pitchFamily="34" charset="-128"/>
              </a:defRPr>
            </a:lvl1pPr>
            <a:lvl2pPr marL="742950" indent="-285750" eaLnBrk="0" hangingPunct="0">
              <a:spcBef>
                <a:spcPct val="20000"/>
              </a:spcBef>
              <a:buChar char="–"/>
              <a:defRPr sz="2400">
                <a:solidFill>
                  <a:schemeClr val="tx1"/>
                </a:solidFill>
                <a:latin typeface="Arial" pitchFamily="34" charset="0"/>
                <a:ea typeface="MS PGothic" pitchFamily="34" charset="-128"/>
              </a:defRPr>
            </a:lvl2pPr>
            <a:lvl3pPr marL="1143000" indent="-228600" eaLnBrk="0" hangingPunct="0">
              <a:spcBef>
                <a:spcPct val="20000"/>
              </a:spcBef>
              <a:buChar char="•"/>
              <a:defRPr sz="2000">
                <a:solidFill>
                  <a:schemeClr val="tx1"/>
                </a:solidFill>
                <a:latin typeface="Arial" pitchFamily="34" charset="0"/>
                <a:ea typeface="MS PGothic" pitchFamily="34" charset="-128"/>
              </a:defRPr>
            </a:lvl3pPr>
            <a:lvl4pPr marL="1600200" indent="-228600" eaLnBrk="0" hangingPunct="0">
              <a:spcBef>
                <a:spcPct val="20000"/>
              </a:spcBef>
              <a:buChar char="–"/>
              <a:defRPr>
                <a:solidFill>
                  <a:schemeClr val="tx1"/>
                </a:solidFill>
                <a:latin typeface="Arial" pitchFamily="34" charset="0"/>
                <a:ea typeface="MS PGothic" pitchFamily="34" charset="-128"/>
              </a:defRPr>
            </a:lvl4pPr>
            <a:lvl5pPr marL="2057400" indent="-228600" eaLnBrk="0" hangingPunct="0">
              <a:spcBef>
                <a:spcPct val="20000"/>
              </a:spcBef>
              <a:buChar char="»"/>
              <a:defRPr>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MS PGothic" pitchFamily="34" charset="-128"/>
              </a:defRPr>
            </a:lvl9pPr>
          </a:lstStyle>
          <a:p>
            <a:pPr algn="ctr" eaLnBrk="1" hangingPunct="1">
              <a:spcBef>
                <a:spcPct val="0"/>
              </a:spcBef>
              <a:buClrTx/>
              <a:buFontTx/>
              <a:buNone/>
            </a:pPr>
            <a:r>
              <a:rPr lang="en-US" altLang="en-US" sz="3600" b="1" i="1" u="sng" dirty="0">
                <a:latin typeface="Calibri" pitchFamily="34" charset="0"/>
                <a:hlinkClick r:id="rId3"/>
              </a:rPr>
              <a:t>www.niccs.us-cert.gov</a:t>
            </a:r>
            <a:r>
              <a:rPr lang="en-US" altLang="en-US" sz="3600" b="1" i="1" u="sng" dirty="0">
                <a:latin typeface="Calibri" pitchFamily="34" charset="0"/>
              </a:rPr>
              <a:t> </a:t>
            </a:r>
            <a:endParaRPr lang="en-US" altLang="en-US" sz="3600" dirty="0">
              <a:latin typeface="Calibri" pitchFamily="34" charset="0"/>
            </a:endParaRPr>
          </a:p>
        </p:txBody>
      </p:sp>
      <p:pic>
        <p:nvPicPr>
          <p:cNvPr id="15" name="Picture 2" descr="C:\Users\558820\AppData\Local\Microsoft\Windows\Temporary Internet Files\Content.Outlook\TWB5LAEX\NICCS_OPA_Changes_Home_Option1.png"/>
          <p:cNvPicPr>
            <a:picLocks noChangeAspect="1" noChangeArrowheads="1"/>
          </p:cNvPicPr>
          <p:nvPr/>
        </p:nvPicPr>
        <p:blipFill>
          <a:blip r:embed="rId4">
            <a:extLst>
              <a:ext uri="{28A0092B-C50C-407E-A947-70E740481C1C}">
                <a14:useLocalDpi xmlns:a14="http://schemas.microsoft.com/office/drawing/2010/main" val="0"/>
              </a:ext>
            </a:extLst>
          </a:blip>
          <a:srcRect l="9512" t="-2" r="8049" b="39658"/>
          <a:stretch>
            <a:fillRect/>
          </a:stretch>
        </p:blipFill>
        <p:spPr bwMode="auto">
          <a:xfrm>
            <a:off x="4876800" y="1644868"/>
            <a:ext cx="3781272" cy="3657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683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10600" cy="676275"/>
          </a:xfrm>
        </p:spPr>
        <p:txBody>
          <a:bodyPr/>
          <a:lstStyle/>
          <a:p>
            <a:r>
              <a:rPr lang="en-US" dirty="0" smtClean="0"/>
              <a:t>The Power of Public-Private Partnerships</a:t>
            </a:r>
            <a:endParaRPr lang="en-US" dirty="0"/>
          </a:p>
        </p:txBody>
      </p:sp>
      <p:grpSp>
        <p:nvGrpSpPr>
          <p:cNvPr id="4" name="Group 3"/>
          <p:cNvGrpSpPr/>
          <p:nvPr/>
        </p:nvGrpSpPr>
        <p:grpSpPr>
          <a:xfrm>
            <a:off x="609600" y="1334930"/>
            <a:ext cx="8068378" cy="4761070"/>
            <a:chOff x="609600" y="1334930"/>
            <a:chExt cx="8068378" cy="4761070"/>
          </a:xfrm>
        </p:grpSpPr>
        <p:sp>
          <p:nvSpPr>
            <p:cNvPr id="5" name="Freeform 37"/>
            <p:cNvSpPr>
              <a:spLocks/>
            </p:cNvSpPr>
            <p:nvPr/>
          </p:nvSpPr>
          <p:spPr bwMode="auto">
            <a:xfrm>
              <a:off x="996018" y="1334930"/>
              <a:ext cx="1020139" cy="709815"/>
            </a:xfrm>
            <a:custGeom>
              <a:avLst/>
              <a:gdLst>
                <a:gd name="T0" fmla="*/ 2147483647 w 396"/>
                <a:gd name="T1" fmla="*/ 2147483647 h 294"/>
                <a:gd name="T2" fmla="*/ 2147483647 w 396"/>
                <a:gd name="T3" fmla="*/ 2147483647 h 294"/>
                <a:gd name="T4" fmla="*/ 2147483647 w 396"/>
                <a:gd name="T5" fmla="*/ 2147483647 h 294"/>
                <a:gd name="T6" fmla="*/ 2147483647 w 396"/>
                <a:gd name="T7" fmla="*/ 2147483647 h 294"/>
                <a:gd name="T8" fmla="*/ 2147483647 w 396"/>
                <a:gd name="T9" fmla="*/ 2147483647 h 294"/>
                <a:gd name="T10" fmla="*/ 2147483647 w 396"/>
                <a:gd name="T11" fmla="*/ 2147483647 h 294"/>
                <a:gd name="T12" fmla="*/ 2147483647 w 396"/>
                <a:gd name="T13" fmla="*/ 2147483647 h 294"/>
                <a:gd name="T14" fmla="*/ 2147483647 w 396"/>
                <a:gd name="T15" fmla="*/ 2147483647 h 294"/>
                <a:gd name="T16" fmla="*/ 2147483647 w 396"/>
                <a:gd name="T17" fmla="*/ 2147483647 h 294"/>
                <a:gd name="T18" fmla="*/ 2147483647 w 396"/>
                <a:gd name="T19" fmla="*/ 2147483647 h 294"/>
                <a:gd name="T20" fmla="*/ 2147483647 w 396"/>
                <a:gd name="T21" fmla="*/ 2147483647 h 294"/>
                <a:gd name="T22" fmla="*/ 2147483647 w 396"/>
                <a:gd name="T23" fmla="*/ 2147483647 h 294"/>
                <a:gd name="T24" fmla="*/ 2147483647 w 396"/>
                <a:gd name="T25" fmla="*/ 2147483647 h 294"/>
                <a:gd name="T26" fmla="*/ 2147483647 w 396"/>
                <a:gd name="T27" fmla="*/ 2147483647 h 294"/>
                <a:gd name="T28" fmla="*/ 2147483647 w 396"/>
                <a:gd name="T29" fmla="*/ 2147483647 h 294"/>
                <a:gd name="T30" fmla="*/ 2147483647 w 396"/>
                <a:gd name="T31" fmla="*/ 2147483647 h 294"/>
                <a:gd name="T32" fmla="*/ 2147483647 w 396"/>
                <a:gd name="T33" fmla="*/ 2147483647 h 294"/>
                <a:gd name="T34" fmla="*/ 2147483647 w 396"/>
                <a:gd name="T35" fmla="*/ 2147483647 h 294"/>
                <a:gd name="T36" fmla="*/ 2147483647 w 396"/>
                <a:gd name="T37" fmla="*/ 2147483647 h 294"/>
                <a:gd name="T38" fmla="*/ 2147483647 w 396"/>
                <a:gd name="T39" fmla="*/ 2147483647 h 294"/>
                <a:gd name="T40" fmla="*/ 2147483647 w 396"/>
                <a:gd name="T41" fmla="*/ 2147483647 h 294"/>
                <a:gd name="T42" fmla="*/ 2147483647 w 396"/>
                <a:gd name="T43" fmla="*/ 2147483647 h 294"/>
                <a:gd name="T44" fmla="*/ 2147483647 w 396"/>
                <a:gd name="T45" fmla="*/ 2147483647 h 294"/>
                <a:gd name="T46" fmla="*/ 2147483647 w 396"/>
                <a:gd name="T47" fmla="*/ 2147483647 h 294"/>
                <a:gd name="T48" fmla="*/ 2147483647 w 396"/>
                <a:gd name="T49" fmla="*/ 2147483647 h 294"/>
                <a:gd name="T50" fmla="*/ 2147483647 w 396"/>
                <a:gd name="T51" fmla="*/ 2147483647 h 294"/>
                <a:gd name="T52" fmla="*/ 2147483647 w 396"/>
                <a:gd name="T53" fmla="*/ 2147483647 h 294"/>
                <a:gd name="T54" fmla="*/ 2147483647 w 396"/>
                <a:gd name="T55" fmla="*/ 2147483647 h 294"/>
                <a:gd name="T56" fmla="*/ 2147483647 w 396"/>
                <a:gd name="T57" fmla="*/ 2147483647 h 294"/>
                <a:gd name="T58" fmla="*/ 2147483647 w 396"/>
                <a:gd name="T59" fmla="*/ 0 h 294"/>
                <a:gd name="T60" fmla="*/ 2147483647 w 396"/>
                <a:gd name="T61" fmla="*/ 2147483647 h 294"/>
                <a:gd name="T62" fmla="*/ 2147483647 w 396"/>
                <a:gd name="T63" fmla="*/ 2147483647 h 294"/>
                <a:gd name="T64" fmla="*/ 2147483647 w 396"/>
                <a:gd name="T65" fmla="*/ 2147483647 h 294"/>
                <a:gd name="T66" fmla="*/ 2147483647 w 396"/>
                <a:gd name="T67" fmla="*/ 2147483647 h 294"/>
                <a:gd name="T68" fmla="*/ 2147483647 w 396"/>
                <a:gd name="T69" fmla="*/ 2147483647 h 294"/>
                <a:gd name="T70" fmla="*/ 2147483647 w 396"/>
                <a:gd name="T71" fmla="*/ 2147483647 h 294"/>
                <a:gd name="T72" fmla="*/ 2147483647 w 396"/>
                <a:gd name="T73" fmla="*/ 2147483647 h 294"/>
                <a:gd name="T74" fmla="*/ 2147483647 w 396"/>
                <a:gd name="T75" fmla="*/ 2147483647 h 294"/>
                <a:gd name="T76" fmla="*/ 2147483647 w 396"/>
                <a:gd name="T77" fmla="*/ 2147483647 h 294"/>
                <a:gd name="T78" fmla="*/ 2147483647 w 396"/>
                <a:gd name="T79" fmla="*/ 2147483647 h 294"/>
                <a:gd name="T80" fmla="*/ 2147483647 w 396"/>
                <a:gd name="T81" fmla="*/ 2147483647 h 294"/>
                <a:gd name="T82" fmla="*/ 2147483647 w 396"/>
                <a:gd name="T83" fmla="*/ 2147483647 h 294"/>
                <a:gd name="T84" fmla="*/ 0 w 396"/>
                <a:gd name="T85" fmla="*/ 2147483647 h 294"/>
                <a:gd name="T86" fmla="*/ 0 w 396"/>
                <a:gd name="T87" fmla="*/ 2147483647 h 294"/>
                <a:gd name="T88" fmla="*/ 2147483647 w 396"/>
                <a:gd name="T89" fmla="*/ 2147483647 h 294"/>
                <a:gd name="T90" fmla="*/ 2147483647 w 396"/>
                <a:gd name="T91" fmla="*/ 2147483647 h 294"/>
                <a:gd name="T92" fmla="*/ 2147483647 w 396"/>
                <a:gd name="T93" fmla="*/ 2147483647 h 294"/>
                <a:gd name="T94" fmla="*/ 2147483647 w 396"/>
                <a:gd name="T95" fmla="*/ 2147483647 h 294"/>
                <a:gd name="T96" fmla="*/ 2147483647 w 396"/>
                <a:gd name="T97" fmla="*/ 2147483647 h 294"/>
                <a:gd name="T98" fmla="*/ 2147483647 w 396"/>
                <a:gd name="T99" fmla="*/ 2147483647 h 294"/>
                <a:gd name="T100" fmla="*/ 2147483647 w 396"/>
                <a:gd name="T101" fmla="*/ 2147483647 h 294"/>
                <a:gd name="T102" fmla="*/ 2147483647 w 396"/>
                <a:gd name="T103" fmla="*/ 2147483647 h 294"/>
                <a:gd name="T104" fmla="*/ 2147483647 w 396"/>
                <a:gd name="T105" fmla="*/ 2147483647 h 294"/>
                <a:gd name="T106" fmla="*/ 2147483647 w 396"/>
                <a:gd name="T107" fmla="*/ 2147483647 h 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96" h="294">
                  <a:moveTo>
                    <a:pt x="12" y="24"/>
                  </a:moveTo>
                  <a:lnTo>
                    <a:pt x="12" y="18"/>
                  </a:lnTo>
                  <a:lnTo>
                    <a:pt x="18" y="24"/>
                  </a:lnTo>
                  <a:lnTo>
                    <a:pt x="42" y="42"/>
                  </a:lnTo>
                  <a:lnTo>
                    <a:pt x="54" y="48"/>
                  </a:lnTo>
                  <a:lnTo>
                    <a:pt x="60" y="48"/>
                  </a:lnTo>
                  <a:lnTo>
                    <a:pt x="66" y="54"/>
                  </a:lnTo>
                  <a:lnTo>
                    <a:pt x="72" y="54"/>
                  </a:lnTo>
                  <a:lnTo>
                    <a:pt x="84" y="60"/>
                  </a:lnTo>
                  <a:lnTo>
                    <a:pt x="84" y="66"/>
                  </a:lnTo>
                  <a:lnTo>
                    <a:pt x="90" y="66"/>
                  </a:lnTo>
                  <a:lnTo>
                    <a:pt x="90" y="72"/>
                  </a:lnTo>
                  <a:lnTo>
                    <a:pt x="96" y="72"/>
                  </a:lnTo>
                  <a:lnTo>
                    <a:pt x="96" y="66"/>
                  </a:lnTo>
                  <a:lnTo>
                    <a:pt x="96" y="60"/>
                  </a:lnTo>
                  <a:lnTo>
                    <a:pt x="102" y="60"/>
                  </a:lnTo>
                  <a:lnTo>
                    <a:pt x="102" y="72"/>
                  </a:lnTo>
                  <a:lnTo>
                    <a:pt x="102" y="78"/>
                  </a:lnTo>
                  <a:lnTo>
                    <a:pt x="102" y="84"/>
                  </a:lnTo>
                  <a:lnTo>
                    <a:pt x="90" y="96"/>
                  </a:lnTo>
                  <a:lnTo>
                    <a:pt x="90" y="90"/>
                  </a:lnTo>
                  <a:lnTo>
                    <a:pt x="96" y="84"/>
                  </a:lnTo>
                  <a:lnTo>
                    <a:pt x="78" y="102"/>
                  </a:lnTo>
                  <a:lnTo>
                    <a:pt x="66" y="108"/>
                  </a:lnTo>
                  <a:lnTo>
                    <a:pt x="66" y="114"/>
                  </a:lnTo>
                  <a:lnTo>
                    <a:pt x="72" y="120"/>
                  </a:lnTo>
                  <a:lnTo>
                    <a:pt x="78" y="114"/>
                  </a:lnTo>
                  <a:lnTo>
                    <a:pt x="72" y="108"/>
                  </a:lnTo>
                  <a:lnTo>
                    <a:pt x="90" y="96"/>
                  </a:lnTo>
                  <a:lnTo>
                    <a:pt x="108" y="84"/>
                  </a:lnTo>
                  <a:lnTo>
                    <a:pt x="108" y="90"/>
                  </a:lnTo>
                  <a:lnTo>
                    <a:pt x="108" y="96"/>
                  </a:lnTo>
                  <a:lnTo>
                    <a:pt x="102" y="96"/>
                  </a:lnTo>
                  <a:lnTo>
                    <a:pt x="96" y="102"/>
                  </a:lnTo>
                  <a:lnTo>
                    <a:pt x="96" y="108"/>
                  </a:lnTo>
                  <a:lnTo>
                    <a:pt x="102" y="108"/>
                  </a:lnTo>
                  <a:lnTo>
                    <a:pt x="96" y="126"/>
                  </a:lnTo>
                  <a:lnTo>
                    <a:pt x="90" y="132"/>
                  </a:lnTo>
                  <a:lnTo>
                    <a:pt x="90" y="126"/>
                  </a:lnTo>
                  <a:lnTo>
                    <a:pt x="96" y="120"/>
                  </a:lnTo>
                  <a:lnTo>
                    <a:pt x="84" y="126"/>
                  </a:lnTo>
                  <a:lnTo>
                    <a:pt x="84" y="132"/>
                  </a:lnTo>
                  <a:lnTo>
                    <a:pt x="84" y="126"/>
                  </a:lnTo>
                  <a:lnTo>
                    <a:pt x="84" y="120"/>
                  </a:lnTo>
                  <a:lnTo>
                    <a:pt x="78" y="120"/>
                  </a:lnTo>
                  <a:lnTo>
                    <a:pt x="66" y="126"/>
                  </a:lnTo>
                  <a:lnTo>
                    <a:pt x="66" y="132"/>
                  </a:lnTo>
                  <a:lnTo>
                    <a:pt x="72" y="132"/>
                  </a:lnTo>
                  <a:lnTo>
                    <a:pt x="78" y="132"/>
                  </a:lnTo>
                  <a:lnTo>
                    <a:pt x="78" y="138"/>
                  </a:lnTo>
                  <a:lnTo>
                    <a:pt x="84" y="138"/>
                  </a:lnTo>
                  <a:lnTo>
                    <a:pt x="90" y="132"/>
                  </a:lnTo>
                  <a:lnTo>
                    <a:pt x="96" y="132"/>
                  </a:lnTo>
                  <a:lnTo>
                    <a:pt x="102" y="132"/>
                  </a:lnTo>
                  <a:lnTo>
                    <a:pt x="108" y="126"/>
                  </a:lnTo>
                  <a:lnTo>
                    <a:pt x="108" y="114"/>
                  </a:lnTo>
                  <a:lnTo>
                    <a:pt x="114" y="108"/>
                  </a:lnTo>
                  <a:lnTo>
                    <a:pt x="108" y="102"/>
                  </a:lnTo>
                  <a:lnTo>
                    <a:pt x="114" y="90"/>
                  </a:lnTo>
                  <a:lnTo>
                    <a:pt x="126" y="78"/>
                  </a:lnTo>
                  <a:lnTo>
                    <a:pt x="120" y="60"/>
                  </a:lnTo>
                  <a:lnTo>
                    <a:pt x="120" y="66"/>
                  </a:lnTo>
                  <a:lnTo>
                    <a:pt x="120" y="72"/>
                  </a:lnTo>
                  <a:lnTo>
                    <a:pt x="114" y="66"/>
                  </a:lnTo>
                  <a:lnTo>
                    <a:pt x="114" y="60"/>
                  </a:lnTo>
                  <a:lnTo>
                    <a:pt x="120" y="60"/>
                  </a:lnTo>
                  <a:lnTo>
                    <a:pt x="126" y="60"/>
                  </a:lnTo>
                  <a:lnTo>
                    <a:pt x="120" y="48"/>
                  </a:lnTo>
                  <a:lnTo>
                    <a:pt x="120" y="42"/>
                  </a:lnTo>
                  <a:lnTo>
                    <a:pt x="114" y="42"/>
                  </a:lnTo>
                  <a:lnTo>
                    <a:pt x="114" y="36"/>
                  </a:lnTo>
                  <a:lnTo>
                    <a:pt x="120" y="30"/>
                  </a:lnTo>
                  <a:lnTo>
                    <a:pt x="120" y="36"/>
                  </a:lnTo>
                  <a:lnTo>
                    <a:pt x="120" y="42"/>
                  </a:lnTo>
                  <a:lnTo>
                    <a:pt x="126" y="42"/>
                  </a:lnTo>
                  <a:lnTo>
                    <a:pt x="120" y="36"/>
                  </a:lnTo>
                  <a:lnTo>
                    <a:pt x="126" y="36"/>
                  </a:lnTo>
                  <a:lnTo>
                    <a:pt x="126" y="30"/>
                  </a:lnTo>
                  <a:lnTo>
                    <a:pt x="126" y="24"/>
                  </a:lnTo>
                  <a:lnTo>
                    <a:pt x="126" y="18"/>
                  </a:lnTo>
                  <a:lnTo>
                    <a:pt x="120" y="18"/>
                  </a:lnTo>
                  <a:lnTo>
                    <a:pt x="120" y="0"/>
                  </a:lnTo>
                  <a:lnTo>
                    <a:pt x="138" y="6"/>
                  </a:lnTo>
                  <a:lnTo>
                    <a:pt x="198" y="24"/>
                  </a:lnTo>
                  <a:lnTo>
                    <a:pt x="342" y="60"/>
                  </a:lnTo>
                  <a:lnTo>
                    <a:pt x="396" y="72"/>
                  </a:lnTo>
                  <a:lnTo>
                    <a:pt x="360" y="258"/>
                  </a:lnTo>
                  <a:lnTo>
                    <a:pt x="354" y="264"/>
                  </a:lnTo>
                  <a:lnTo>
                    <a:pt x="360" y="276"/>
                  </a:lnTo>
                  <a:lnTo>
                    <a:pt x="360" y="282"/>
                  </a:lnTo>
                  <a:lnTo>
                    <a:pt x="354" y="288"/>
                  </a:lnTo>
                  <a:lnTo>
                    <a:pt x="354" y="294"/>
                  </a:lnTo>
                  <a:lnTo>
                    <a:pt x="252" y="270"/>
                  </a:lnTo>
                  <a:lnTo>
                    <a:pt x="240" y="270"/>
                  </a:lnTo>
                  <a:lnTo>
                    <a:pt x="222" y="270"/>
                  </a:lnTo>
                  <a:lnTo>
                    <a:pt x="216" y="270"/>
                  </a:lnTo>
                  <a:lnTo>
                    <a:pt x="216" y="264"/>
                  </a:lnTo>
                  <a:lnTo>
                    <a:pt x="210" y="270"/>
                  </a:lnTo>
                  <a:lnTo>
                    <a:pt x="192" y="270"/>
                  </a:lnTo>
                  <a:lnTo>
                    <a:pt x="180" y="276"/>
                  </a:lnTo>
                  <a:lnTo>
                    <a:pt x="162" y="276"/>
                  </a:lnTo>
                  <a:lnTo>
                    <a:pt x="162" y="270"/>
                  </a:lnTo>
                  <a:lnTo>
                    <a:pt x="156" y="270"/>
                  </a:lnTo>
                  <a:lnTo>
                    <a:pt x="150" y="270"/>
                  </a:lnTo>
                  <a:lnTo>
                    <a:pt x="144" y="270"/>
                  </a:lnTo>
                  <a:lnTo>
                    <a:pt x="138" y="270"/>
                  </a:lnTo>
                  <a:lnTo>
                    <a:pt x="132" y="270"/>
                  </a:lnTo>
                  <a:lnTo>
                    <a:pt x="126" y="264"/>
                  </a:lnTo>
                  <a:lnTo>
                    <a:pt x="114" y="252"/>
                  </a:lnTo>
                  <a:lnTo>
                    <a:pt x="102" y="252"/>
                  </a:lnTo>
                  <a:lnTo>
                    <a:pt x="96" y="258"/>
                  </a:lnTo>
                  <a:lnTo>
                    <a:pt x="84" y="258"/>
                  </a:lnTo>
                  <a:lnTo>
                    <a:pt x="66" y="258"/>
                  </a:lnTo>
                  <a:lnTo>
                    <a:pt x="60" y="252"/>
                  </a:lnTo>
                  <a:lnTo>
                    <a:pt x="54" y="246"/>
                  </a:lnTo>
                  <a:lnTo>
                    <a:pt x="48" y="240"/>
                  </a:lnTo>
                  <a:lnTo>
                    <a:pt x="48" y="234"/>
                  </a:lnTo>
                  <a:lnTo>
                    <a:pt x="54" y="228"/>
                  </a:lnTo>
                  <a:lnTo>
                    <a:pt x="54" y="216"/>
                  </a:lnTo>
                  <a:lnTo>
                    <a:pt x="48" y="204"/>
                  </a:lnTo>
                  <a:lnTo>
                    <a:pt x="36" y="198"/>
                  </a:lnTo>
                  <a:lnTo>
                    <a:pt x="30" y="198"/>
                  </a:lnTo>
                  <a:lnTo>
                    <a:pt x="30" y="186"/>
                  </a:lnTo>
                  <a:lnTo>
                    <a:pt x="24" y="186"/>
                  </a:lnTo>
                  <a:lnTo>
                    <a:pt x="18" y="186"/>
                  </a:lnTo>
                  <a:lnTo>
                    <a:pt x="12" y="186"/>
                  </a:lnTo>
                  <a:lnTo>
                    <a:pt x="12" y="180"/>
                  </a:lnTo>
                  <a:lnTo>
                    <a:pt x="12" y="186"/>
                  </a:lnTo>
                  <a:lnTo>
                    <a:pt x="6" y="180"/>
                  </a:lnTo>
                  <a:lnTo>
                    <a:pt x="0" y="180"/>
                  </a:lnTo>
                  <a:lnTo>
                    <a:pt x="0" y="174"/>
                  </a:lnTo>
                  <a:lnTo>
                    <a:pt x="0" y="168"/>
                  </a:lnTo>
                  <a:lnTo>
                    <a:pt x="6" y="156"/>
                  </a:lnTo>
                  <a:lnTo>
                    <a:pt x="6" y="168"/>
                  </a:lnTo>
                  <a:lnTo>
                    <a:pt x="6" y="174"/>
                  </a:lnTo>
                  <a:lnTo>
                    <a:pt x="6" y="168"/>
                  </a:lnTo>
                  <a:lnTo>
                    <a:pt x="12" y="162"/>
                  </a:lnTo>
                  <a:lnTo>
                    <a:pt x="12" y="156"/>
                  </a:lnTo>
                  <a:lnTo>
                    <a:pt x="12" y="150"/>
                  </a:lnTo>
                  <a:lnTo>
                    <a:pt x="18" y="150"/>
                  </a:lnTo>
                  <a:lnTo>
                    <a:pt x="18" y="144"/>
                  </a:lnTo>
                  <a:lnTo>
                    <a:pt x="12" y="150"/>
                  </a:lnTo>
                  <a:lnTo>
                    <a:pt x="6" y="150"/>
                  </a:lnTo>
                  <a:lnTo>
                    <a:pt x="6" y="132"/>
                  </a:lnTo>
                  <a:lnTo>
                    <a:pt x="12" y="132"/>
                  </a:lnTo>
                  <a:lnTo>
                    <a:pt x="12" y="138"/>
                  </a:lnTo>
                  <a:lnTo>
                    <a:pt x="12" y="132"/>
                  </a:lnTo>
                  <a:lnTo>
                    <a:pt x="24" y="132"/>
                  </a:lnTo>
                  <a:lnTo>
                    <a:pt x="18" y="126"/>
                  </a:lnTo>
                  <a:lnTo>
                    <a:pt x="12" y="126"/>
                  </a:lnTo>
                  <a:lnTo>
                    <a:pt x="6" y="126"/>
                  </a:lnTo>
                  <a:lnTo>
                    <a:pt x="6" y="120"/>
                  </a:lnTo>
                  <a:lnTo>
                    <a:pt x="12" y="120"/>
                  </a:lnTo>
                  <a:lnTo>
                    <a:pt x="12" y="108"/>
                  </a:lnTo>
                  <a:lnTo>
                    <a:pt x="12" y="102"/>
                  </a:lnTo>
                  <a:lnTo>
                    <a:pt x="12" y="66"/>
                  </a:lnTo>
                  <a:lnTo>
                    <a:pt x="12" y="60"/>
                  </a:lnTo>
                  <a:lnTo>
                    <a:pt x="6" y="48"/>
                  </a:lnTo>
                  <a:lnTo>
                    <a:pt x="6" y="36"/>
                  </a:lnTo>
                  <a:lnTo>
                    <a:pt x="6" y="30"/>
                  </a:lnTo>
                  <a:lnTo>
                    <a:pt x="12" y="2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6" name="Freeform 38"/>
            <p:cNvSpPr>
              <a:spLocks/>
            </p:cNvSpPr>
            <p:nvPr/>
          </p:nvSpPr>
          <p:spPr bwMode="auto">
            <a:xfrm>
              <a:off x="717797" y="1783996"/>
              <a:ext cx="1236534" cy="970564"/>
            </a:xfrm>
            <a:custGeom>
              <a:avLst/>
              <a:gdLst>
                <a:gd name="T0" fmla="*/ 2147483647 w 480"/>
                <a:gd name="T1" fmla="*/ 2147483647 h 402"/>
                <a:gd name="T2" fmla="*/ 2147483647 w 480"/>
                <a:gd name="T3" fmla="*/ 2147483647 h 402"/>
                <a:gd name="T4" fmla="*/ 2147483647 w 480"/>
                <a:gd name="T5" fmla="*/ 2147483647 h 402"/>
                <a:gd name="T6" fmla="*/ 2147483647 w 480"/>
                <a:gd name="T7" fmla="*/ 2147483647 h 402"/>
                <a:gd name="T8" fmla="*/ 2147483647 w 480"/>
                <a:gd name="T9" fmla="*/ 0 h 402"/>
                <a:gd name="T10" fmla="*/ 2147483647 w 480"/>
                <a:gd name="T11" fmla="*/ 2147483647 h 402"/>
                <a:gd name="T12" fmla="*/ 2147483647 w 480"/>
                <a:gd name="T13" fmla="*/ 0 h 402"/>
                <a:gd name="T14" fmla="*/ 2147483647 w 480"/>
                <a:gd name="T15" fmla="*/ 0 h 402"/>
                <a:gd name="T16" fmla="*/ 2147483647 w 480"/>
                <a:gd name="T17" fmla="*/ 2147483647 h 402"/>
                <a:gd name="T18" fmla="*/ 2147483647 w 480"/>
                <a:gd name="T19" fmla="*/ 2147483647 h 402"/>
                <a:gd name="T20" fmla="*/ 2147483647 w 480"/>
                <a:gd name="T21" fmla="*/ 2147483647 h 402"/>
                <a:gd name="T22" fmla="*/ 2147483647 w 480"/>
                <a:gd name="T23" fmla="*/ 2147483647 h 402"/>
                <a:gd name="T24" fmla="*/ 2147483647 w 480"/>
                <a:gd name="T25" fmla="*/ 2147483647 h 402"/>
                <a:gd name="T26" fmla="*/ 2147483647 w 480"/>
                <a:gd name="T27" fmla="*/ 2147483647 h 402"/>
                <a:gd name="T28" fmla="*/ 2147483647 w 480"/>
                <a:gd name="T29" fmla="*/ 2147483647 h 402"/>
                <a:gd name="T30" fmla="*/ 2147483647 w 480"/>
                <a:gd name="T31" fmla="*/ 2147483647 h 402"/>
                <a:gd name="T32" fmla="*/ 2147483647 w 480"/>
                <a:gd name="T33" fmla="*/ 2147483647 h 402"/>
                <a:gd name="T34" fmla="*/ 2147483647 w 480"/>
                <a:gd name="T35" fmla="*/ 2147483647 h 402"/>
                <a:gd name="T36" fmla="*/ 2147483647 w 480"/>
                <a:gd name="T37" fmla="*/ 2147483647 h 402"/>
                <a:gd name="T38" fmla="*/ 2147483647 w 480"/>
                <a:gd name="T39" fmla="*/ 2147483647 h 402"/>
                <a:gd name="T40" fmla="*/ 2147483647 w 480"/>
                <a:gd name="T41" fmla="*/ 2147483647 h 402"/>
                <a:gd name="T42" fmla="*/ 2147483647 w 480"/>
                <a:gd name="T43" fmla="*/ 2147483647 h 402"/>
                <a:gd name="T44" fmla="*/ 2147483647 w 480"/>
                <a:gd name="T45" fmla="*/ 2147483647 h 402"/>
                <a:gd name="T46" fmla="*/ 0 w 480"/>
                <a:gd name="T47" fmla="*/ 2147483647 h 402"/>
                <a:gd name="T48" fmla="*/ 2147483647 w 480"/>
                <a:gd name="T49" fmla="*/ 2147483647 h 402"/>
                <a:gd name="T50" fmla="*/ 2147483647 w 480"/>
                <a:gd name="T51" fmla="*/ 2147483647 h 402"/>
                <a:gd name="T52" fmla="*/ 2147483647 w 480"/>
                <a:gd name="T53" fmla="*/ 2147483647 h 402"/>
                <a:gd name="T54" fmla="*/ 2147483647 w 480"/>
                <a:gd name="T55" fmla="*/ 2147483647 h 402"/>
                <a:gd name="T56" fmla="*/ 2147483647 w 480"/>
                <a:gd name="T57" fmla="*/ 2147483647 h 402"/>
                <a:gd name="T58" fmla="*/ 2147483647 w 480"/>
                <a:gd name="T59" fmla="*/ 2147483647 h 402"/>
                <a:gd name="T60" fmla="*/ 2147483647 w 480"/>
                <a:gd name="T61" fmla="*/ 2147483647 h 402"/>
                <a:gd name="T62" fmla="*/ 2147483647 w 480"/>
                <a:gd name="T63" fmla="*/ 2147483647 h 402"/>
                <a:gd name="T64" fmla="*/ 2147483647 w 480"/>
                <a:gd name="T65" fmla="*/ 2147483647 h 402"/>
                <a:gd name="T66" fmla="*/ 2147483647 w 480"/>
                <a:gd name="T67" fmla="*/ 2147483647 h 402"/>
                <a:gd name="T68" fmla="*/ 2147483647 w 480"/>
                <a:gd name="T69" fmla="*/ 2147483647 h 402"/>
                <a:gd name="T70" fmla="*/ 2147483647 w 480"/>
                <a:gd name="T71" fmla="*/ 2147483647 h 402"/>
                <a:gd name="T72" fmla="*/ 2147483647 w 480"/>
                <a:gd name="T73" fmla="*/ 2147483647 h 402"/>
                <a:gd name="T74" fmla="*/ 2147483647 w 480"/>
                <a:gd name="T75" fmla="*/ 2147483647 h 402"/>
                <a:gd name="T76" fmla="*/ 2147483647 w 480"/>
                <a:gd name="T77" fmla="*/ 2147483647 h 402"/>
                <a:gd name="T78" fmla="*/ 2147483647 w 480"/>
                <a:gd name="T79" fmla="*/ 2147483647 h 402"/>
                <a:gd name="T80" fmla="*/ 2147483647 w 480"/>
                <a:gd name="T81" fmla="*/ 2147483647 h 402"/>
                <a:gd name="T82" fmla="*/ 2147483647 w 480"/>
                <a:gd name="T83" fmla="*/ 2147483647 h 402"/>
                <a:gd name="T84" fmla="*/ 2147483647 w 480"/>
                <a:gd name="T85" fmla="*/ 2147483647 h 402"/>
                <a:gd name="T86" fmla="*/ 2147483647 w 480"/>
                <a:gd name="T87" fmla="*/ 2147483647 h 402"/>
                <a:gd name="T88" fmla="*/ 2147483647 w 480"/>
                <a:gd name="T89" fmla="*/ 2147483647 h 402"/>
                <a:gd name="T90" fmla="*/ 2147483647 w 480"/>
                <a:gd name="T91" fmla="*/ 2147483647 h 402"/>
                <a:gd name="T92" fmla="*/ 2147483647 w 480"/>
                <a:gd name="T93" fmla="*/ 2147483647 h 402"/>
                <a:gd name="T94" fmla="*/ 2147483647 w 480"/>
                <a:gd name="T95" fmla="*/ 2147483647 h 402"/>
                <a:gd name="T96" fmla="*/ 2147483647 w 480"/>
                <a:gd name="T97" fmla="*/ 2147483647 h 402"/>
                <a:gd name="T98" fmla="*/ 2147483647 w 480"/>
                <a:gd name="T99" fmla="*/ 2147483647 h 402"/>
                <a:gd name="T100" fmla="*/ 2147483647 w 480"/>
                <a:gd name="T101" fmla="*/ 2147483647 h 402"/>
                <a:gd name="T102" fmla="*/ 2147483647 w 480"/>
                <a:gd name="T103" fmla="*/ 2147483647 h 402"/>
                <a:gd name="T104" fmla="*/ 2147483647 w 480"/>
                <a:gd name="T105" fmla="*/ 2147483647 h 402"/>
                <a:gd name="T106" fmla="*/ 2147483647 w 480"/>
                <a:gd name="T107" fmla="*/ 2147483647 h 402"/>
                <a:gd name="T108" fmla="*/ 2147483647 w 480"/>
                <a:gd name="T109" fmla="*/ 2147483647 h 402"/>
                <a:gd name="T110" fmla="*/ 2147483647 w 480"/>
                <a:gd name="T111" fmla="*/ 2147483647 h 402"/>
                <a:gd name="T112" fmla="*/ 2147483647 w 480"/>
                <a:gd name="T113" fmla="*/ 2147483647 h 402"/>
                <a:gd name="T114" fmla="*/ 2147483647 w 480"/>
                <a:gd name="T115" fmla="*/ 2147483647 h 402"/>
                <a:gd name="T116" fmla="*/ 2147483647 w 480"/>
                <a:gd name="T117" fmla="*/ 2147483647 h 402"/>
                <a:gd name="T118" fmla="*/ 2147483647 w 480"/>
                <a:gd name="T119" fmla="*/ 2147483647 h 402"/>
                <a:gd name="T120" fmla="*/ 2147483647 w 480"/>
                <a:gd name="T121" fmla="*/ 2147483647 h 402"/>
                <a:gd name="T122" fmla="*/ 2147483647 w 480"/>
                <a:gd name="T123" fmla="*/ 2147483647 h 4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80" h="402">
                  <a:moveTo>
                    <a:pt x="144" y="12"/>
                  </a:moveTo>
                  <a:lnTo>
                    <a:pt x="138" y="12"/>
                  </a:lnTo>
                  <a:lnTo>
                    <a:pt x="138" y="6"/>
                  </a:lnTo>
                  <a:lnTo>
                    <a:pt x="132" y="6"/>
                  </a:lnTo>
                  <a:lnTo>
                    <a:pt x="126" y="6"/>
                  </a:lnTo>
                  <a:lnTo>
                    <a:pt x="120" y="6"/>
                  </a:lnTo>
                  <a:lnTo>
                    <a:pt x="120" y="0"/>
                  </a:lnTo>
                  <a:lnTo>
                    <a:pt x="114" y="6"/>
                  </a:lnTo>
                  <a:lnTo>
                    <a:pt x="114" y="0"/>
                  </a:lnTo>
                  <a:lnTo>
                    <a:pt x="108" y="0"/>
                  </a:lnTo>
                  <a:lnTo>
                    <a:pt x="108" y="6"/>
                  </a:lnTo>
                  <a:lnTo>
                    <a:pt x="108" y="12"/>
                  </a:lnTo>
                  <a:lnTo>
                    <a:pt x="102" y="18"/>
                  </a:lnTo>
                  <a:lnTo>
                    <a:pt x="102" y="24"/>
                  </a:lnTo>
                  <a:lnTo>
                    <a:pt x="96" y="36"/>
                  </a:lnTo>
                  <a:lnTo>
                    <a:pt x="102" y="42"/>
                  </a:lnTo>
                  <a:lnTo>
                    <a:pt x="96" y="54"/>
                  </a:lnTo>
                  <a:lnTo>
                    <a:pt x="84" y="84"/>
                  </a:lnTo>
                  <a:lnTo>
                    <a:pt x="72" y="102"/>
                  </a:lnTo>
                  <a:lnTo>
                    <a:pt x="60" y="132"/>
                  </a:lnTo>
                  <a:lnTo>
                    <a:pt x="48" y="168"/>
                  </a:lnTo>
                  <a:lnTo>
                    <a:pt x="30" y="198"/>
                  </a:lnTo>
                  <a:lnTo>
                    <a:pt x="24" y="204"/>
                  </a:lnTo>
                  <a:lnTo>
                    <a:pt x="18" y="216"/>
                  </a:lnTo>
                  <a:lnTo>
                    <a:pt x="6" y="234"/>
                  </a:lnTo>
                  <a:lnTo>
                    <a:pt x="6" y="240"/>
                  </a:lnTo>
                  <a:lnTo>
                    <a:pt x="6" y="252"/>
                  </a:lnTo>
                  <a:lnTo>
                    <a:pt x="6" y="258"/>
                  </a:lnTo>
                  <a:lnTo>
                    <a:pt x="6" y="264"/>
                  </a:lnTo>
                  <a:lnTo>
                    <a:pt x="0" y="276"/>
                  </a:lnTo>
                  <a:lnTo>
                    <a:pt x="0" y="288"/>
                  </a:lnTo>
                  <a:lnTo>
                    <a:pt x="0" y="294"/>
                  </a:lnTo>
                  <a:lnTo>
                    <a:pt x="6" y="300"/>
                  </a:lnTo>
                  <a:lnTo>
                    <a:pt x="18" y="312"/>
                  </a:lnTo>
                  <a:lnTo>
                    <a:pt x="210" y="360"/>
                  </a:lnTo>
                  <a:lnTo>
                    <a:pt x="294" y="378"/>
                  </a:lnTo>
                  <a:lnTo>
                    <a:pt x="360" y="396"/>
                  </a:lnTo>
                  <a:lnTo>
                    <a:pt x="390" y="402"/>
                  </a:lnTo>
                  <a:lnTo>
                    <a:pt x="420" y="288"/>
                  </a:lnTo>
                  <a:lnTo>
                    <a:pt x="420" y="276"/>
                  </a:lnTo>
                  <a:lnTo>
                    <a:pt x="432" y="258"/>
                  </a:lnTo>
                  <a:lnTo>
                    <a:pt x="432" y="252"/>
                  </a:lnTo>
                  <a:lnTo>
                    <a:pt x="432" y="246"/>
                  </a:lnTo>
                  <a:lnTo>
                    <a:pt x="432" y="240"/>
                  </a:lnTo>
                  <a:lnTo>
                    <a:pt x="420" y="234"/>
                  </a:lnTo>
                  <a:lnTo>
                    <a:pt x="420" y="228"/>
                  </a:lnTo>
                  <a:lnTo>
                    <a:pt x="426" y="222"/>
                  </a:lnTo>
                  <a:lnTo>
                    <a:pt x="426" y="210"/>
                  </a:lnTo>
                  <a:lnTo>
                    <a:pt x="444" y="192"/>
                  </a:lnTo>
                  <a:lnTo>
                    <a:pt x="450" y="186"/>
                  </a:lnTo>
                  <a:lnTo>
                    <a:pt x="450" y="180"/>
                  </a:lnTo>
                  <a:lnTo>
                    <a:pt x="480" y="144"/>
                  </a:lnTo>
                  <a:lnTo>
                    <a:pt x="480" y="138"/>
                  </a:lnTo>
                  <a:lnTo>
                    <a:pt x="480" y="132"/>
                  </a:lnTo>
                  <a:lnTo>
                    <a:pt x="474" y="126"/>
                  </a:lnTo>
                  <a:lnTo>
                    <a:pt x="462" y="108"/>
                  </a:lnTo>
                  <a:lnTo>
                    <a:pt x="360" y="84"/>
                  </a:lnTo>
                  <a:lnTo>
                    <a:pt x="348" y="84"/>
                  </a:lnTo>
                  <a:lnTo>
                    <a:pt x="330" y="84"/>
                  </a:lnTo>
                  <a:lnTo>
                    <a:pt x="324" y="84"/>
                  </a:lnTo>
                  <a:lnTo>
                    <a:pt x="324" y="78"/>
                  </a:lnTo>
                  <a:lnTo>
                    <a:pt x="318" y="84"/>
                  </a:lnTo>
                  <a:lnTo>
                    <a:pt x="300" y="84"/>
                  </a:lnTo>
                  <a:lnTo>
                    <a:pt x="288" y="90"/>
                  </a:lnTo>
                  <a:lnTo>
                    <a:pt x="270" y="90"/>
                  </a:lnTo>
                  <a:lnTo>
                    <a:pt x="270" y="84"/>
                  </a:lnTo>
                  <a:lnTo>
                    <a:pt x="264" y="84"/>
                  </a:lnTo>
                  <a:lnTo>
                    <a:pt x="258" y="84"/>
                  </a:lnTo>
                  <a:lnTo>
                    <a:pt x="252" y="84"/>
                  </a:lnTo>
                  <a:lnTo>
                    <a:pt x="246" y="84"/>
                  </a:lnTo>
                  <a:lnTo>
                    <a:pt x="240" y="84"/>
                  </a:lnTo>
                  <a:lnTo>
                    <a:pt x="234" y="78"/>
                  </a:lnTo>
                  <a:lnTo>
                    <a:pt x="222" y="66"/>
                  </a:lnTo>
                  <a:lnTo>
                    <a:pt x="210" y="66"/>
                  </a:lnTo>
                  <a:lnTo>
                    <a:pt x="204" y="72"/>
                  </a:lnTo>
                  <a:lnTo>
                    <a:pt x="192" y="72"/>
                  </a:lnTo>
                  <a:lnTo>
                    <a:pt x="174" y="72"/>
                  </a:lnTo>
                  <a:lnTo>
                    <a:pt x="168" y="66"/>
                  </a:lnTo>
                  <a:lnTo>
                    <a:pt x="162" y="60"/>
                  </a:lnTo>
                  <a:lnTo>
                    <a:pt x="156" y="54"/>
                  </a:lnTo>
                  <a:lnTo>
                    <a:pt x="156" y="48"/>
                  </a:lnTo>
                  <a:lnTo>
                    <a:pt x="162" y="42"/>
                  </a:lnTo>
                  <a:lnTo>
                    <a:pt x="162" y="30"/>
                  </a:lnTo>
                  <a:lnTo>
                    <a:pt x="156" y="18"/>
                  </a:lnTo>
                  <a:lnTo>
                    <a:pt x="144" y="12"/>
                  </a:lnTo>
                  <a:lnTo>
                    <a:pt x="138" y="12"/>
                  </a:lnTo>
                  <a:lnTo>
                    <a:pt x="144" y="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 name="Freeform 39"/>
            <p:cNvSpPr>
              <a:spLocks/>
            </p:cNvSpPr>
            <p:nvPr/>
          </p:nvSpPr>
          <p:spPr bwMode="auto">
            <a:xfrm>
              <a:off x="609600" y="2508298"/>
              <a:ext cx="1236534" cy="1999070"/>
            </a:xfrm>
            <a:custGeom>
              <a:avLst/>
              <a:gdLst>
                <a:gd name="T0" fmla="*/ 2147483647 w 480"/>
                <a:gd name="T1" fmla="*/ 2147483647 h 828"/>
                <a:gd name="T2" fmla="*/ 2147483647 w 480"/>
                <a:gd name="T3" fmla="*/ 2147483647 h 828"/>
                <a:gd name="T4" fmla="*/ 2147483647 w 480"/>
                <a:gd name="T5" fmla="*/ 2147483647 h 828"/>
                <a:gd name="T6" fmla="*/ 2147483647 w 480"/>
                <a:gd name="T7" fmla="*/ 2147483647 h 828"/>
                <a:gd name="T8" fmla="*/ 2147483647 w 480"/>
                <a:gd name="T9" fmla="*/ 2147483647 h 828"/>
                <a:gd name="T10" fmla="*/ 2147483647 w 480"/>
                <a:gd name="T11" fmla="*/ 2147483647 h 828"/>
                <a:gd name="T12" fmla="*/ 2147483647 w 480"/>
                <a:gd name="T13" fmla="*/ 2147483647 h 828"/>
                <a:gd name="T14" fmla="*/ 2147483647 w 480"/>
                <a:gd name="T15" fmla="*/ 2147483647 h 828"/>
                <a:gd name="T16" fmla="*/ 2147483647 w 480"/>
                <a:gd name="T17" fmla="*/ 2147483647 h 828"/>
                <a:gd name="T18" fmla="*/ 2147483647 w 480"/>
                <a:gd name="T19" fmla="*/ 2147483647 h 828"/>
                <a:gd name="T20" fmla="*/ 2147483647 w 480"/>
                <a:gd name="T21" fmla="*/ 2147483647 h 828"/>
                <a:gd name="T22" fmla="*/ 2147483647 w 480"/>
                <a:gd name="T23" fmla="*/ 2147483647 h 828"/>
                <a:gd name="T24" fmla="*/ 2147483647 w 480"/>
                <a:gd name="T25" fmla="*/ 2147483647 h 828"/>
                <a:gd name="T26" fmla="*/ 2147483647 w 480"/>
                <a:gd name="T27" fmla="*/ 2147483647 h 828"/>
                <a:gd name="T28" fmla="*/ 2147483647 w 480"/>
                <a:gd name="T29" fmla="*/ 2147483647 h 828"/>
                <a:gd name="T30" fmla="*/ 2147483647 w 480"/>
                <a:gd name="T31" fmla="*/ 2147483647 h 828"/>
                <a:gd name="T32" fmla="*/ 2147483647 w 480"/>
                <a:gd name="T33" fmla="*/ 2147483647 h 828"/>
                <a:gd name="T34" fmla="*/ 2147483647 w 480"/>
                <a:gd name="T35" fmla="*/ 2147483647 h 828"/>
                <a:gd name="T36" fmla="*/ 2147483647 w 480"/>
                <a:gd name="T37" fmla="*/ 2147483647 h 828"/>
                <a:gd name="T38" fmla="*/ 2147483647 w 480"/>
                <a:gd name="T39" fmla="*/ 2147483647 h 828"/>
                <a:gd name="T40" fmla="*/ 2147483647 w 480"/>
                <a:gd name="T41" fmla="*/ 2147483647 h 828"/>
                <a:gd name="T42" fmla="*/ 2147483647 w 480"/>
                <a:gd name="T43" fmla="*/ 2147483647 h 828"/>
                <a:gd name="T44" fmla="*/ 2147483647 w 480"/>
                <a:gd name="T45" fmla="*/ 2147483647 h 828"/>
                <a:gd name="T46" fmla="*/ 2147483647 w 480"/>
                <a:gd name="T47" fmla="*/ 2147483647 h 828"/>
                <a:gd name="T48" fmla="*/ 2147483647 w 480"/>
                <a:gd name="T49" fmla="*/ 2147483647 h 828"/>
                <a:gd name="T50" fmla="*/ 2147483647 w 480"/>
                <a:gd name="T51" fmla="*/ 2147483647 h 828"/>
                <a:gd name="T52" fmla="*/ 2147483647 w 480"/>
                <a:gd name="T53" fmla="*/ 2147483647 h 828"/>
                <a:gd name="T54" fmla="*/ 2147483647 w 480"/>
                <a:gd name="T55" fmla="*/ 2147483647 h 828"/>
                <a:gd name="T56" fmla="*/ 2147483647 w 480"/>
                <a:gd name="T57" fmla="*/ 2147483647 h 828"/>
                <a:gd name="T58" fmla="*/ 2147483647 w 480"/>
                <a:gd name="T59" fmla="*/ 2147483647 h 828"/>
                <a:gd name="T60" fmla="*/ 2147483647 w 480"/>
                <a:gd name="T61" fmla="*/ 2147483647 h 828"/>
                <a:gd name="T62" fmla="*/ 2147483647 w 480"/>
                <a:gd name="T63" fmla="*/ 2147483647 h 828"/>
                <a:gd name="T64" fmla="*/ 2147483647 w 480"/>
                <a:gd name="T65" fmla="*/ 2147483647 h 828"/>
                <a:gd name="T66" fmla="*/ 2147483647 w 480"/>
                <a:gd name="T67" fmla="*/ 2147483647 h 828"/>
                <a:gd name="T68" fmla="*/ 2147483647 w 480"/>
                <a:gd name="T69" fmla="*/ 2147483647 h 828"/>
                <a:gd name="T70" fmla="*/ 2147483647 w 480"/>
                <a:gd name="T71" fmla="*/ 2147483647 h 828"/>
                <a:gd name="T72" fmla="*/ 2147483647 w 480"/>
                <a:gd name="T73" fmla="*/ 2147483647 h 828"/>
                <a:gd name="T74" fmla="*/ 2147483647 w 480"/>
                <a:gd name="T75" fmla="*/ 2147483647 h 828"/>
                <a:gd name="T76" fmla="*/ 2147483647 w 480"/>
                <a:gd name="T77" fmla="*/ 2147483647 h 828"/>
                <a:gd name="T78" fmla="*/ 2147483647 w 480"/>
                <a:gd name="T79" fmla="*/ 2147483647 h 828"/>
                <a:gd name="T80" fmla="*/ 2147483647 w 480"/>
                <a:gd name="T81" fmla="*/ 2147483647 h 828"/>
                <a:gd name="T82" fmla="*/ 2147483647 w 480"/>
                <a:gd name="T83" fmla="*/ 2147483647 h 828"/>
                <a:gd name="T84" fmla="*/ 2147483647 w 480"/>
                <a:gd name="T85" fmla="*/ 2147483647 h 828"/>
                <a:gd name="T86" fmla="*/ 2147483647 w 480"/>
                <a:gd name="T87" fmla="*/ 2147483647 h 828"/>
                <a:gd name="T88" fmla="*/ 2147483647 w 480"/>
                <a:gd name="T89" fmla="*/ 2147483647 h 828"/>
                <a:gd name="T90" fmla="*/ 2147483647 w 480"/>
                <a:gd name="T91" fmla="*/ 2147483647 h 828"/>
                <a:gd name="T92" fmla="*/ 2147483647 w 480"/>
                <a:gd name="T93" fmla="*/ 2147483647 h 828"/>
                <a:gd name="T94" fmla="*/ 2147483647 w 480"/>
                <a:gd name="T95" fmla="*/ 2147483647 h 828"/>
                <a:gd name="T96" fmla="*/ 2147483647 w 480"/>
                <a:gd name="T97" fmla="*/ 2147483647 h 828"/>
                <a:gd name="T98" fmla="*/ 2147483647 w 480"/>
                <a:gd name="T99" fmla="*/ 2147483647 h 828"/>
                <a:gd name="T100" fmla="*/ 2147483647 w 480"/>
                <a:gd name="T101" fmla="*/ 2147483647 h 828"/>
                <a:gd name="T102" fmla="*/ 2147483647 w 480"/>
                <a:gd name="T103" fmla="*/ 2147483647 h 828"/>
                <a:gd name="T104" fmla="*/ 2147483647 w 480"/>
                <a:gd name="T105" fmla="*/ 2147483647 h 828"/>
                <a:gd name="T106" fmla="*/ 2147483647 w 480"/>
                <a:gd name="T107" fmla="*/ 2147483647 h 828"/>
                <a:gd name="T108" fmla="*/ 2147483647 w 480"/>
                <a:gd name="T109" fmla="*/ 2147483647 h 828"/>
                <a:gd name="T110" fmla="*/ 2147483647 w 480"/>
                <a:gd name="T111" fmla="*/ 2147483647 h 8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80" h="828">
                  <a:moveTo>
                    <a:pt x="60" y="12"/>
                  </a:moveTo>
                  <a:lnTo>
                    <a:pt x="252" y="60"/>
                  </a:lnTo>
                  <a:lnTo>
                    <a:pt x="276" y="66"/>
                  </a:lnTo>
                  <a:lnTo>
                    <a:pt x="216" y="288"/>
                  </a:lnTo>
                  <a:lnTo>
                    <a:pt x="462" y="654"/>
                  </a:lnTo>
                  <a:lnTo>
                    <a:pt x="462" y="666"/>
                  </a:lnTo>
                  <a:lnTo>
                    <a:pt x="462" y="672"/>
                  </a:lnTo>
                  <a:lnTo>
                    <a:pt x="474" y="690"/>
                  </a:lnTo>
                  <a:lnTo>
                    <a:pt x="474" y="702"/>
                  </a:lnTo>
                  <a:lnTo>
                    <a:pt x="480" y="714"/>
                  </a:lnTo>
                  <a:lnTo>
                    <a:pt x="480" y="720"/>
                  </a:lnTo>
                  <a:lnTo>
                    <a:pt x="480" y="726"/>
                  </a:lnTo>
                  <a:lnTo>
                    <a:pt x="468" y="726"/>
                  </a:lnTo>
                  <a:lnTo>
                    <a:pt x="450" y="732"/>
                  </a:lnTo>
                  <a:lnTo>
                    <a:pt x="450" y="744"/>
                  </a:lnTo>
                  <a:lnTo>
                    <a:pt x="450" y="750"/>
                  </a:lnTo>
                  <a:lnTo>
                    <a:pt x="450" y="756"/>
                  </a:lnTo>
                  <a:lnTo>
                    <a:pt x="450" y="768"/>
                  </a:lnTo>
                  <a:lnTo>
                    <a:pt x="444" y="774"/>
                  </a:lnTo>
                  <a:lnTo>
                    <a:pt x="432" y="780"/>
                  </a:lnTo>
                  <a:lnTo>
                    <a:pt x="432" y="786"/>
                  </a:lnTo>
                  <a:lnTo>
                    <a:pt x="432" y="792"/>
                  </a:lnTo>
                  <a:lnTo>
                    <a:pt x="432" y="804"/>
                  </a:lnTo>
                  <a:lnTo>
                    <a:pt x="438" y="810"/>
                  </a:lnTo>
                  <a:lnTo>
                    <a:pt x="438" y="828"/>
                  </a:lnTo>
                  <a:lnTo>
                    <a:pt x="432" y="828"/>
                  </a:lnTo>
                  <a:lnTo>
                    <a:pt x="426" y="828"/>
                  </a:lnTo>
                  <a:lnTo>
                    <a:pt x="276" y="810"/>
                  </a:lnTo>
                  <a:lnTo>
                    <a:pt x="270" y="804"/>
                  </a:lnTo>
                  <a:lnTo>
                    <a:pt x="276" y="804"/>
                  </a:lnTo>
                  <a:lnTo>
                    <a:pt x="276" y="798"/>
                  </a:lnTo>
                  <a:lnTo>
                    <a:pt x="270" y="798"/>
                  </a:lnTo>
                  <a:lnTo>
                    <a:pt x="264" y="798"/>
                  </a:lnTo>
                  <a:lnTo>
                    <a:pt x="264" y="786"/>
                  </a:lnTo>
                  <a:lnTo>
                    <a:pt x="270" y="786"/>
                  </a:lnTo>
                  <a:lnTo>
                    <a:pt x="270" y="780"/>
                  </a:lnTo>
                  <a:lnTo>
                    <a:pt x="270" y="762"/>
                  </a:lnTo>
                  <a:lnTo>
                    <a:pt x="264" y="750"/>
                  </a:lnTo>
                  <a:lnTo>
                    <a:pt x="258" y="744"/>
                  </a:lnTo>
                  <a:lnTo>
                    <a:pt x="246" y="726"/>
                  </a:lnTo>
                  <a:lnTo>
                    <a:pt x="234" y="708"/>
                  </a:lnTo>
                  <a:lnTo>
                    <a:pt x="228" y="702"/>
                  </a:lnTo>
                  <a:lnTo>
                    <a:pt x="222" y="702"/>
                  </a:lnTo>
                  <a:lnTo>
                    <a:pt x="222" y="708"/>
                  </a:lnTo>
                  <a:lnTo>
                    <a:pt x="216" y="702"/>
                  </a:lnTo>
                  <a:lnTo>
                    <a:pt x="216" y="696"/>
                  </a:lnTo>
                  <a:lnTo>
                    <a:pt x="216" y="690"/>
                  </a:lnTo>
                  <a:lnTo>
                    <a:pt x="216" y="684"/>
                  </a:lnTo>
                  <a:lnTo>
                    <a:pt x="210" y="678"/>
                  </a:lnTo>
                  <a:lnTo>
                    <a:pt x="198" y="678"/>
                  </a:lnTo>
                  <a:lnTo>
                    <a:pt x="192" y="678"/>
                  </a:lnTo>
                  <a:lnTo>
                    <a:pt x="186" y="672"/>
                  </a:lnTo>
                  <a:lnTo>
                    <a:pt x="174" y="660"/>
                  </a:lnTo>
                  <a:lnTo>
                    <a:pt x="174" y="654"/>
                  </a:lnTo>
                  <a:lnTo>
                    <a:pt x="168" y="642"/>
                  </a:lnTo>
                  <a:lnTo>
                    <a:pt x="156" y="636"/>
                  </a:lnTo>
                  <a:lnTo>
                    <a:pt x="150" y="636"/>
                  </a:lnTo>
                  <a:lnTo>
                    <a:pt x="144" y="636"/>
                  </a:lnTo>
                  <a:lnTo>
                    <a:pt x="144" y="630"/>
                  </a:lnTo>
                  <a:lnTo>
                    <a:pt x="138" y="630"/>
                  </a:lnTo>
                  <a:lnTo>
                    <a:pt x="132" y="624"/>
                  </a:lnTo>
                  <a:lnTo>
                    <a:pt x="120" y="618"/>
                  </a:lnTo>
                  <a:lnTo>
                    <a:pt x="108" y="618"/>
                  </a:lnTo>
                  <a:lnTo>
                    <a:pt x="102" y="618"/>
                  </a:lnTo>
                  <a:lnTo>
                    <a:pt x="102" y="612"/>
                  </a:lnTo>
                  <a:lnTo>
                    <a:pt x="96" y="612"/>
                  </a:lnTo>
                  <a:lnTo>
                    <a:pt x="96" y="606"/>
                  </a:lnTo>
                  <a:lnTo>
                    <a:pt x="102" y="600"/>
                  </a:lnTo>
                  <a:lnTo>
                    <a:pt x="102" y="594"/>
                  </a:lnTo>
                  <a:lnTo>
                    <a:pt x="102" y="588"/>
                  </a:lnTo>
                  <a:lnTo>
                    <a:pt x="102" y="576"/>
                  </a:lnTo>
                  <a:lnTo>
                    <a:pt x="108" y="570"/>
                  </a:lnTo>
                  <a:lnTo>
                    <a:pt x="108" y="558"/>
                  </a:lnTo>
                  <a:lnTo>
                    <a:pt x="102" y="558"/>
                  </a:lnTo>
                  <a:lnTo>
                    <a:pt x="96" y="552"/>
                  </a:lnTo>
                  <a:lnTo>
                    <a:pt x="102" y="546"/>
                  </a:lnTo>
                  <a:lnTo>
                    <a:pt x="102" y="534"/>
                  </a:lnTo>
                  <a:lnTo>
                    <a:pt x="96" y="534"/>
                  </a:lnTo>
                  <a:lnTo>
                    <a:pt x="84" y="522"/>
                  </a:lnTo>
                  <a:lnTo>
                    <a:pt x="78" y="516"/>
                  </a:lnTo>
                  <a:lnTo>
                    <a:pt x="78" y="504"/>
                  </a:lnTo>
                  <a:lnTo>
                    <a:pt x="72" y="492"/>
                  </a:lnTo>
                  <a:lnTo>
                    <a:pt x="72" y="486"/>
                  </a:lnTo>
                  <a:lnTo>
                    <a:pt x="66" y="480"/>
                  </a:lnTo>
                  <a:lnTo>
                    <a:pt x="72" y="480"/>
                  </a:lnTo>
                  <a:lnTo>
                    <a:pt x="72" y="474"/>
                  </a:lnTo>
                  <a:lnTo>
                    <a:pt x="60" y="462"/>
                  </a:lnTo>
                  <a:lnTo>
                    <a:pt x="54" y="462"/>
                  </a:lnTo>
                  <a:lnTo>
                    <a:pt x="54" y="456"/>
                  </a:lnTo>
                  <a:lnTo>
                    <a:pt x="60" y="456"/>
                  </a:lnTo>
                  <a:lnTo>
                    <a:pt x="54" y="444"/>
                  </a:lnTo>
                  <a:lnTo>
                    <a:pt x="60" y="438"/>
                  </a:lnTo>
                  <a:lnTo>
                    <a:pt x="60" y="432"/>
                  </a:lnTo>
                  <a:lnTo>
                    <a:pt x="60" y="438"/>
                  </a:lnTo>
                  <a:lnTo>
                    <a:pt x="66" y="438"/>
                  </a:lnTo>
                  <a:lnTo>
                    <a:pt x="72" y="426"/>
                  </a:lnTo>
                  <a:lnTo>
                    <a:pt x="72" y="408"/>
                  </a:lnTo>
                  <a:lnTo>
                    <a:pt x="66" y="408"/>
                  </a:lnTo>
                  <a:lnTo>
                    <a:pt x="60" y="408"/>
                  </a:lnTo>
                  <a:lnTo>
                    <a:pt x="48" y="390"/>
                  </a:lnTo>
                  <a:lnTo>
                    <a:pt x="48" y="384"/>
                  </a:lnTo>
                  <a:lnTo>
                    <a:pt x="48" y="378"/>
                  </a:lnTo>
                  <a:lnTo>
                    <a:pt x="48" y="372"/>
                  </a:lnTo>
                  <a:lnTo>
                    <a:pt x="48" y="366"/>
                  </a:lnTo>
                  <a:lnTo>
                    <a:pt x="48" y="360"/>
                  </a:lnTo>
                  <a:lnTo>
                    <a:pt x="48" y="354"/>
                  </a:lnTo>
                  <a:lnTo>
                    <a:pt x="48" y="342"/>
                  </a:lnTo>
                  <a:lnTo>
                    <a:pt x="54" y="342"/>
                  </a:lnTo>
                  <a:lnTo>
                    <a:pt x="60" y="342"/>
                  </a:lnTo>
                  <a:lnTo>
                    <a:pt x="60" y="348"/>
                  </a:lnTo>
                  <a:lnTo>
                    <a:pt x="54" y="348"/>
                  </a:lnTo>
                  <a:lnTo>
                    <a:pt x="54" y="354"/>
                  </a:lnTo>
                  <a:lnTo>
                    <a:pt x="60" y="360"/>
                  </a:lnTo>
                  <a:lnTo>
                    <a:pt x="60" y="366"/>
                  </a:lnTo>
                  <a:lnTo>
                    <a:pt x="72" y="372"/>
                  </a:lnTo>
                  <a:lnTo>
                    <a:pt x="72" y="366"/>
                  </a:lnTo>
                  <a:lnTo>
                    <a:pt x="66" y="360"/>
                  </a:lnTo>
                  <a:lnTo>
                    <a:pt x="66" y="354"/>
                  </a:lnTo>
                  <a:lnTo>
                    <a:pt x="66" y="348"/>
                  </a:lnTo>
                  <a:lnTo>
                    <a:pt x="66" y="342"/>
                  </a:lnTo>
                  <a:lnTo>
                    <a:pt x="60" y="336"/>
                  </a:lnTo>
                  <a:lnTo>
                    <a:pt x="60" y="330"/>
                  </a:lnTo>
                  <a:lnTo>
                    <a:pt x="66" y="330"/>
                  </a:lnTo>
                  <a:lnTo>
                    <a:pt x="72" y="324"/>
                  </a:lnTo>
                  <a:lnTo>
                    <a:pt x="78" y="330"/>
                  </a:lnTo>
                  <a:lnTo>
                    <a:pt x="90" y="330"/>
                  </a:lnTo>
                  <a:lnTo>
                    <a:pt x="96" y="330"/>
                  </a:lnTo>
                  <a:lnTo>
                    <a:pt x="90" y="324"/>
                  </a:lnTo>
                  <a:lnTo>
                    <a:pt x="84" y="324"/>
                  </a:lnTo>
                  <a:lnTo>
                    <a:pt x="78" y="324"/>
                  </a:lnTo>
                  <a:lnTo>
                    <a:pt x="72" y="324"/>
                  </a:lnTo>
                  <a:lnTo>
                    <a:pt x="72" y="318"/>
                  </a:lnTo>
                  <a:lnTo>
                    <a:pt x="66" y="312"/>
                  </a:lnTo>
                  <a:lnTo>
                    <a:pt x="60" y="318"/>
                  </a:lnTo>
                  <a:lnTo>
                    <a:pt x="54" y="324"/>
                  </a:lnTo>
                  <a:lnTo>
                    <a:pt x="54" y="336"/>
                  </a:lnTo>
                  <a:lnTo>
                    <a:pt x="48" y="336"/>
                  </a:lnTo>
                  <a:lnTo>
                    <a:pt x="48" y="330"/>
                  </a:lnTo>
                  <a:lnTo>
                    <a:pt x="42" y="330"/>
                  </a:lnTo>
                  <a:lnTo>
                    <a:pt x="42" y="324"/>
                  </a:lnTo>
                  <a:lnTo>
                    <a:pt x="36" y="312"/>
                  </a:lnTo>
                  <a:lnTo>
                    <a:pt x="30" y="318"/>
                  </a:lnTo>
                  <a:lnTo>
                    <a:pt x="30" y="312"/>
                  </a:lnTo>
                  <a:lnTo>
                    <a:pt x="30" y="306"/>
                  </a:lnTo>
                  <a:lnTo>
                    <a:pt x="36" y="306"/>
                  </a:lnTo>
                  <a:lnTo>
                    <a:pt x="36" y="300"/>
                  </a:lnTo>
                  <a:lnTo>
                    <a:pt x="30" y="294"/>
                  </a:lnTo>
                  <a:lnTo>
                    <a:pt x="30" y="282"/>
                  </a:lnTo>
                  <a:lnTo>
                    <a:pt x="24" y="276"/>
                  </a:lnTo>
                  <a:lnTo>
                    <a:pt x="18" y="264"/>
                  </a:lnTo>
                  <a:lnTo>
                    <a:pt x="18" y="258"/>
                  </a:lnTo>
                  <a:lnTo>
                    <a:pt x="18" y="252"/>
                  </a:lnTo>
                  <a:lnTo>
                    <a:pt x="12" y="246"/>
                  </a:lnTo>
                  <a:lnTo>
                    <a:pt x="6" y="240"/>
                  </a:lnTo>
                  <a:lnTo>
                    <a:pt x="6" y="234"/>
                  </a:lnTo>
                  <a:lnTo>
                    <a:pt x="12" y="228"/>
                  </a:lnTo>
                  <a:lnTo>
                    <a:pt x="12" y="222"/>
                  </a:lnTo>
                  <a:lnTo>
                    <a:pt x="12" y="210"/>
                  </a:lnTo>
                  <a:lnTo>
                    <a:pt x="12" y="198"/>
                  </a:lnTo>
                  <a:lnTo>
                    <a:pt x="12" y="192"/>
                  </a:lnTo>
                  <a:lnTo>
                    <a:pt x="18" y="186"/>
                  </a:lnTo>
                  <a:lnTo>
                    <a:pt x="18" y="162"/>
                  </a:lnTo>
                  <a:lnTo>
                    <a:pt x="12" y="150"/>
                  </a:lnTo>
                  <a:lnTo>
                    <a:pt x="12" y="144"/>
                  </a:lnTo>
                  <a:lnTo>
                    <a:pt x="6" y="144"/>
                  </a:lnTo>
                  <a:lnTo>
                    <a:pt x="0" y="132"/>
                  </a:lnTo>
                  <a:lnTo>
                    <a:pt x="0" y="114"/>
                  </a:lnTo>
                  <a:lnTo>
                    <a:pt x="12" y="96"/>
                  </a:lnTo>
                  <a:lnTo>
                    <a:pt x="24" y="84"/>
                  </a:lnTo>
                  <a:lnTo>
                    <a:pt x="30" y="78"/>
                  </a:lnTo>
                  <a:lnTo>
                    <a:pt x="30" y="72"/>
                  </a:lnTo>
                  <a:lnTo>
                    <a:pt x="30" y="66"/>
                  </a:lnTo>
                  <a:lnTo>
                    <a:pt x="36" y="60"/>
                  </a:lnTo>
                  <a:lnTo>
                    <a:pt x="42" y="42"/>
                  </a:lnTo>
                  <a:lnTo>
                    <a:pt x="42" y="36"/>
                  </a:lnTo>
                  <a:lnTo>
                    <a:pt x="42" y="30"/>
                  </a:lnTo>
                  <a:lnTo>
                    <a:pt x="42" y="24"/>
                  </a:lnTo>
                  <a:lnTo>
                    <a:pt x="42" y="18"/>
                  </a:lnTo>
                  <a:lnTo>
                    <a:pt x="48" y="12"/>
                  </a:lnTo>
                  <a:lnTo>
                    <a:pt x="48" y="6"/>
                  </a:lnTo>
                  <a:lnTo>
                    <a:pt x="48" y="0"/>
                  </a:lnTo>
                  <a:lnTo>
                    <a:pt x="60" y="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8" name="Freeform 40"/>
            <p:cNvSpPr>
              <a:spLocks/>
            </p:cNvSpPr>
            <p:nvPr/>
          </p:nvSpPr>
          <p:spPr bwMode="auto">
            <a:xfrm>
              <a:off x="1168616" y="2667643"/>
              <a:ext cx="989227" cy="1419630"/>
            </a:xfrm>
            <a:custGeom>
              <a:avLst/>
              <a:gdLst>
                <a:gd name="T0" fmla="*/ 0 w 384"/>
                <a:gd name="T1" fmla="*/ 2147483647 h 588"/>
                <a:gd name="T2" fmla="*/ 0 w 384"/>
                <a:gd name="T3" fmla="*/ 2147483647 h 588"/>
                <a:gd name="T4" fmla="*/ 2147483647 w 384"/>
                <a:gd name="T5" fmla="*/ 0 h 588"/>
                <a:gd name="T6" fmla="*/ 2147483647 w 384"/>
                <a:gd name="T7" fmla="*/ 0 h 588"/>
                <a:gd name="T8" fmla="*/ 2147483647 w 384"/>
                <a:gd name="T9" fmla="*/ 2147483647 h 588"/>
                <a:gd name="T10" fmla="*/ 2147483647 w 384"/>
                <a:gd name="T11" fmla="*/ 2147483647 h 588"/>
                <a:gd name="T12" fmla="*/ 2147483647 w 384"/>
                <a:gd name="T13" fmla="*/ 2147483647 h 588"/>
                <a:gd name="T14" fmla="*/ 2147483647 w 384"/>
                <a:gd name="T15" fmla="*/ 2147483647 h 588"/>
                <a:gd name="T16" fmla="*/ 2147483647 w 384"/>
                <a:gd name="T17" fmla="*/ 2147483647 h 588"/>
                <a:gd name="T18" fmla="*/ 2147483647 w 384"/>
                <a:gd name="T19" fmla="*/ 2147483647 h 588"/>
                <a:gd name="T20" fmla="*/ 2147483647 w 384"/>
                <a:gd name="T21" fmla="*/ 2147483647 h 588"/>
                <a:gd name="T22" fmla="*/ 2147483647 w 384"/>
                <a:gd name="T23" fmla="*/ 2147483647 h 588"/>
                <a:gd name="T24" fmla="*/ 2147483647 w 384"/>
                <a:gd name="T25" fmla="*/ 2147483647 h 588"/>
                <a:gd name="T26" fmla="*/ 2147483647 w 384"/>
                <a:gd name="T27" fmla="*/ 2147483647 h 588"/>
                <a:gd name="T28" fmla="*/ 2147483647 w 384"/>
                <a:gd name="T29" fmla="*/ 2147483647 h 588"/>
                <a:gd name="T30" fmla="*/ 2147483647 w 384"/>
                <a:gd name="T31" fmla="*/ 2147483647 h 588"/>
                <a:gd name="T32" fmla="*/ 2147483647 w 384"/>
                <a:gd name="T33" fmla="*/ 2147483647 h 588"/>
                <a:gd name="T34" fmla="*/ 2147483647 w 384"/>
                <a:gd name="T35" fmla="*/ 2147483647 h 588"/>
                <a:gd name="T36" fmla="*/ 2147483647 w 384"/>
                <a:gd name="T37" fmla="*/ 2147483647 h 588"/>
                <a:gd name="T38" fmla="*/ 2147483647 w 384"/>
                <a:gd name="T39" fmla="*/ 2147483647 h 588"/>
                <a:gd name="T40" fmla="*/ 2147483647 w 384"/>
                <a:gd name="T41" fmla="*/ 2147483647 h 588"/>
                <a:gd name="T42" fmla="*/ 2147483647 w 384"/>
                <a:gd name="T43" fmla="*/ 2147483647 h 588"/>
                <a:gd name="T44" fmla="*/ 2147483647 w 384"/>
                <a:gd name="T45" fmla="*/ 2147483647 h 588"/>
                <a:gd name="T46" fmla="*/ 2147483647 w 384"/>
                <a:gd name="T47" fmla="*/ 2147483647 h 588"/>
                <a:gd name="T48" fmla="*/ 2147483647 w 384"/>
                <a:gd name="T49" fmla="*/ 2147483647 h 588"/>
                <a:gd name="T50" fmla="*/ 2147483647 w 384"/>
                <a:gd name="T51" fmla="*/ 2147483647 h 588"/>
                <a:gd name="T52" fmla="*/ 2147483647 w 384"/>
                <a:gd name="T53" fmla="*/ 2147483647 h 588"/>
                <a:gd name="T54" fmla="*/ 2147483647 w 384"/>
                <a:gd name="T55" fmla="*/ 2147483647 h 588"/>
                <a:gd name="T56" fmla="*/ 2147483647 w 384"/>
                <a:gd name="T57" fmla="*/ 2147483647 h 588"/>
                <a:gd name="T58" fmla="*/ 2147483647 w 384"/>
                <a:gd name="T59" fmla="*/ 2147483647 h 588"/>
                <a:gd name="T60" fmla="*/ 2147483647 w 384"/>
                <a:gd name="T61" fmla="*/ 2147483647 h 588"/>
                <a:gd name="T62" fmla="*/ 2147483647 w 384"/>
                <a:gd name="T63" fmla="*/ 2147483647 h 588"/>
                <a:gd name="T64" fmla="*/ 2147483647 w 384"/>
                <a:gd name="T65" fmla="*/ 2147483647 h 588"/>
                <a:gd name="T66" fmla="*/ 0 w 384"/>
                <a:gd name="T67" fmla="*/ 2147483647 h 5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4" h="588">
                  <a:moveTo>
                    <a:pt x="0" y="222"/>
                  </a:moveTo>
                  <a:lnTo>
                    <a:pt x="0" y="222"/>
                  </a:lnTo>
                  <a:lnTo>
                    <a:pt x="60" y="0"/>
                  </a:lnTo>
                  <a:lnTo>
                    <a:pt x="120" y="12"/>
                  </a:lnTo>
                  <a:lnTo>
                    <a:pt x="186" y="30"/>
                  </a:lnTo>
                  <a:lnTo>
                    <a:pt x="216" y="36"/>
                  </a:lnTo>
                  <a:lnTo>
                    <a:pt x="384" y="72"/>
                  </a:lnTo>
                  <a:lnTo>
                    <a:pt x="312" y="450"/>
                  </a:lnTo>
                  <a:lnTo>
                    <a:pt x="300" y="504"/>
                  </a:lnTo>
                  <a:lnTo>
                    <a:pt x="300" y="510"/>
                  </a:lnTo>
                  <a:lnTo>
                    <a:pt x="294" y="522"/>
                  </a:lnTo>
                  <a:lnTo>
                    <a:pt x="288" y="522"/>
                  </a:lnTo>
                  <a:lnTo>
                    <a:pt x="282" y="516"/>
                  </a:lnTo>
                  <a:lnTo>
                    <a:pt x="282" y="510"/>
                  </a:lnTo>
                  <a:lnTo>
                    <a:pt x="270" y="510"/>
                  </a:lnTo>
                  <a:lnTo>
                    <a:pt x="270" y="504"/>
                  </a:lnTo>
                  <a:lnTo>
                    <a:pt x="264" y="504"/>
                  </a:lnTo>
                  <a:lnTo>
                    <a:pt x="264" y="510"/>
                  </a:lnTo>
                  <a:lnTo>
                    <a:pt x="258" y="510"/>
                  </a:lnTo>
                  <a:lnTo>
                    <a:pt x="258" y="516"/>
                  </a:lnTo>
                  <a:lnTo>
                    <a:pt x="258" y="528"/>
                  </a:lnTo>
                  <a:lnTo>
                    <a:pt x="258" y="552"/>
                  </a:lnTo>
                  <a:lnTo>
                    <a:pt x="252" y="558"/>
                  </a:lnTo>
                  <a:lnTo>
                    <a:pt x="252" y="564"/>
                  </a:lnTo>
                  <a:lnTo>
                    <a:pt x="252" y="576"/>
                  </a:lnTo>
                  <a:lnTo>
                    <a:pt x="252" y="582"/>
                  </a:lnTo>
                  <a:lnTo>
                    <a:pt x="246" y="588"/>
                  </a:lnTo>
                  <a:lnTo>
                    <a:pt x="0" y="22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9" name="Freeform 41"/>
            <p:cNvSpPr>
              <a:spLocks/>
            </p:cNvSpPr>
            <p:nvPr/>
          </p:nvSpPr>
          <p:spPr bwMode="auto">
            <a:xfrm>
              <a:off x="1969786" y="2841477"/>
              <a:ext cx="865573" cy="1028507"/>
            </a:xfrm>
            <a:custGeom>
              <a:avLst/>
              <a:gdLst>
                <a:gd name="T0" fmla="*/ 2147483647 w 336"/>
                <a:gd name="T1" fmla="*/ 2147483647 h 426"/>
                <a:gd name="T2" fmla="*/ 2147483647 w 336"/>
                <a:gd name="T3" fmla="*/ 2147483647 h 426"/>
                <a:gd name="T4" fmla="*/ 2147483647 w 336"/>
                <a:gd name="T5" fmla="*/ 2147483647 h 426"/>
                <a:gd name="T6" fmla="*/ 2147483647 w 336"/>
                <a:gd name="T7" fmla="*/ 2147483647 h 426"/>
                <a:gd name="T8" fmla="*/ 2147483647 w 336"/>
                <a:gd name="T9" fmla="*/ 2147483647 h 426"/>
                <a:gd name="T10" fmla="*/ 2147483647 w 336"/>
                <a:gd name="T11" fmla="*/ 2147483647 h 426"/>
                <a:gd name="T12" fmla="*/ 2147483647 w 336"/>
                <a:gd name="T13" fmla="*/ 0 h 426"/>
                <a:gd name="T14" fmla="*/ 2147483647 w 336"/>
                <a:gd name="T15" fmla="*/ 0 h 426"/>
                <a:gd name="T16" fmla="*/ 0 w 336"/>
                <a:gd name="T17" fmla="*/ 2147483647 h 426"/>
                <a:gd name="T18" fmla="*/ 0 w 336"/>
                <a:gd name="T19" fmla="*/ 2147483647 h 426"/>
                <a:gd name="T20" fmla="*/ 2147483647 w 336"/>
                <a:gd name="T21" fmla="*/ 2147483647 h 426"/>
                <a:gd name="T22" fmla="*/ 2147483647 w 336"/>
                <a:gd name="T23" fmla="*/ 2147483647 h 426"/>
                <a:gd name="T24" fmla="*/ 2147483647 w 336"/>
                <a:gd name="T25" fmla="*/ 2147483647 h 4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6" h="426">
                  <a:moveTo>
                    <a:pt x="336" y="120"/>
                  </a:moveTo>
                  <a:lnTo>
                    <a:pt x="336" y="120"/>
                  </a:lnTo>
                  <a:lnTo>
                    <a:pt x="222" y="102"/>
                  </a:lnTo>
                  <a:lnTo>
                    <a:pt x="234" y="30"/>
                  </a:lnTo>
                  <a:lnTo>
                    <a:pt x="72" y="0"/>
                  </a:lnTo>
                  <a:lnTo>
                    <a:pt x="0" y="378"/>
                  </a:lnTo>
                  <a:lnTo>
                    <a:pt x="294" y="426"/>
                  </a:lnTo>
                  <a:lnTo>
                    <a:pt x="336" y="12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0" name="Freeform 42"/>
            <p:cNvSpPr>
              <a:spLocks/>
            </p:cNvSpPr>
            <p:nvPr/>
          </p:nvSpPr>
          <p:spPr bwMode="auto">
            <a:xfrm>
              <a:off x="1676109" y="3754096"/>
              <a:ext cx="1051053" cy="1144395"/>
            </a:xfrm>
            <a:custGeom>
              <a:avLst/>
              <a:gdLst>
                <a:gd name="T0" fmla="*/ 2147483647 w 408"/>
                <a:gd name="T1" fmla="*/ 2147483647 h 474"/>
                <a:gd name="T2" fmla="*/ 2147483647 w 408"/>
                <a:gd name="T3" fmla="*/ 2147483647 h 474"/>
                <a:gd name="T4" fmla="*/ 2147483647 w 408"/>
                <a:gd name="T5" fmla="*/ 2147483647 h 474"/>
                <a:gd name="T6" fmla="*/ 2147483647 w 408"/>
                <a:gd name="T7" fmla="*/ 2147483647 h 474"/>
                <a:gd name="T8" fmla="*/ 2147483647 w 408"/>
                <a:gd name="T9" fmla="*/ 2147483647 h 474"/>
                <a:gd name="T10" fmla="*/ 2147483647 w 408"/>
                <a:gd name="T11" fmla="*/ 2147483647 h 474"/>
                <a:gd name="T12" fmla="*/ 2147483647 w 408"/>
                <a:gd name="T13" fmla="*/ 2147483647 h 474"/>
                <a:gd name="T14" fmla="*/ 2147483647 w 408"/>
                <a:gd name="T15" fmla="*/ 2147483647 h 474"/>
                <a:gd name="T16" fmla="*/ 2147483647 w 408"/>
                <a:gd name="T17" fmla="*/ 2147483647 h 474"/>
                <a:gd name="T18" fmla="*/ 2147483647 w 408"/>
                <a:gd name="T19" fmla="*/ 2147483647 h 474"/>
                <a:gd name="T20" fmla="*/ 2147483647 w 408"/>
                <a:gd name="T21" fmla="*/ 2147483647 h 474"/>
                <a:gd name="T22" fmla="*/ 2147483647 w 408"/>
                <a:gd name="T23" fmla="*/ 2147483647 h 474"/>
                <a:gd name="T24" fmla="*/ 2147483647 w 408"/>
                <a:gd name="T25" fmla="*/ 2147483647 h 474"/>
                <a:gd name="T26" fmla="*/ 2147483647 w 408"/>
                <a:gd name="T27" fmla="*/ 2147483647 h 474"/>
                <a:gd name="T28" fmla="*/ 2147483647 w 408"/>
                <a:gd name="T29" fmla="*/ 2147483647 h 474"/>
                <a:gd name="T30" fmla="*/ 2147483647 w 408"/>
                <a:gd name="T31" fmla="*/ 2147483647 h 474"/>
                <a:gd name="T32" fmla="*/ 2147483647 w 408"/>
                <a:gd name="T33" fmla="*/ 2147483647 h 474"/>
                <a:gd name="T34" fmla="*/ 2147483647 w 408"/>
                <a:gd name="T35" fmla="*/ 2147483647 h 474"/>
                <a:gd name="T36" fmla="*/ 2147483647 w 408"/>
                <a:gd name="T37" fmla="*/ 2147483647 h 474"/>
                <a:gd name="T38" fmla="*/ 2147483647 w 408"/>
                <a:gd name="T39" fmla="*/ 2147483647 h 474"/>
                <a:gd name="T40" fmla="*/ 2147483647 w 408"/>
                <a:gd name="T41" fmla="*/ 2147483647 h 474"/>
                <a:gd name="T42" fmla="*/ 2147483647 w 408"/>
                <a:gd name="T43" fmla="*/ 2147483647 h 474"/>
                <a:gd name="T44" fmla="*/ 2147483647 w 408"/>
                <a:gd name="T45" fmla="*/ 2147483647 h 474"/>
                <a:gd name="T46" fmla="*/ 2147483647 w 408"/>
                <a:gd name="T47" fmla="*/ 2147483647 h 474"/>
                <a:gd name="T48" fmla="*/ 2147483647 w 408"/>
                <a:gd name="T49" fmla="*/ 2147483647 h 474"/>
                <a:gd name="T50" fmla="*/ 2147483647 w 408"/>
                <a:gd name="T51" fmla="*/ 2147483647 h 474"/>
                <a:gd name="T52" fmla="*/ 2147483647 w 408"/>
                <a:gd name="T53" fmla="*/ 0 h 474"/>
                <a:gd name="T54" fmla="*/ 2147483647 w 408"/>
                <a:gd name="T55" fmla="*/ 2147483647 h 474"/>
                <a:gd name="T56" fmla="*/ 2147483647 w 408"/>
                <a:gd name="T57" fmla="*/ 2147483647 h 474"/>
                <a:gd name="T58" fmla="*/ 2147483647 w 408"/>
                <a:gd name="T59" fmla="*/ 2147483647 h 474"/>
                <a:gd name="T60" fmla="*/ 0 w 408"/>
                <a:gd name="T61" fmla="*/ 2147483647 h 474"/>
                <a:gd name="T62" fmla="*/ 2147483647 w 408"/>
                <a:gd name="T63" fmla="*/ 2147483647 h 474"/>
                <a:gd name="T64" fmla="*/ 2147483647 w 408"/>
                <a:gd name="T65" fmla="*/ 2147483647 h 4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8" h="474">
                  <a:moveTo>
                    <a:pt x="18" y="312"/>
                  </a:moveTo>
                  <a:lnTo>
                    <a:pt x="24" y="312"/>
                  </a:lnTo>
                  <a:lnTo>
                    <a:pt x="24" y="294"/>
                  </a:lnTo>
                  <a:lnTo>
                    <a:pt x="18" y="288"/>
                  </a:lnTo>
                  <a:lnTo>
                    <a:pt x="18" y="276"/>
                  </a:lnTo>
                  <a:lnTo>
                    <a:pt x="18" y="270"/>
                  </a:lnTo>
                  <a:lnTo>
                    <a:pt x="18" y="264"/>
                  </a:lnTo>
                  <a:lnTo>
                    <a:pt x="30" y="258"/>
                  </a:lnTo>
                  <a:lnTo>
                    <a:pt x="36" y="252"/>
                  </a:lnTo>
                  <a:lnTo>
                    <a:pt x="36" y="240"/>
                  </a:lnTo>
                  <a:lnTo>
                    <a:pt x="36" y="234"/>
                  </a:lnTo>
                  <a:lnTo>
                    <a:pt x="36" y="228"/>
                  </a:lnTo>
                  <a:lnTo>
                    <a:pt x="36" y="222"/>
                  </a:lnTo>
                  <a:lnTo>
                    <a:pt x="54" y="210"/>
                  </a:lnTo>
                  <a:lnTo>
                    <a:pt x="66" y="210"/>
                  </a:lnTo>
                  <a:lnTo>
                    <a:pt x="66" y="204"/>
                  </a:lnTo>
                  <a:lnTo>
                    <a:pt x="66" y="198"/>
                  </a:lnTo>
                  <a:lnTo>
                    <a:pt x="60" y="186"/>
                  </a:lnTo>
                  <a:lnTo>
                    <a:pt x="60" y="174"/>
                  </a:lnTo>
                  <a:lnTo>
                    <a:pt x="48" y="156"/>
                  </a:lnTo>
                  <a:lnTo>
                    <a:pt x="48" y="150"/>
                  </a:lnTo>
                  <a:lnTo>
                    <a:pt x="48" y="138"/>
                  </a:lnTo>
                  <a:lnTo>
                    <a:pt x="54" y="132"/>
                  </a:lnTo>
                  <a:lnTo>
                    <a:pt x="54" y="126"/>
                  </a:lnTo>
                  <a:lnTo>
                    <a:pt x="54" y="114"/>
                  </a:lnTo>
                  <a:lnTo>
                    <a:pt x="54" y="108"/>
                  </a:lnTo>
                  <a:lnTo>
                    <a:pt x="60" y="102"/>
                  </a:lnTo>
                  <a:lnTo>
                    <a:pt x="60" y="78"/>
                  </a:lnTo>
                  <a:lnTo>
                    <a:pt x="60" y="66"/>
                  </a:lnTo>
                  <a:lnTo>
                    <a:pt x="60" y="60"/>
                  </a:lnTo>
                  <a:lnTo>
                    <a:pt x="66" y="60"/>
                  </a:lnTo>
                  <a:lnTo>
                    <a:pt x="66" y="54"/>
                  </a:lnTo>
                  <a:lnTo>
                    <a:pt x="72" y="54"/>
                  </a:lnTo>
                  <a:lnTo>
                    <a:pt x="72" y="60"/>
                  </a:lnTo>
                  <a:lnTo>
                    <a:pt x="84" y="60"/>
                  </a:lnTo>
                  <a:lnTo>
                    <a:pt x="84" y="66"/>
                  </a:lnTo>
                  <a:lnTo>
                    <a:pt x="90" y="72"/>
                  </a:lnTo>
                  <a:lnTo>
                    <a:pt x="96" y="72"/>
                  </a:lnTo>
                  <a:lnTo>
                    <a:pt x="102" y="60"/>
                  </a:lnTo>
                  <a:lnTo>
                    <a:pt x="102" y="54"/>
                  </a:lnTo>
                  <a:lnTo>
                    <a:pt x="114" y="0"/>
                  </a:lnTo>
                  <a:lnTo>
                    <a:pt x="408" y="48"/>
                  </a:lnTo>
                  <a:lnTo>
                    <a:pt x="348" y="474"/>
                  </a:lnTo>
                  <a:lnTo>
                    <a:pt x="222" y="456"/>
                  </a:lnTo>
                  <a:lnTo>
                    <a:pt x="0" y="330"/>
                  </a:lnTo>
                  <a:lnTo>
                    <a:pt x="12" y="312"/>
                  </a:lnTo>
                  <a:lnTo>
                    <a:pt x="18" y="3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1" name="Freeform 43"/>
            <p:cNvSpPr>
              <a:spLocks/>
            </p:cNvSpPr>
            <p:nvPr/>
          </p:nvSpPr>
          <p:spPr bwMode="auto">
            <a:xfrm>
              <a:off x="1722478" y="1508762"/>
              <a:ext cx="927400" cy="1405144"/>
            </a:xfrm>
            <a:custGeom>
              <a:avLst/>
              <a:gdLst>
                <a:gd name="T0" fmla="*/ 2147483647 w 360"/>
                <a:gd name="T1" fmla="*/ 2147483647 h 582"/>
                <a:gd name="T2" fmla="*/ 2147483647 w 360"/>
                <a:gd name="T3" fmla="*/ 2147483647 h 582"/>
                <a:gd name="T4" fmla="*/ 2147483647 w 360"/>
                <a:gd name="T5" fmla="*/ 2147483647 h 582"/>
                <a:gd name="T6" fmla="*/ 2147483647 w 360"/>
                <a:gd name="T7" fmla="*/ 2147483647 h 582"/>
                <a:gd name="T8" fmla="*/ 2147483647 w 360"/>
                <a:gd name="T9" fmla="*/ 2147483647 h 582"/>
                <a:gd name="T10" fmla="*/ 2147483647 w 360"/>
                <a:gd name="T11" fmla="*/ 2147483647 h 582"/>
                <a:gd name="T12" fmla="*/ 2147483647 w 360"/>
                <a:gd name="T13" fmla="*/ 2147483647 h 582"/>
                <a:gd name="T14" fmla="*/ 2147483647 w 360"/>
                <a:gd name="T15" fmla="*/ 2147483647 h 582"/>
                <a:gd name="T16" fmla="*/ 2147483647 w 360"/>
                <a:gd name="T17" fmla="*/ 2147483647 h 582"/>
                <a:gd name="T18" fmla="*/ 2147483647 w 360"/>
                <a:gd name="T19" fmla="*/ 2147483647 h 582"/>
                <a:gd name="T20" fmla="*/ 2147483647 w 360"/>
                <a:gd name="T21" fmla="*/ 2147483647 h 582"/>
                <a:gd name="T22" fmla="*/ 2147483647 w 360"/>
                <a:gd name="T23" fmla="*/ 2147483647 h 582"/>
                <a:gd name="T24" fmla="*/ 2147483647 w 360"/>
                <a:gd name="T25" fmla="*/ 2147483647 h 582"/>
                <a:gd name="T26" fmla="*/ 2147483647 w 360"/>
                <a:gd name="T27" fmla="*/ 2147483647 h 582"/>
                <a:gd name="T28" fmla="*/ 2147483647 w 360"/>
                <a:gd name="T29" fmla="*/ 2147483647 h 582"/>
                <a:gd name="T30" fmla="*/ 2147483647 w 360"/>
                <a:gd name="T31" fmla="*/ 2147483647 h 582"/>
                <a:gd name="T32" fmla="*/ 2147483647 w 360"/>
                <a:gd name="T33" fmla="*/ 2147483647 h 582"/>
                <a:gd name="T34" fmla="*/ 2147483647 w 360"/>
                <a:gd name="T35" fmla="*/ 2147483647 h 582"/>
                <a:gd name="T36" fmla="*/ 2147483647 w 360"/>
                <a:gd name="T37" fmla="*/ 2147483647 h 582"/>
                <a:gd name="T38" fmla="*/ 2147483647 w 360"/>
                <a:gd name="T39" fmla="*/ 2147483647 h 582"/>
                <a:gd name="T40" fmla="*/ 2147483647 w 360"/>
                <a:gd name="T41" fmla="*/ 2147483647 h 582"/>
                <a:gd name="T42" fmla="*/ 2147483647 w 360"/>
                <a:gd name="T43" fmla="*/ 2147483647 h 582"/>
                <a:gd name="T44" fmla="*/ 2147483647 w 360"/>
                <a:gd name="T45" fmla="*/ 2147483647 h 582"/>
                <a:gd name="T46" fmla="*/ 2147483647 w 360"/>
                <a:gd name="T47" fmla="*/ 2147483647 h 582"/>
                <a:gd name="T48" fmla="*/ 2147483647 w 360"/>
                <a:gd name="T49" fmla="*/ 2147483647 h 582"/>
                <a:gd name="T50" fmla="*/ 2147483647 w 360"/>
                <a:gd name="T51" fmla="*/ 2147483647 h 582"/>
                <a:gd name="T52" fmla="*/ 2147483647 w 360"/>
                <a:gd name="T53" fmla="*/ 2147483647 h 582"/>
                <a:gd name="T54" fmla="*/ 2147483647 w 360"/>
                <a:gd name="T55" fmla="*/ 2147483647 h 582"/>
                <a:gd name="T56" fmla="*/ 2147483647 w 360"/>
                <a:gd name="T57" fmla="*/ 2147483647 h 582"/>
                <a:gd name="T58" fmla="*/ 2147483647 w 360"/>
                <a:gd name="T59" fmla="*/ 2147483647 h 582"/>
                <a:gd name="T60" fmla="*/ 2147483647 w 360"/>
                <a:gd name="T61" fmla="*/ 2147483647 h 582"/>
                <a:gd name="T62" fmla="*/ 2147483647 w 360"/>
                <a:gd name="T63" fmla="*/ 2147483647 h 582"/>
                <a:gd name="T64" fmla="*/ 2147483647 w 360"/>
                <a:gd name="T65" fmla="*/ 2147483647 h 582"/>
                <a:gd name="T66" fmla="*/ 2147483647 w 360"/>
                <a:gd name="T67" fmla="*/ 2147483647 h 582"/>
                <a:gd name="T68" fmla="*/ 2147483647 w 360"/>
                <a:gd name="T69" fmla="*/ 2147483647 h 582"/>
                <a:gd name="T70" fmla="*/ 2147483647 w 360"/>
                <a:gd name="T71" fmla="*/ 2147483647 h 582"/>
                <a:gd name="T72" fmla="*/ 2147483647 w 360"/>
                <a:gd name="T73" fmla="*/ 2147483647 h 582"/>
                <a:gd name="T74" fmla="*/ 0 w 360"/>
                <a:gd name="T75" fmla="*/ 2147483647 h 582"/>
                <a:gd name="T76" fmla="*/ 2147483647 w 360"/>
                <a:gd name="T77" fmla="*/ 2147483647 h 582"/>
                <a:gd name="T78" fmla="*/ 2147483647 w 360"/>
                <a:gd name="T79" fmla="*/ 2147483647 h 582"/>
                <a:gd name="T80" fmla="*/ 2147483647 w 360"/>
                <a:gd name="T81" fmla="*/ 2147483647 h 582"/>
                <a:gd name="T82" fmla="*/ 2147483647 w 360"/>
                <a:gd name="T83" fmla="*/ 2147483647 h 582"/>
                <a:gd name="T84" fmla="*/ 2147483647 w 360"/>
                <a:gd name="T85" fmla="*/ 2147483647 h 582"/>
                <a:gd name="T86" fmla="*/ 2147483647 w 360"/>
                <a:gd name="T87" fmla="*/ 2147483647 h 582"/>
                <a:gd name="T88" fmla="*/ 2147483647 w 360"/>
                <a:gd name="T89" fmla="*/ 2147483647 h 582"/>
                <a:gd name="T90" fmla="*/ 2147483647 w 360"/>
                <a:gd name="T91" fmla="*/ 2147483647 h 582"/>
                <a:gd name="T92" fmla="*/ 2147483647 w 360"/>
                <a:gd name="T93" fmla="*/ 2147483647 h 582"/>
                <a:gd name="T94" fmla="*/ 2147483647 w 360"/>
                <a:gd name="T95" fmla="*/ 2147483647 h 582"/>
                <a:gd name="T96" fmla="*/ 2147483647 w 360"/>
                <a:gd name="T97" fmla="*/ 2147483647 h 582"/>
                <a:gd name="T98" fmla="*/ 2147483647 w 360"/>
                <a:gd name="T99" fmla="*/ 0 h 582"/>
                <a:gd name="T100" fmla="*/ 2147483647 w 360"/>
                <a:gd name="T101" fmla="*/ 2147483647 h 58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60" h="582">
                  <a:moveTo>
                    <a:pt x="150" y="84"/>
                  </a:moveTo>
                  <a:lnTo>
                    <a:pt x="150" y="84"/>
                  </a:lnTo>
                  <a:lnTo>
                    <a:pt x="156" y="96"/>
                  </a:lnTo>
                  <a:lnTo>
                    <a:pt x="162" y="114"/>
                  </a:lnTo>
                  <a:lnTo>
                    <a:pt x="162" y="120"/>
                  </a:lnTo>
                  <a:lnTo>
                    <a:pt x="156" y="120"/>
                  </a:lnTo>
                  <a:lnTo>
                    <a:pt x="162" y="126"/>
                  </a:lnTo>
                  <a:lnTo>
                    <a:pt x="156" y="126"/>
                  </a:lnTo>
                  <a:lnTo>
                    <a:pt x="156" y="132"/>
                  </a:lnTo>
                  <a:lnTo>
                    <a:pt x="168" y="138"/>
                  </a:lnTo>
                  <a:lnTo>
                    <a:pt x="168" y="144"/>
                  </a:lnTo>
                  <a:lnTo>
                    <a:pt x="180" y="144"/>
                  </a:lnTo>
                  <a:lnTo>
                    <a:pt x="186" y="174"/>
                  </a:lnTo>
                  <a:lnTo>
                    <a:pt x="186" y="186"/>
                  </a:lnTo>
                  <a:lnTo>
                    <a:pt x="192" y="186"/>
                  </a:lnTo>
                  <a:lnTo>
                    <a:pt x="192" y="192"/>
                  </a:lnTo>
                  <a:lnTo>
                    <a:pt x="198" y="192"/>
                  </a:lnTo>
                  <a:lnTo>
                    <a:pt x="204" y="198"/>
                  </a:lnTo>
                  <a:lnTo>
                    <a:pt x="216" y="198"/>
                  </a:lnTo>
                  <a:lnTo>
                    <a:pt x="216" y="204"/>
                  </a:lnTo>
                  <a:lnTo>
                    <a:pt x="210" y="216"/>
                  </a:lnTo>
                  <a:lnTo>
                    <a:pt x="210" y="222"/>
                  </a:lnTo>
                  <a:lnTo>
                    <a:pt x="204" y="228"/>
                  </a:lnTo>
                  <a:lnTo>
                    <a:pt x="204" y="234"/>
                  </a:lnTo>
                  <a:lnTo>
                    <a:pt x="204" y="240"/>
                  </a:lnTo>
                  <a:lnTo>
                    <a:pt x="198" y="246"/>
                  </a:lnTo>
                  <a:lnTo>
                    <a:pt x="204" y="252"/>
                  </a:lnTo>
                  <a:lnTo>
                    <a:pt x="198" y="258"/>
                  </a:lnTo>
                  <a:lnTo>
                    <a:pt x="192" y="258"/>
                  </a:lnTo>
                  <a:lnTo>
                    <a:pt x="192" y="270"/>
                  </a:lnTo>
                  <a:lnTo>
                    <a:pt x="192" y="276"/>
                  </a:lnTo>
                  <a:lnTo>
                    <a:pt x="192" y="282"/>
                  </a:lnTo>
                  <a:lnTo>
                    <a:pt x="198" y="282"/>
                  </a:lnTo>
                  <a:lnTo>
                    <a:pt x="198" y="288"/>
                  </a:lnTo>
                  <a:lnTo>
                    <a:pt x="210" y="288"/>
                  </a:lnTo>
                  <a:lnTo>
                    <a:pt x="222" y="276"/>
                  </a:lnTo>
                  <a:lnTo>
                    <a:pt x="228" y="276"/>
                  </a:lnTo>
                  <a:lnTo>
                    <a:pt x="228" y="288"/>
                  </a:lnTo>
                  <a:lnTo>
                    <a:pt x="228" y="294"/>
                  </a:lnTo>
                  <a:lnTo>
                    <a:pt x="228" y="306"/>
                  </a:lnTo>
                  <a:lnTo>
                    <a:pt x="234" y="318"/>
                  </a:lnTo>
                  <a:lnTo>
                    <a:pt x="240" y="330"/>
                  </a:lnTo>
                  <a:lnTo>
                    <a:pt x="240" y="336"/>
                  </a:lnTo>
                  <a:lnTo>
                    <a:pt x="234" y="336"/>
                  </a:lnTo>
                  <a:lnTo>
                    <a:pt x="234" y="342"/>
                  </a:lnTo>
                  <a:lnTo>
                    <a:pt x="240" y="348"/>
                  </a:lnTo>
                  <a:lnTo>
                    <a:pt x="246" y="348"/>
                  </a:lnTo>
                  <a:lnTo>
                    <a:pt x="252" y="360"/>
                  </a:lnTo>
                  <a:lnTo>
                    <a:pt x="252" y="366"/>
                  </a:lnTo>
                  <a:lnTo>
                    <a:pt x="258" y="384"/>
                  </a:lnTo>
                  <a:lnTo>
                    <a:pt x="258" y="390"/>
                  </a:lnTo>
                  <a:lnTo>
                    <a:pt x="264" y="390"/>
                  </a:lnTo>
                  <a:lnTo>
                    <a:pt x="264" y="384"/>
                  </a:lnTo>
                  <a:lnTo>
                    <a:pt x="270" y="378"/>
                  </a:lnTo>
                  <a:lnTo>
                    <a:pt x="276" y="378"/>
                  </a:lnTo>
                  <a:lnTo>
                    <a:pt x="282" y="384"/>
                  </a:lnTo>
                  <a:lnTo>
                    <a:pt x="288" y="384"/>
                  </a:lnTo>
                  <a:lnTo>
                    <a:pt x="294" y="378"/>
                  </a:lnTo>
                  <a:lnTo>
                    <a:pt x="300" y="378"/>
                  </a:lnTo>
                  <a:lnTo>
                    <a:pt x="300" y="384"/>
                  </a:lnTo>
                  <a:lnTo>
                    <a:pt x="306" y="384"/>
                  </a:lnTo>
                  <a:lnTo>
                    <a:pt x="318" y="378"/>
                  </a:lnTo>
                  <a:lnTo>
                    <a:pt x="324" y="384"/>
                  </a:lnTo>
                  <a:lnTo>
                    <a:pt x="330" y="384"/>
                  </a:lnTo>
                  <a:lnTo>
                    <a:pt x="336" y="384"/>
                  </a:lnTo>
                  <a:lnTo>
                    <a:pt x="342" y="372"/>
                  </a:lnTo>
                  <a:lnTo>
                    <a:pt x="348" y="372"/>
                  </a:lnTo>
                  <a:lnTo>
                    <a:pt x="354" y="384"/>
                  </a:lnTo>
                  <a:lnTo>
                    <a:pt x="360" y="396"/>
                  </a:lnTo>
                  <a:lnTo>
                    <a:pt x="330" y="582"/>
                  </a:lnTo>
                  <a:lnTo>
                    <a:pt x="168" y="552"/>
                  </a:lnTo>
                  <a:lnTo>
                    <a:pt x="132" y="546"/>
                  </a:lnTo>
                  <a:lnTo>
                    <a:pt x="54" y="528"/>
                  </a:lnTo>
                  <a:lnTo>
                    <a:pt x="0" y="516"/>
                  </a:lnTo>
                  <a:lnTo>
                    <a:pt x="30" y="402"/>
                  </a:lnTo>
                  <a:lnTo>
                    <a:pt x="30" y="390"/>
                  </a:lnTo>
                  <a:lnTo>
                    <a:pt x="42" y="372"/>
                  </a:lnTo>
                  <a:lnTo>
                    <a:pt x="42" y="366"/>
                  </a:lnTo>
                  <a:lnTo>
                    <a:pt x="42" y="360"/>
                  </a:lnTo>
                  <a:lnTo>
                    <a:pt x="42" y="354"/>
                  </a:lnTo>
                  <a:lnTo>
                    <a:pt x="30" y="348"/>
                  </a:lnTo>
                  <a:lnTo>
                    <a:pt x="30" y="342"/>
                  </a:lnTo>
                  <a:lnTo>
                    <a:pt x="36" y="336"/>
                  </a:lnTo>
                  <a:lnTo>
                    <a:pt x="36" y="324"/>
                  </a:lnTo>
                  <a:lnTo>
                    <a:pt x="54" y="306"/>
                  </a:lnTo>
                  <a:lnTo>
                    <a:pt x="60" y="300"/>
                  </a:lnTo>
                  <a:lnTo>
                    <a:pt x="60" y="294"/>
                  </a:lnTo>
                  <a:lnTo>
                    <a:pt x="90" y="258"/>
                  </a:lnTo>
                  <a:lnTo>
                    <a:pt x="90" y="252"/>
                  </a:lnTo>
                  <a:lnTo>
                    <a:pt x="90" y="246"/>
                  </a:lnTo>
                  <a:lnTo>
                    <a:pt x="84" y="240"/>
                  </a:lnTo>
                  <a:lnTo>
                    <a:pt x="72" y="222"/>
                  </a:lnTo>
                  <a:lnTo>
                    <a:pt x="72" y="216"/>
                  </a:lnTo>
                  <a:lnTo>
                    <a:pt x="78" y="210"/>
                  </a:lnTo>
                  <a:lnTo>
                    <a:pt x="78" y="204"/>
                  </a:lnTo>
                  <a:lnTo>
                    <a:pt x="72" y="192"/>
                  </a:lnTo>
                  <a:lnTo>
                    <a:pt x="78" y="186"/>
                  </a:lnTo>
                  <a:lnTo>
                    <a:pt x="114" y="0"/>
                  </a:lnTo>
                  <a:lnTo>
                    <a:pt x="162" y="12"/>
                  </a:lnTo>
                  <a:lnTo>
                    <a:pt x="150" y="8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2" name="Freeform 44"/>
            <p:cNvSpPr>
              <a:spLocks/>
            </p:cNvSpPr>
            <p:nvPr/>
          </p:nvSpPr>
          <p:spPr bwMode="auto">
            <a:xfrm>
              <a:off x="2541682" y="2363437"/>
              <a:ext cx="1081967" cy="840189"/>
            </a:xfrm>
            <a:custGeom>
              <a:avLst/>
              <a:gdLst>
                <a:gd name="T0" fmla="*/ 2147483647 w 420"/>
                <a:gd name="T1" fmla="*/ 2147483647 h 348"/>
                <a:gd name="T2" fmla="*/ 2147483647 w 420"/>
                <a:gd name="T3" fmla="*/ 2147483647 h 348"/>
                <a:gd name="T4" fmla="*/ 0 w 420"/>
                <a:gd name="T5" fmla="*/ 2147483647 h 348"/>
                <a:gd name="T6" fmla="*/ 0 w 420"/>
                <a:gd name="T7" fmla="*/ 2147483647 h 348"/>
                <a:gd name="T8" fmla="*/ 2147483647 w 420"/>
                <a:gd name="T9" fmla="*/ 2147483647 h 348"/>
                <a:gd name="T10" fmla="*/ 2147483647 w 420"/>
                <a:gd name="T11" fmla="*/ 2147483647 h 348"/>
                <a:gd name="T12" fmla="*/ 2147483647 w 420"/>
                <a:gd name="T13" fmla="*/ 0 h 348"/>
                <a:gd name="T14" fmla="*/ 2147483647 w 420"/>
                <a:gd name="T15" fmla="*/ 0 h 348"/>
                <a:gd name="T16" fmla="*/ 2147483647 w 420"/>
                <a:gd name="T17" fmla="*/ 2147483647 h 348"/>
                <a:gd name="T18" fmla="*/ 2147483647 w 420"/>
                <a:gd name="T19" fmla="*/ 2147483647 h 348"/>
                <a:gd name="T20" fmla="*/ 2147483647 w 420"/>
                <a:gd name="T21" fmla="*/ 2147483647 h 348"/>
                <a:gd name="T22" fmla="*/ 2147483647 w 420"/>
                <a:gd name="T23" fmla="*/ 2147483647 h 348"/>
                <a:gd name="T24" fmla="*/ 2147483647 w 420"/>
                <a:gd name="T25" fmla="*/ 2147483647 h 348"/>
                <a:gd name="T26" fmla="*/ 2147483647 w 420"/>
                <a:gd name="T27" fmla="*/ 2147483647 h 348"/>
                <a:gd name="T28" fmla="*/ 2147483647 w 420"/>
                <a:gd name="T29" fmla="*/ 2147483647 h 348"/>
                <a:gd name="T30" fmla="*/ 2147483647 w 420"/>
                <a:gd name="T31" fmla="*/ 2147483647 h 348"/>
                <a:gd name="T32" fmla="*/ 2147483647 w 420"/>
                <a:gd name="T33" fmla="*/ 2147483647 h 348"/>
                <a:gd name="T34" fmla="*/ 2147483647 w 420"/>
                <a:gd name="T35" fmla="*/ 2147483647 h 348"/>
                <a:gd name="T36" fmla="*/ 2147483647 w 420"/>
                <a:gd name="T37" fmla="*/ 2147483647 h 3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20" h="348">
                  <a:moveTo>
                    <a:pt x="108" y="318"/>
                  </a:moveTo>
                  <a:lnTo>
                    <a:pt x="24" y="306"/>
                  </a:lnTo>
                  <a:lnTo>
                    <a:pt x="0" y="300"/>
                  </a:lnTo>
                  <a:lnTo>
                    <a:pt x="12" y="228"/>
                  </a:lnTo>
                  <a:lnTo>
                    <a:pt x="42" y="42"/>
                  </a:lnTo>
                  <a:lnTo>
                    <a:pt x="48" y="0"/>
                  </a:lnTo>
                  <a:lnTo>
                    <a:pt x="108" y="12"/>
                  </a:lnTo>
                  <a:lnTo>
                    <a:pt x="258" y="30"/>
                  </a:lnTo>
                  <a:lnTo>
                    <a:pt x="420" y="48"/>
                  </a:lnTo>
                  <a:lnTo>
                    <a:pt x="408" y="198"/>
                  </a:lnTo>
                  <a:lnTo>
                    <a:pt x="390" y="348"/>
                  </a:lnTo>
                  <a:lnTo>
                    <a:pt x="360" y="348"/>
                  </a:lnTo>
                  <a:lnTo>
                    <a:pt x="258" y="336"/>
                  </a:lnTo>
                  <a:lnTo>
                    <a:pt x="120" y="318"/>
                  </a:lnTo>
                  <a:lnTo>
                    <a:pt x="108" y="31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3" name="Freeform 45"/>
            <p:cNvSpPr>
              <a:spLocks/>
            </p:cNvSpPr>
            <p:nvPr/>
          </p:nvSpPr>
          <p:spPr bwMode="auto">
            <a:xfrm>
              <a:off x="2572597" y="3869984"/>
              <a:ext cx="1081967" cy="1057479"/>
            </a:xfrm>
            <a:custGeom>
              <a:avLst/>
              <a:gdLst>
                <a:gd name="T0" fmla="*/ 2147483647 w 420"/>
                <a:gd name="T1" fmla="*/ 2147483647 h 438"/>
                <a:gd name="T2" fmla="*/ 2147483647 w 420"/>
                <a:gd name="T3" fmla="*/ 2147483647 h 438"/>
                <a:gd name="T4" fmla="*/ 2147483647 w 420"/>
                <a:gd name="T5" fmla="*/ 2147483647 h 438"/>
                <a:gd name="T6" fmla="*/ 2147483647 w 420"/>
                <a:gd name="T7" fmla="*/ 2147483647 h 438"/>
                <a:gd name="T8" fmla="*/ 2147483647 w 420"/>
                <a:gd name="T9" fmla="*/ 2147483647 h 438"/>
                <a:gd name="T10" fmla="*/ 2147483647 w 420"/>
                <a:gd name="T11" fmla="*/ 2147483647 h 438"/>
                <a:gd name="T12" fmla="*/ 2147483647 w 420"/>
                <a:gd name="T13" fmla="*/ 2147483647 h 438"/>
                <a:gd name="T14" fmla="*/ 2147483647 w 420"/>
                <a:gd name="T15" fmla="*/ 2147483647 h 438"/>
                <a:gd name="T16" fmla="*/ 2147483647 w 420"/>
                <a:gd name="T17" fmla="*/ 2147483647 h 438"/>
                <a:gd name="T18" fmla="*/ 2147483647 w 420"/>
                <a:gd name="T19" fmla="*/ 2147483647 h 438"/>
                <a:gd name="T20" fmla="*/ 2147483647 w 420"/>
                <a:gd name="T21" fmla="*/ 2147483647 h 438"/>
                <a:gd name="T22" fmla="*/ 2147483647 w 420"/>
                <a:gd name="T23" fmla="*/ 2147483647 h 438"/>
                <a:gd name="T24" fmla="*/ 2147483647 w 420"/>
                <a:gd name="T25" fmla="*/ 2147483647 h 438"/>
                <a:gd name="T26" fmla="*/ 2147483647 w 420"/>
                <a:gd name="T27" fmla="*/ 2147483647 h 438"/>
                <a:gd name="T28" fmla="*/ 2147483647 w 420"/>
                <a:gd name="T29" fmla="*/ 2147483647 h 438"/>
                <a:gd name="T30" fmla="*/ 2147483647 w 420"/>
                <a:gd name="T31" fmla="*/ 2147483647 h 438"/>
                <a:gd name="T32" fmla="*/ 2147483647 w 420"/>
                <a:gd name="T33" fmla="*/ 0 h 438"/>
                <a:gd name="T34" fmla="*/ 2147483647 w 420"/>
                <a:gd name="T35" fmla="*/ 0 h 438"/>
                <a:gd name="T36" fmla="*/ 0 w 420"/>
                <a:gd name="T37" fmla="*/ 2147483647 h 438"/>
                <a:gd name="T38" fmla="*/ 0 w 420"/>
                <a:gd name="T39" fmla="*/ 2147483647 h 438"/>
                <a:gd name="T40" fmla="*/ 2147483647 w 420"/>
                <a:gd name="T41" fmla="*/ 2147483647 h 438"/>
                <a:gd name="T42" fmla="*/ 2147483647 w 420"/>
                <a:gd name="T43" fmla="*/ 2147483647 h 438"/>
                <a:gd name="T44" fmla="*/ 2147483647 w 420"/>
                <a:gd name="T45" fmla="*/ 2147483647 h 4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20" h="438">
                  <a:moveTo>
                    <a:pt x="60" y="402"/>
                  </a:moveTo>
                  <a:lnTo>
                    <a:pt x="60" y="402"/>
                  </a:lnTo>
                  <a:lnTo>
                    <a:pt x="162" y="414"/>
                  </a:lnTo>
                  <a:lnTo>
                    <a:pt x="162" y="408"/>
                  </a:lnTo>
                  <a:lnTo>
                    <a:pt x="162" y="396"/>
                  </a:lnTo>
                  <a:lnTo>
                    <a:pt x="390" y="420"/>
                  </a:lnTo>
                  <a:lnTo>
                    <a:pt x="414" y="72"/>
                  </a:lnTo>
                  <a:lnTo>
                    <a:pt x="420" y="36"/>
                  </a:lnTo>
                  <a:lnTo>
                    <a:pt x="384" y="36"/>
                  </a:lnTo>
                  <a:lnTo>
                    <a:pt x="246" y="24"/>
                  </a:lnTo>
                  <a:lnTo>
                    <a:pt x="96" y="6"/>
                  </a:lnTo>
                  <a:lnTo>
                    <a:pt x="60" y="0"/>
                  </a:lnTo>
                  <a:lnTo>
                    <a:pt x="0" y="426"/>
                  </a:lnTo>
                  <a:lnTo>
                    <a:pt x="54" y="438"/>
                  </a:lnTo>
                  <a:lnTo>
                    <a:pt x="60" y="40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4" name="Freeform 46"/>
            <p:cNvSpPr>
              <a:spLocks/>
            </p:cNvSpPr>
            <p:nvPr/>
          </p:nvSpPr>
          <p:spPr bwMode="auto">
            <a:xfrm>
              <a:off x="2108895" y="1537735"/>
              <a:ext cx="1576580" cy="941591"/>
            </a:xfrm>
            <a:custGeom>
              <a:avLst/>
              <a:gdLst>
                <a:gd name="T0" fmla="*/ 2147483647 w 612"/>
                <a:gd name="T1" fmla="*/ 2147483647 h 390"/>
                <a:gd name="T2" fmla="*/ 2147483647 w 612"/>
                <a:gd name="T3" fmla="*/ 2147483647 h 390"/>
                <a:gd name="T4" fmla="*/ 2147483647 w 612"/>
                <a:gd name="T5" fmla="*/ 2147483647 h 390"/>
                <a:gd name="T6" fmla="*/ 2147483647 w 612"/>
                <a:gd name="T7" fmla="*/ 2147483647 h 390"/>
                <a:gd name="T8" fmla="*/ 2147483647 w 612"/>
                <a:gd name="T9" fmla="*/ 0 h 390"/>
                <a:gd name="T10" fmla="*/ 0 w 612"/>
                <a:gd name="T11" fmla="*/ 2147483647 h 390"/>
                <a:gd name="T12" fmla="*/ 2147483647 w 612"/>
                <a:gd name="T13" fmla="*/ 2147483647 h 390"/>
                <a:gd name="T14" fmla="*/ 2147483647 w 612"/>
                <a:gd name="T15" fmla="*/ 2147483647 h 390"/>
                <a:gd name="T16" fmla="*/ 2147483647 w 612"/>
                <a:gd name="T17" fmla="*/ 2147483647 h 390"/>
                <a:gd name="T18" fmla="*/ 2147483647 w 612"/>
                <a:gd name="T19" fmla="*/ 2147483647 h 390"/>
                <a:gd name="T20" fmla="*/ 2147483647 w 612"/>
                <a:gd name="T21" fmla="*/ 2147483647 h 390"/>
                <a:gd name="T22" fmla="*/ 2147483647 w 612"/>
                <a:gd name="T23" fmla="*/ 2147483647 h 390"/>
                <a:gd name="T24" fmla="*/ 2147483647 w 612"/>
                <a:gd name="T25" fmla="*/ 2147483647 h 390"/>
                <a:gd name="T26" fmla="*/ 2147483647 w 612"/>
                <a:gd name="T27" fmla="*/ 2147483647 h 390"/>
                <a:gd name="T28" fmla="*/ 2147483647 w 612"/>
                <a:gd name="T29" fmla="*/ 2147483647 h 390"/>
                <a:gd name="T30" fmla="*/ 2147483647 w 612"/>
                <a:gd name="T31" fmla="*/ 2147483647 h 390"/>
                <a:gd name="T32" fmla="*/ 2147483647 w 612"/>
                <a:gd name="T33" fmla="*/ 2147483647 h 390"/>
                <a:gd name="T34" fmla="*/ 2147483647 w 612"/>
                <a:gd name="T35" fmla="*/ 2147483647 h 390"/>
                <a:gd name="T36" fmla="*/ 2147483647 w 612"/>
                <a:gd name="T37" fmla="*/ 2147483647 h 390"/>
                <a:gd name="T38" fmla="*/ 2147483647 w 612"/>
                <a:gd name="T39" fmla="*/ 2147483647 h 390"/>
                <a:gd name="T40" fmla="*/ 2147483647 w 612"/>
                <a:gd name="T41" fmla="*/ 2147483647 h 390"/>
                <a:gd name="T42" fmla="*/ 2147483647 w 612"/>
                <a:gd name="T43" fmla="*/ 2147483647 h 390"/>
                <a:gd name="T44" fmla="*/ 2147483647 w 612"/>
                <a:gd name="T45" fmla="*/ 2147483647 h 390"/>
                <a:gd name="T46" fmla="*/ 2147483647 w 612"/>
                <a:gd name="T47" fmla="*/ 2147483647 h 390"/>
                <a:gd name="T48" fmla="*/ 2147483647 w 612"/>
                <a:gd name="T49" fmla="*/ 2147483647 h 390"/>
                <a:gd name="T50" fmla="*/ 2147483647 w 612"/>
                <a:gd name="T51" fmla="*/ 2147483647 h 390"/>
                <a:gd name="T52" fmla="*/ 2147483647 w 612"/>
                <a:gd name="T53" fmla="*/ 2147483647 h 390"/>
                <a:gd name="T54" fmla="*/ 2147483647 w 612"/>
                <a:gd name="T55" fmla="*/ 2147483647 h 390"/>
                <a:gd name="T56" fmla="*/ 2147483647 w 612"/>
                <a:gd name="T57" fmla="*/ 2147483647 h 390"/>
                <a:gd name="T58" fmla="*/ 2147483647 w 612"/>
                <a:gd name="T59" fmla="*/ 2147483647 h 390"/>
                <a:gd name="T60" fmla="*/ 2147483647 w 612"/>
                <a:gd name="T61" fmla="*/ 2147483647 h 390"/>
                <a:gd name="T62" fmla="*/ 2147483647 w 612"/>
                <a:gd name="T63" fmla="*/ 2147483647 h 390"/>
                <a:gd name="T64" fmla="*/ 2147483647 w 612"/>
                <a:gd name="T65" fmla="*/ 2147483647 h 390"/>
                <a:gd name="T66" fmla="*/ 2147483647 w 612"/>
                <a:gd name="T67" fmla="*/ 2147483647 h 390"/>
                <a:gd name="T68" fmla="*/ 2147483647 w 612"/>
                <a:gd name="T69" fmla="*/ 2147483647 h 390"/>
                <a:gd name="T70" fmla="*/ 2147483647 w 612"/>
                <a:gd name="T71" fmla="*/ 2147483647 h 390"/>
                <a:gd name="T72" fmla="*/ 2147483647 w 612"/>
                <a:gd name="T73" fmla="*/ 2147483647 h 390"/>
                <a:gd name="T74" fmla="*/ 2147483647 w 612"/>
                <a:gd name="T75" fmla="*/ 2147483647 h 390"/>
                <a:gd name="T76" fmla="*/ 2147483647 w 612"/>
                <a:gd name="T77" fmla="*/ 2147483647 h 390"/>
                <a:gd name="T78" fmla="*/ 2147483647 w 612"/>
                <a:gd name="T79" fmla="*/ 2147483647 h 390"/>
                <a:gd name="T80" fmla="*/ 2147483647 w 612"/>
                <a:gd name="T81" fmla="*/ 2147483647 h 390"/>
                <a:gd name="T82" fmla="*/ 2147483647 w 612"/>
                <a:gd name="T83" fmla="*/ 2147483647 h 390"/>
                <a:gd name="T84" fmla="*/ 2147483647 w 612"/>
                <a:gd name="T85" fmla="*/ 2147483647 h 390"/>
                <a:gd name="T86" fmla="*/ 2147483647 w 612"/>
                <a:gd name="T87" fmla="*/ 2147483647 h 390"/>
                <a:gd name="T88" fmla="*/ 2147483647 w 612"/>
                <a:gd name="T89" fmla="*/ 2147483647 h 390"/>
                <a:gd name="T90" fmla="*/ 2147483647 w 612"/>
                <a:gd name="T91" fmla="*/ 2147483647 h 390"/>
                <a:gd name="T92" fmla="*/ 2147483647 w 612"/>
                <a:gd name="T93" fmla="*/ 2147483647 h 390"/>
                <a:gd name="T94" fmla="*/ 2147483647 w 612"/>
                <a:gd name="T95" fmla="*/ 2147483647 h 390"/>
                <a:gd name="T96" fmla="*/ 2147483647 w 612"/>
                <a:gd name="T97" fmla="*/ 2147483647 h 390"/>
                <a:gd name="T98" fmla="*/ 2147483647 w 612"/>
                <a:gd name="T99" fmla="*/ 2147483647 h 390"/>
                <a:gd name="T100" fmla="*/ 2147483647 w 612"/>
                <a:gd name="T101" fmla="*/ 2147483647 h 390"/>
                <a:gd name="T102" fmla="*/ 2147483647 w 612"/>
                <a:gd name="T103" fmla="*/ 2147483647 h 390"/>
                <a:gd name="T104" fmla="*/ 2147483647 w 612"/>
                <a:gd name="T105" fmla="*/ 2147483647 h 390"/>
                <a:gd name="T106" fmla="*/ 2147483647 w 612"/>
                <a:gd name="T107" fmla="*/ 2147483647 h 390"/>
                <a:gd name="T108" fmla="*/ 2147483647 w 612"/>
                <a:gd name="T109" fmla="*/ 2147483647 h 390"/>
                <a:gd name="T110" fmla="*/ 2147483647 w 612"/>
                <a:gd name="T111" fmla="*/ 2147483647 h 390"/>
                <a:gd name="T112" fmla="*/ 2147483647 w 612"/>
                <a:gd name="T113" fmla="*/ 2147483647 h 390"/>
                <a:gd name="T114" fmla="*/ 2147483647 w 612"/>
                <a:gd name="T115" fmla="*/ 2147483647 h 390"/>
                <a:gd name="T116" fmla="*/ 2147483647 w 612"/>
                <a:gd name="T117" fmla="*/ 2147483647 h 390"/>
                <a:gd name="T118" fmla="*/ 2147483647 w 612"/>
                <a:gd name="T119" fmla="*/ 2147483647 h 390"/>
                <a:gd name="T120" fmla="*/ 2147483647 w 612"/>
                <a:gd name="T121" fmla="*/ 2147483647 h 3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2" h="390">
                  <a:moveTo>
                    <a:pt x="276" y="354"/>
                  </a:moveTo>
                  <a:lnTo>
                    <a:pt x="426" y="372"/>
                  </a:lnTo>
                  <a:lnTo>
                    <a:pt x="588" y="390"/>
                  </a:lnTo>
                  <a:lnTo>
                    <a:pt x="612" y="84"/>
                  </a:lnTo>
                  <a:lnTo>
                    <a:pt x="522" y="84"/>
                  </a:lnTo>
                  <a:lnTo>
                    <a:pt x="246" y="42"/>
                  </a:lnTo>
                  <a:lnTo>
                    <a:pt x="66" y="12"/>
                  </a:lnTo>
                  <a:lnTo>
                    <a:pt x="12" y="0"/>
                  </a:lnTo>
                  <a:lnTo>
                    <a:pt x="0" y="72"/>
                  </a:lnTo>
                  <a:lnTo>
                    <a:pt x="6" y="84"/>
                  </a:lnTo>
                  <a:lnTo>
                    <a:pt x="12" y="102"/>
                  </a:lnTo>
                  <a:lnTo>
                    <a:pt x="12" y="108"/>
                  </a:lnTo>
                  <a:lnTo>
                    <a:pt x="6" y="108"/>
                  </a:lnTo>
                  <a:lnTo>
                    <a:pt x="12" y="114"/>
                  </a:lnTo>
                  <a:lnTo>
                    <a:pt x="6" y="114"/>
                  </a:lnTo>
                  <a:lnTo>
                    <a:pt x="6" y="120"/>
                  </a:lnTo>
                  <a:lnTo>
                    <a:pt x="18" y="126"/>
                  </a:lnTo>
                  <a:lnTo>
                    <a:pt x="18" y="132"/>
                  </a:lnTo>
                  <a:lnTo>
                    <a:pt x="30" y="132"/>
                  </a:lnTo>
                  <a:lnTo>
                    <a:pt x="36" y="162"/>
                  </a:lnTo>
                  <a:lnTo>
                    <a:pt x="36" y="174"/>
                  </a:lnTo>
                  <a:lnTo>
                    <a:pt x="42" y="174"/>
                  </a:lnTo>
                  <a:lnTo>
                    <a:pt x="42" y="180"/>
                  </a:lnTo>
                  <a:lnTo>
                    <a:pt x="48" y="180"/>
                  </a:lnTo>
                  <a:lnTo>
                    <a:pt x="54" y="186"/>
                  </a:lnTo>
                  <a:lnTo>
                    <a:pt x="66" y="186"/>
                  </a:lnTo>
                  <a:lnTo>
                    <a:pt x="66" y="192"/>
                  </a:lnTo>
                  <a:lnTo>
                    <a:pt x="60" y="204"/>
                  </a:lnTo>
                  <a:lnTo>
                    <a:pt x="60" y="210"/>
                  </a:lnTo>
                  <a:lnTo>
                    <a:pt x="54" y="216"/>
                  </a:lnTo>
                  <a:lnTo>
                    <a:pt x="54" y="222"/>
                  </a:lnTo>
                  <a:lnTo>
                    <a:pt x="54" y="228"/>
                  </a:lnTo>
                  <a:lnTo>
                    <a:pt x="48" y="234"/>
                  </a:lnTo>
                  <a:lnTo>
                    <a:pt x="54" y="240"/>
                  </a:lnTo>
                  <a:lnTo>
                    <a:pt x="48" y="246"/>
                  </a:lnTo>
                  <a:lnTo>
                    <a:pt x="42" y="246"/>
                  </a:lnTo>
                  <a:lnTo>
                    <a:pt x="42" y="258"/>
                  </a:lnTo>
                  <a:lnTo>
                    <a:pt x="42" y="264"/>
                  </a:lnTo>
                  <a:lnTo>
                    <a:pt x="42" y="270"/>
                  </a:lnTo>
                  <a:lnTo>
                    <a:pt x="48" y="270"/>
                  </a:lnTo>
                  <a:lnTo>
                    <a:pt x="48" y="276"/>
                  </a:lnTo>
                  <a:lnTo>
                    <a:pt x="60" y="276"/>
                  </a:lnTo>
                  <a:lnTo>
                    <a:pt x="72" y="264"/>
                  </a:lnTo>
                  <a:lnTo>
                    <a:pt x="78" y="264"/>
                  </a:lnTo>
                  <a:lnTo>
                    <a:pt x="78" y="276"/>
                  </a:lnTo>
                  <a:lnTo>
                    <a:pt x="78" y="282"/>
                  </a:lnTo>
                  <a:lnTo>
                    <a:pt x="78" y="294"/>
                  </a:lnTo>
                  <a:lnTo>
                    <a:pt x="84" y="306"/>
                  </a:lnTo>
                  <a:lnTo>
                    <a:pt x="90" y="318"/>
                  </a:lnTo>
                  <a:lnTo>
                    <a:pt x="90" y="324"/>
                  </a:lnTo>
                  <a:lnTo>
                    <a:pt x="84" y="324"/>
                  </a:lnTo>
                  <a:lnTo>
                    <a:pt x="84" y="330"/>
                  </a:lnTo>
                  <a:lnTo>
                    <a:pt x="90" y="336"/>
                  </a:lnTo>
                  <a:lnTo>
                    <a:pt x="96" y="336"/>
                  </a:lnTo>
                  <a:lnTo>
                    <a:pt x="102" y="348"/>
                  </a:lnTo>
                  <a:lnTo>
                    <a:pt x="102" y="354"/>
                  </a:lnTo>
                  <a:lnTo>
                    <a:pt x="108" y="372"/>
                  </a:lnTo>
                  <a:lnTo>
                    <a:pt x="108" y="378"/>
                  </a:lnTo>
                  <a:lnTo>
                    <a:pt x="114" y="378"/>
                  </a:lnTo>
                  <a:lnTo>
                    <a:pt x="114" y="372"/>
                  </a:lnTo>
                  <a:lnTo>
                    <a:pt x="120" y="366"/>
                  </a:lnTo>
                  <a:lnTo>
                    <a:pt x="126" y="366"/>
                  </a:lnTo>
                  <a:lnTo>
                    <a:pt x="132" y="372"/>
                  </a:lnTo>
                  <a:lnTo>
                    <a:pt x="138" y="372"/>
                  </a:lnTo>
                  <a:lnTo>
                    <a:pt x="144" y="366"/>
                  </a:lnTo>
                  <a:lnTo>
                    <a:pt x="150" y="366"/>
                  </a:lnTo>
                  <a:lnTo>
                    <a:pt x="150" y="372"/>
                  </a:lnTo>
                  <a:lnTo>
                    <a:pt x="156" y="372"/>
                  </a:lnTo>
                  <a:lnTo>
                    <a:pt x="168" y="366"/>
                  </a:lnTo>
                  <a:lnTo>
                    <a:pt x="174" y="372"/>
                  </a:lnTo>
                  <a:lnTo>
                    <a:pt x="180" y="372"/>
                  </a:lnTo>
                  <a:lnTo>
                    <a:pt x="186" y="372"/>
                  </a:lnTo>
                  <a:lnTo>
                    <a:pt x="192" y="360"/>
                  </a:lnTo>
                  <a:lnTo>
                    <a:pt x="198" y="360"/>
                  </a:lnTo>
                  <a:lnTo>
                    <a:pt x="204" y="372"/>
                  </a:lnTo>
                  <a:lnTo>
                    <a:pt x="210" y="384"/>
                  </a:lnTo>
                  <a:lnTo>
                    <a:pt x="216" y="342"/>
                  </a:lnTo>
                  <a:lnTo>
                    <a:pt x="276" y="35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5" name="Freeform 47"/>
            <p:cNvSpPr>
              <a:spLocks/>
            </p:cNvSpPr>
            <p:nvPr/>
          </p:nvSpPr>
          <p:spPr bwMode="auto">
            <a:xfrm>
              <a:off x="2727160" y="3131197"/>
              <a:ext cx="1128336" cy="840189"/>
            </a:xfrm>
            <a:custGeom>
              <a:avLst/>
              <a:gdLst>
                <a:gd name="T0" fmla="*/ 2147483647 w 438"/>
                <a:gd name="T1" fmla="*/ 2147483647 h 348"/>
                <a:gd name="T2" fmla="*/ 2147483647 w 438"/>
                <a:gd name="T3" fmla="*/ 2147483647 h 348"/>
                <a:gd name="T4" fmla="*/ 2147483647 w 438"/>
                <a:gd name="T5" fmla="*/ 2147483647 h 348"/>
                <a:gd name="T6" fmla="*/ 0 w 438"/>
                <a:gd name="T7" fmla="*/ 2147483647 h 348"/>
                <a:gd name="T8" fmla="*/ 0 w 438"/>
                <a:gd name="T9" fmla="*/ 2147483647 h 348"/>
                <a:gd name="T10" fmla="*/ 2147483647 w 438"/>
                <a:gd name="T11" fmla="*/ 0 h 348"/>
                <a:gd name="T12" fmla="*/ 2147483647 w 438"/>
                <a:gd name="T13" fmla="*/ 0 h 348"/>
                <a:gd name="T14" fmla="*/ 2147483647 w 438"/>
                <a:gd name="T15" fmla="*/ 2147483647 h 348"/>
                <a:gd name="T16" fmla="*/ 2147483647 w 438"/>
                <a:gd name="T17" fmla="*/ 2147483647 h 348"/>
                <a:gd name="T18" fmla="*/ 2147483647 w 438"/>
                <a:gd name="T19" fmla="*/ 2147483647 h 348"/>
                <a:gd name="T20" fmla="*/ 2147483647 w 438"/>
                <a:gd name="T21" fmla="*/ 2147483647 h 348"/>
                <a:gd name="T22" fmla="*/ 2147483647 w 438"/>
                <a:gd name="T23" fmla="*/ 2147483647 h 348"/>
                <a:gd name="T24" fmla="*/ 2147483647 w 438"/>
                <a:gd name="T25" fmla="*/ 2147483647 h 348"/>
                <a:gd name="T26" fmla="*/ 2147483647 w 438"/>
                <a:gd name="T27" fmla="*/ 2147483647 h 348"/>
                <a:gd name="T28" fmla="*/ 2147483647 w 438"/>
                <a:gd name="T29" fmla="*/ 2147483647 h 348"/>
                <a:gd name="T30" fmla="*/ 2147483647 w 438"/>
                <a:gd name="T31" fmla="*/ 2147483647 h 348"/>
                <a:gd name="T32" fmla="*/ 2147483647 w 438"/>
                <a:gd name="T33" fmla="*/ 2147483647 h 348"/>
                <a:gd name="T34" fmla="*/ 2147483647 w 438"/>
                <a:gd name="T35" fmla="*/ 2147483647 h 3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38" h="348">
                  <a:moveTo>
                    <a:pt x="324" y="342"/>
                  </a:moveTo>
                  <a:lnTo>
                    <a:pt x="186" y="330"/>
                  </a:lnTo>
                  <a:lnTo>
                    <a:pt x="36" y="312"/>
                  </a:lnTo>
                  <a:lnTo>
                    <a:pt x="0" y="306"/>
                  </a:lnTo>
                  <a:lnTo>
                    <a:pt x="42" y="0"/>
                  </a:lnTo>
                  <a:lnTo>
                    <a:pt x="186" y="18"/>
                  </a:lnTo>
                  <a:lnTo>
                    <a:pt x="288" y="30"/>
                  </a:lnTo>
                  <a:lnTo>
                    <a:pt x="318" y="30"/>
                  </a:lnTo>
                  <a:lnTo>
                    <a:pt x="438" y="42"/>
                  </a:lnTo>
                  <a:lnTo>
                    <a:pt x="432" y="114"/>
                  </a:lnTo>
                  <a:lnTo>
                    <a:pt x="414" y="348"/>
                  </a:lnTo>
                  <a:lnTo>
                    <a:pt x="360" y="342"/>
                  </a:lnTo>
                  <a:lnTo>
                    <a:pt x="324" y="34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6" name="Freeform 48"/>
            <p:cNvSpPr>
              <a:spLocks/>
            </p:cNvSpPr>
            <p:nvPr/>
          </p:nvSpPr>
          <p:spPr bwMode="auto">
            <a:xfrm>
              <a:off x="3639104" y="1740537"/>
              <a:ext cx="1020139" cy="608413"/>
            </a:xfrm>
            <a:custGeom>
              <a:avLst/>
              <a:gdLst>
                <a:gd name="T0" fmla="*/ 0 w 396"/>
                <a:gd name="T1" fmla="*/ 2147483647 h 252"/>
                <a:gd name="T2" fmla="*/ 0 w 396"/>
                <a:gd name="T3" fmla="*/ 2147483647 h 252"/>
                <a:gd name="T4" fmla="*/ 0 w 396"/>
                <a:gd name="T5" fmla="*/ 2147483647 h 252"/>
                <a:gd name="T6" fmla="*/ 2147483647 w 396"/>
                <a:gd name="T7" fmla="*/ 2147483647 h 252"/>
                <a:gd name="T8" fmla="*/ 2147483647 w 396"/>
                <a:gd name="T9" fmla="*/ 0 h 252"/>
                <a:gd name="T10" fmla="*/ 2147483647 w 396"/>
                <a:gd name="T11" fmla="*/ 2147483647 h 252"/>
                <a:gd name="T12" fmla="*/ 2147483647 w 396"/>
                <a:gd name="T13" fmla="*/ 2147483647 h 252"/>
                <a:gd name="T14" fmla="*/ 2147483647 w 396"/>
                <a:gd name="T15" fmla="*/ 2147483647 h 252"/>
                <a:gd name="T16" fmla="*/ 2147483647 w 396"/>
                <a:gd name="T17" fmla="*/ 2147483647 h 252"/>
                <a:gd name="T18" fmla="*/ 2147483647 w 396"/>
                <a:gd name="T19" fmla="*/ 2147483647 h 252"/>
                <a:gd name="T20" fmla="*/ 2147483647 w 396"/>
                <a:gd name="T21" fmla="*/ 2147483647 h 252"/>
                <a:gd name="T22" fmla="*/ 2147483647 w 396"/>
                <a:gd name="T23" fmla="*/ 2147483647 h 252"/>
                <a:gd name="T24" fmla="*/ 2147483647 w 396"/>
                <a:gd name="T25" fmla="*/ 2147483647 h 252"/>
                <a:gd name="T26" fmla="*/ 2147483647 w 396"/>
                <a:gd name="T27" fmla="*/ 2147483647 h 252"/>
                <a:gd name="T28" fmla="*/ 2147483647 w 396"/>
                <a:gd name="T29" fmla="*/ 2147483647 h 252"/>
                <a:gd name="T30" fmla="*/ 2147483647 w 396"/>
                <a:gd name="T31" fmla="*/ 2147483647 h 252"/>
                <a:gd name="T32" fmla="*/ 2147483647 w 396"/>
                <a:gd name="T33" fmla="*/ 2147483647 h 252"/>
                <a:gd name="T34" fmla="*/ 2147483647 w 396"/>
                <a:gd name="T35" fmla="*/ 2147483647 h 252"/>
                <a:gd name="T36" fmla="*/ 2147483647 w 396"/>
                <a:gd name="T37" fmla="*/ 2147483647 h 252"/>
                <a:gd name="T38" fmla="*/ 2147483647 w 396"/>
                <a:gd name="T39" fmla="*/ 2147483647 h 252"/>
                <a:gd name="T40" fmla="*/ 2147483647 w 396"/>
                <a:gd name="T41" fmla="*/ 2147483647 h 252"/>
                <a:gd name="T42" fmla="*/ 2147483647 w 396"/>
                <a:gd name="T43" fmla="*/ 2147483647 h 252"/>
                <a:gd name="T44" fmla="*/ 2147483647 w 396"/>
                <a:gd name="T45" fmla="*/ 2147483647 h 252"/>
                <a:gd name="T46" fmla="*/ 2147483647 w 396"/>
                <a:gd name="T47" fmla="*/ 2147483647 h 252"/>
                <a:gd name="T48" fmla="*/ 2147483647 w 396"/>
                <a:gd name="T49" fmla="*/ 2147483647 h 252"/>
                <a:gd name="T50" fmla="*/ 2147483647 w 396"/>
                <a:gd name="T51" fmla="*/ 2147483647 h 252"/>
                <a:gd name="T52" fmla="*/ 2147483647 w 396"/>
                <a:gd name="T53" fmla="*/ 2147483647 h 252"/>
                <a:gd name="T54" fmla="*/ 2147483647 w 396"/>
                <a:gd name="T55" fmla="*/ 2147483647 h 252"/>
                <a:gd name="T56" fmla="*/ 2147483647 w 396"/>
                <a:gd name="T57" fmla="*/ 2147483647 h 252"/>
                <a:gd name="T58" fmla="*/ 2147483647 w 396"/>
                <a:gd name="T59" fmla="*/ 2147483647 h 252"/>
                <a:gd name="T60" fmla="*/ 2147483647 w 396"/>
                <a:gd name="T61" fmla="*/ 2147483647 h 252"/>
                <a:gd name="T62" fmla="*/ 2147483647 w 396"/>
                <a:gd name="T63" fmla="*/ 2147483647 h 252"/>
                <a:gd name="T64" fmla="*/ 2147483647 w 396"/>
                <a:gd name="T65" fmla="*/ 2147483647 h 252"/>
                <a:gd name="T66" fmla="*/ 2147483647 w 396"/>
                <a:gd name="T67" fmla="*/ 2147483647 h 252"/>
                <a:gd name="T68" fmla="*/ 2147483647 w 396"/>
                <a:gd name="T69" fmla="*/ 2147483647 h 252"/>
                <a:gd name="T70" fmla="*/ 2147483647 w 396"/>
                <a:gd name="T71" fmla="*/ 2147483647 h 252"/>
                <a:gd name="T72" fmla="*/ 2147483647 w 396"/>
                <a:gd name="T73" fmla="*/ 2147483647 h 252"/>
                <a:gd name="T74" fmla="*/ 2147483647 w 396"/>
                <a:gd name="T75" fmla="*/ 2147483647 h 252"/>
                <a:gd name="T76" fmla="*/ 0 w 396"/>
                <a:gd name="T77" fmla="*/ 2147483647 h 25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96" h="252">
                  <a:moveTo>
                    <a:pt x="0" y="234"/>
                  </a:moveTo>
                  <a:lnTo>
                    <a:pt x="0" y="228"/>
                  </a:lnTo>
                  <a:lnTo>
                    <a:pt x="0" y="216"/>
                  </a:lnTo>
                  <a:lnTo>
                    <a:pt x="12" y="72"/>
                  </a:lnTo>
                  <a:lnTo>
                    <a:pt x="18" y="0"/>
                  </a:lnTo>
                  <a:lnTo>
                    <a:pt x="18" y="6"/>
                  </a:lnTo>
                  <a:lnTo>
                    <a:pt x="24" y="6"/>
                  </a:lnTo>
                  <a:lnTo>
                    <a:pt x="210" y="12"/>
                  </a:lnTo>
                  <a:lnTo>
                    <a:pt x="330" y="18"/>
                  </a:lnTo>
                  <a:lnTo>
                    <a:pt x="354" y="18"/>
                  </a:lnTo>
                  <a:lnTo>
                    <a:pt x="360" y="18"/>
                  </a:lnTo>
                  <a:lnTo>
                    <a:pt x="366" y="42"/>
                  </a:lnTo>
                  <a:lnTo>
                    <a:pt x="366" y="54"/>
                  </a:lnTo>
                  <a:lnTo>
                    <a:pt x="366" y="84"/>
                  </a:lnTo>
                  <a:lnTo>
                    <a:pt x="366" y="102"/>
                  </a:lnTo>
                  <a:lnTo>
                    <a:pt x="372" y="108"/>
                  </a:lnTo>
                  <a:lnTo>
                    <a:pt x="378" y="114"/>
                  </a:lnTo>
                  <a:lnTo>
                    <a:pt x="378" y="138"/>
                  </a:lnTo>
                  <a:lnTo>
                    <a:pt x="378" y="150"/>
                  </a:lnTo>
                  <a:lnTo>
                    <a:pt x="378" y="162"/>
                  </a:lnTo>
                  <a:lnTo>
                    <a:pt x="378" y="168"/>
                  </a:lnTo>
                  <a:lnTo>
                    <a:pt x="384" y="180"/>
                  </a:lnTo>
                  <a:lnTo>
                    <a:pt x="384" y="192"/>
                  </a:lnTo>
                  <a:lnTo>
                    <a:pt x="384" y="210"/>
                  </a:lnTo>
                  <a:lnTo>
                    <a:pt x="390" y="216"/>
                  </a:lnTo>
                  <a:lnTo>
                    <a:pt x="396" y="228"/>
                  </a:lnTo>
                  <a:lnTo>
                    <a:pt x="396" y="246"/>
                  </a:lnTo>
                  <a:lnTo>
                    <a:pt x="396" y="252"/>
                  </a:lnTo>
                  <a:lnTo>
                    <a:pt x="378" y="252"/>
                  </a:lnTo>
                  <a:lnTo>
                    <a:pt x="222" y="246"/>
                  </a:lnTo>
                  <a:lnTo>
                    <a:pt x="12" y="234"/>
                  </a:lnTo>
                  <a:lnTo>
                    <a:pt x="0" y="23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7" name="Freeform 49"/>
            <p:cNvSpPr>
              <a:spLocks/>
            </p:cNvSpPr>
            <p:nvPr/>
          </p:nvSpPr>
          <p:spPr bwMode="auto">
            <a:xfrm>
              <a:off x="3592735" y="2305493"/>
              <a:ext cx="1081967" cy="695329"/>
            </a:xfrm>
            <a:custGeom>
              <a:avLst/>
              <a:gdLst>
                <a:gd name="T0" fmla="*/ 2147483647 w 420"/>
                <a:gd name="T1" fmla="*/ 2147483647 h 288"/>
                <a:gd name="T2" fmla="*/ 2147483647 w 420"/>
                <a:gd name="T3" fmla="*/ 2147483647 h 288"/>
                <a:gd name="T4" fmla="*/ 2147483647 w 420"/>
                <a:gd name="T5" fmla="*/ 2147483647 h 288"/>
                <a:gd name="T6" fmla="*/ 2147483647 w 420"/>
                <a:gd name="T7" fmla="*/ 2147483647 h 288"/>
                <a:gd name="T8" fmla="*/ 2147483647 w 420"/>
                <a:gd name="T9" fmla="*/ 2147483647 h 288"/>
                <a:gd name="T10" fmla="*/ 2147483647 w 420"/>
                <a:gd name="T11" fmla="*/ 2147483647 h 288"/>
                <a:gd name="T12" fmla="*/ 2147483647 w 420"/>
                <a:gd name="T13" fmla="*/ 2147483647 h 288"/>
                <a:gd name="T14" fmla="*/ 2147483647 w 420"/>
                <a:gd name="T15" fmla="*/ 2147483647 h 288"/>
                <a:gd name="T16" fmla="*/ 2147483647 w 420"/>
                <a:gd name="T17" fmla="*/ 2147483647 h 288"/>
                <a:gd name="T18" fmla="*/ 2147483647 w 420"/>
                <a:gd name="T19" fmla="*/ 2147483647 h 288"/>
                <a:gd name="T20" fmla="*/ 2147483647 w 420"/>
                <a:gd name="T21" fmla="*/ 2147483647 h 288"/>
                <a:gd name="T22" fmla="*/ 2147483647 w 420"/>
                <a:gd name="T23" fmla="*/ 2147483647 h 288"/>
                <a:gd name="T24" fmla="*/ 2147483647 w 420"/>
                <a:gd name="T25" fmla="*/ 2147483647 h 288"/>
                <a:gd name="T26" fmla="*/ 2147483647 w 420"/>
                <a:gd name="T27" fmla="*/ 2147483647 h 288"/>
                <a:gd name="T28" fmla="*/ 2147483647 w 420"/>
                <a:gd name="T29" fmla="*/ 2147483647 h 288"/>
                <a:gd name="T30" fmla="*/ 2147483647 w 420"/>
                <a:gd name="T31" fmla="*/ 2147483647 h 288"/>
                <a:gd name="T32" fmla="*/ 2147483647 w 420"/>
                <a:gd name="T33" fmla="*/ 2147483647 h 288"/>
                <a:gd name="T34" fmla="*/ 2147483647 w 420"/>
                <a:gd name="T35" fmla="*/ 2147483647 h 288"/>
                <a:gd name="T36" fmla="*/ 2147483647 w 420"/>
                <a:gd name="T37" fmla="*/ 2147483647 h 288"/>
                <a:gd name="T38" fmla="*/ 2147483647 w 420"/>
                <a:gd name="T39" fmla="*/ 2147483647 h 288"/>
                <a:gd name="T40" fmla="*/ 2147483647 w 420"/>
                <a:gd name="T41" fmla="*/ 2147483647 h 288"/>
                <a:gd name="T42" fmla="*/ 2147483647 w 420"/>
                <a:gd name="T43" fmla="*/ 2147483647 h 288"/>
                <a:gd name="T44" fmla="*/ 2147483647 w 420"/>
                <a:gd name="T45" fmla="*/ 2147483647 h 288"/>
                <a:gd name="T46" fmla="*/ 2147483647 w 420"/>
                <a:gd name="T47" fmla="*/ 2147483647 h 288"/>
                <a:gd name="T48" fmla="*/ 2147483647 w 420"/>
                <a:gd name="T49" fmla="*/ 2147483647 h 288"/>
                <a:gd name="T50" fmla="*/ 2147483647 w 420"/>
                <a:gd name="T51" fmla="*/ 2147483647 h 288"/>
                <a:gd name="T52" fmla="*/ 2147483647 w 420"/>
                <a:gd name="T53" fmla="*/ 0 h 288"/>
                <a:gd name="T54" fmla="*/ 2147483647 w 420"/>
                <a:gd name="T55" fmla="*/ 0 h 288"/>
                <a:gd name="T56" fmla="*/ 2147483647 w 420"/>
                <a:gd name="T57" fmla="*/ 2147483647 h 288"/>
                <a:gd name="T58" fmla="*/ 0 w 420"/>
                <a:gd name="T59" fmla="*/ 2147483647 h 288"/>
                <a:gd name="T60" fmla="*/ 2147483647 w 420"/>
                <a:gd name="T61" fmla="*/ 2147483647 h 288"/>
                <a:gd name="T62" fmla="*/ 2147483647 w 420"/>
                <a:gd name="T63" fmla="*/ 2147483647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20" h="288">
                  <a:moveTo>
                    <a:pt x="300" y="234"/>
                  </a:moveTo>
                  <a:lnTo>
                    <a:pt x="324" y="252"/>
                  </a:lnTo>
                  <a:lnTo>
                    <a:pt x="330" y="258"/>
                  </a:lnTo>
                  <a:lnTo>
                    <a:pt x="336" y="252"/>
                  </a:lnTo>
                  <a:lnTo>
                    <a:pt x="342" y="246"/>
                  </a:lnTo>
                  <a:lnTo>
                    <a:pt x="372" y="246"/>
                  </a:lnTo>
                  <a:lnTo>
                    <a:pt x="378" y="252"/>
                  </a:lnTo>
                  <a:lnTo>
                    <a:pt x="384" y="258"/>
                  </a:lnTo>
                  <a:lnTo>
                    <a:pt x="390" y="258"/>
                  </a:lnTo>
                  <a:lnTo>
                    <a:pt x="396" y="258"/>
                  </a:lnTo>
                  <a:lnTo>
                    <a:pt x="408" y="270"/>
                  </a:lnTo>
                  <a:lnTo>
                    <a:pt x="414" y="282"/>
                  </a:lnTo>
                  <a:lnTo>
                    <a:pt x="414" y="288"/>
                  </a:lnTo>
                  <a:lnTo>
                    <a:pt x="420" y="288"/>
                  </a:lnTo>
                  <a:lnTo>
                    <a:pt x="420" y="282"/>
                  </a:lnTo>
                  <a:lnTo>
                    <a:pt x="414" y="270"/>
                  </a:lnTo>
                  <a:lnTo>
                    <a:pt x="408" y="258"/>
                  </a:lnTo>
                  <a:lnTo>
                    <a:pt x="408" y="252"/>
                  </a:lnTo>
                  <a:lnTo>
                    <a:pt x="420" y="222"/>
                  </a:lnTo>
                  <a:lnTo>
                    <a:pt x="408" y="222"/>
                  </a:lnTo>
                  <a:lnTo>
                    <a:pt x="408" y="216"/>
                  </a:lnTo>
                  <a:lnTo>
                    <a:pt x="414" y="216"/>
                  </a:lnTo>
                  <a:lnTo>
                    <a:pt x="414" y="210"/>
                  </a:lnTo>
                  <a:lnTo>
                    <a:pt x="408" y="204"/>
                  </a:lnTo>
                  <a:lnTo>
                    <a:pt x="408" y="198"/>
                  </a:lnTo>
                  <a:lnTo>
                    <a:pt x="420" y="198"/>
                  </a:lnTo>
                  <a:lnTo>
                    <a:pt x="420" y="60"/>
                  </a:lnTo>
                  <a:lnTo>
                    <a:pt x="414" y="60"/>
                  </a:lnTo>
                  <a:lnTo>
                    <a:pt x="402" y="48"/>
                  </a:lnTo>
                  <a:lnTo>
                    <a:pt x="396" y="42"/>
                  </a:lnTo>
                  <a:lnTo>
                    <a:pt x="396" y="36"/>
                  </a:lnTo>
                  <a:lnTo>
                    <a:pt x="402" y="36"/>
                  </a:lnTo>
                  <a:lnTo>
                    <a:pt x="402" y="30"/>
                  </a:lnTo>
                  <a:lnTo>
                    <a:pt x="414" y="18"/>
                  </a:lnTo>
                  <a:lnTo>
                    <a:pt x="408" y="18"/>
                  </a:lnTo>
                  <a:lnTo>
                    <a:pt x="414" y="12"/>
                  </a:lnTo>
                  <a:lnTo>
                    <a:pt x="414" y="18"/>
                  </a:lnTo>
                  <a:lnTo>
                    <a:pt x="396" y="18"/>
                  </a:lnTo>
                  <a:lnTo>
                    <a:pt x="240" y="12"/>
                  </a:lnTo>
                  <a:lnTo>
                    <a:pt x="30" y="0"/>
                  </a:lnTo>
                  <a:lnTo>
                    <a:pt x="18" y="0"/>
                  </a:lnTo>
                  <a:lnTo>
                    <a:pt x="12" y="72"/>
                  </a:lnTo>
                  <a:lnTo>
                    <a:pt x="0" y="222"/>
                  </a:lnTo>
                  <a:lnTo>
                    <a:pt x="6" y="222"/>
                  </a:lnTo>
                  <a:lnTo>
                    <a:pt x="156" y="228"/>
                  </a:lnTo>
                  <a:lnTo>
                    <a:pt x="264" y="234"/>
                  </a:lnTo>
                  <a:lnTo>
                    <a:pt x="300" y="23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8" name="Freeform 50"/>
            <p:cNvSpPr>
              <a:spLocks/>
            </p:cNvSpPr>
            <p:nvPr/>
          </p:nvSpPr>
          <p:spPr bwMode="auto">
            <a:xfrm>
              <a:off x="3546365" y="2841476"/>
              <a:ext cx="1282904" cy="593926"/>
            </a:xfrm>
            <a:custGeom>
              <a:avLst/>
              <a:gdLst>
                <a:gd name="T0" fmla="*/ 2147483647 w 498"/>
                <a:gd name="T1" fmla="*/ 2147483647 h 246"/>
                <a:gd name="T2" fmla="*/ 2147483647 w 498"/>
                <a:gd name="T3" fmla="*/ 2147483647 h 246"/>
                <a:gd name="T4" fmla="*/ 2147483647 w 498"/>
                <a:gd name="T5" fmla="*/ 2147483647 h 246"/>
                <a:gd name="T6" fmla="*/ 2147483647 w 498"/>
                <a:gd name="T7" fmla="*/ 2147483647 h 246"/>
                <a:gd name="T8" fmla="*/ 2147483647 w 498"/>
                <a:gd name="T9" fmla="*/ 2147483647 h 246"/>
                <a:gd name="T10" fmla="*/ 2147483647 w 498"/>
                <a:gd name="T11" fmla="*/ 2147483647 h 246"/>
                <a:gd name="T12" fmla="*/ 2147483647 w 498"/>
                <a:gd name="T13" fmla="*/ 2147483647 h 246"/>
                <a:gd name="T14" fmla="*/ 2147483647 w 498"/>
                <a:gd name="T15" fmla="*/ 2147483647 h 246"/>
                <a:gd name="T16" fmla="*/ 2147483647 w 498"/>
                <a:gd name="T17" fmla="*/ 2147483647 h 246"/>
                <a:gd name="T18" fmla="*/ 2147483647 w 498"/>
                <a:gd name="T19" fmla="*/ 2147483647 h 246"/>
                <a:gd name="T20" fmla="*/ 2147483647 w 498"/>
                <a:gd name="T21" fmla="*/ 2147483647 h 246"/>
                <a:gd name="T22" fmla="*/ 2147483647 w 498"/>
                <a:gd name="T23" fmla="*/ 2147483647 h 246"/>
                <a:gd name="T24" fmla="*/ 2147483647 w 498"/>
                <a:gd name="T25" fmla="*/ 2147483647 h 246"/>
                <a:gd name="T26" fmla="*/ 2147483647 w 498"/>
                <a:gd name="T27" fmla="*/ 2147483647 h 246"/>
                <a:gd name="T28" fmla="*/ 2147483647 w 498"/>
                <a:gd name="T29" fmla="*/ 2147483647 h 246"/>
                <a:gd name="T30" fmla="*/ 2147483647 w 498"/>
                <a:gd name="T31" fmla="*/ 2147483647 h 246"/>
                <a:gd name="T32" fmla="*/ 2147483647 w 498"/>
                <a:gd name="T33" fmla="*/ 2147483647 h 246"/>
                <a:gd name="T34" fmla="*/ 2147483647 w 498"/>
                <a:gd name="T35" fmla="*/ 2147483647 h 246"/>
                <a:gd name="T36" fmla="*/ 2147483647 w 498"/>
                <a:gd name="T37" fmla="*/ 2147483647 h 246"/>
                <a:gd name="T38" fmla="*/ 2147483647 w 498"/>
                <a:gd name="T39" fmla="*/ 2147483647 h 246"/>
                <a:gd name="T40" fmla="*/ 2147483647 w 498"/>
                <a:gd name="T41" fmla="*/ 2147483647 h 246"/>
                <a:gd name="T42" fmla="*/ 2147483647 w 498"/>
                <a:gd name="T43" fmla="*/ 2147483647 h 246"/>
                <a:gd name="T44" fmla="*/ 2147483647 w 498"/>
                <a:gd name="T45" fmla="*/ 2147483647 h 246"/>
                <a:gd name="T46" fmla="*/ 2147483647 w 498"/>
                <a:gd name="T47" fmla="*/ 2147483647 h 246"/>
                <a:gd name="T48" fmla="*/ 2147483647 w 498"/>
                <a:gd name="T49" fmla="*/ 2147483647 h 246"/>
                <a:gd name="T50" fmla="*/ 2147483647 w 498"/>
                <a:gd name="T51" fmla="*/ 2147483647 h 246"/>
                <a:gd name="T52" fmla="*/ 2147483647 w 498"/>
                <a:gd name="T53" fmla="*/ 2147483647 h 246"/>
                <a:gd name="T54" fmla="*/ 2147483647 w 498"/>
                <a:gd name="T55" fmla="*/ 2147483647 h 246"/>
                <a:gd name="T56" fmla="*/ 2147483647 w 498"/>
                <a:gd name="T57" fmla="*/ 2147483647 h 246"/>
                <a:gd name="T58" fmla="*/ 2147483647 w 498"/>
                <a:gd name="T59" fmla="*/ 2147483647 h 246"/>
                <a:gd name="T60" fmla="*/ 2147483647 w 498"/>
                <a:gd name="T61" fmla="*/ 2147483647 h 246"/>
                <a:gd name="T62" fmla="*/ 2147483647 w 498"/>
                <a:gd name="T63" fmla="*/ 2147483647 h 246"/>
                <a:gd name="T64" fmla="*/ 2147483647 w 498"/>
                <a:gd name="T65" fmla="*/ 2147483647 h 246"/>
                <a:gd name="T66" fmla="*/ 2147483647 w 498"/>
                <a:gd name="T67" fmla="*/ 2147483647 h 246"/>
                <a:gd name="T68" fmla="*/ 2147483647 w 498"/>
                <a:gd name="T69" fmla="*/ 2147483647 h 246"/>
                <a:gd name="T70" fmla="*/ 2147483647 w 498"/>
                <a:gd name="T71" fmla="*/ 2147483647 h 246"/>
                <a:gd name="T72" fmla="*/ 2147483647 w 498"/>
                <a:gd name="T73" fmla="*/ 2147483647 h 246"/>
                <a:gd name="T74" fmla="*/ 2147483647 w 498"/>
                <a:gd name="T75" fmla="*/ 2147483647 h 246"/>
                <a:gd name="T76" fmla="*/ 2147483647 w 498"/>
                <a:gd name="T77" fmla="*/ 2147483647 h 246"/>
                <a:gd name="T78" fmla="*/ 2147483647 w 498"/>
                <a:gd name="T79" fmla="*/ 2147483647 h 246"/>
                <a:gd name="T80" fmla="*/ 2147483647 w 498"/>
                <a:gd name="T81" fmla="*/ 2147483647 h 246"/>
                <a:gd name="T82" fmla="*/ 2147483647 w 498"/>
                <a:gd name="T83" fmla="*/ 2147483647 h 246"/>
                <a:gd name="T84" fmla="*/ 2147483647 w 498"/>
                <a:gd name="T85" fmla="*/ 2147483647 h 246"/>
                <a:gd name="T86" fmla="*/ 2147483647 w 498"/>
                <a:gd name="T87" fmla="*/ 2147483647 h 246"/>
                <a:gd name="T88" fmla="*/ 2147483647 w 498"/>
                <a:gd name="T89" fmla="*/ 2147483647 h 246"/>
                <a:gd name="T90" fmla="*/ 2147483647 w 498"/>
                <a:gd name="T91" fmla="*/ 2147483647 h 246"/>
                <a:gd name="T92" fmla="*/ 2147483647 w 498"/>
                <a:gd name="T93" fmla="*/ 0 h 246"/>
                <a:gd name="T94" fmla="*/ 2147483647 w 498"/>
                <a:gd name="T95" fmla="*/ 0 h 246"/>
                <a:gd name="T96" fmla="*/ 0 w 498"/>
                <a:gd name="T97" fmla="*/ 2147483647 h 246"/>
                <a:gd name="T98" fmla="*/ 0 w 498"/>
                <a:gd name="T99" fmla="*/ 2147483647 h 246"/>
                <a:gd name="T100" fmla="*/ 2147483647 w 498"/>
                <a:gd name="T101" fmla="*/ 2147483647 h 246"/>
                <a:gd name="T102" fmla="*/ 2147483647 w 498"/>
                <a:gd name="T103" fmla="*/ 2147483647 h 246"/>
                <a:gd name="T104" fmla="*/ 2147483647 w 498"/>
                <a:gd name="T105" fmla="*/ 2147483647 h 246"/>
                <a:gd name="T106" fmla="*/ 2147483647 w 498"/>
                <a:gd name="T107" fmla="*/ 2147483647 h 246"/>
                <a:gd name="T108" fmla="*/ 2147483647 w 498"/>
                <a:gd name="T109" fmla="*/ 2147483647 h 246"/>
                <a:gd name="T110" fmla="*/ 2147483647 w 498"/>
                <a:gd name="T111" fmla="*/ 2147483647 h 246"/>
                <a:gd name="T112" fmla="*/ 2147483647 w 498"/>
                <a:gd name="T113" fmla="*/ 2147483647 h 246"/>
                <a:gd name="T114" fmla="*/ 2147483647 w 498"/>
                <a:gd name="T115" fmla="*/ 2147483647 h 2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98" h="246">
                  <a:moveTo>
                    <a:pt x="498" y="246"/>
                  </a:moveTo>
                  <a:lnTo>
                    <a:pt x="486" y="228"/>
                  </a:lnTo>
                  <a:lnTo>
                    <a:pt x="480" y="222"/>
                  </a:lnTo>
                  <a:lnTo>
                    <a:pt x="480" y="216"/>
                  </a:lnTo>
                  <a:lnTo>
                    <a:pt x="474" y="198"/>
                  </a:lnTo>
                  <a:lnTo>
                    <a:pt x="468" y="198"/>
                  </a:lnTo>
                  <a:lnTo>
                    <a:pt x="468" y="174"/>
                  </a:lnTo>
                  <a:lnTo>
                    <a:pt x="468" y="168"/>
                  </a:lnTo>
                  <a:lnTo>
                    <a:pt x="468" y="162"/>
                  </a:lnTo>
                  <a:lnTo>
                    <a:pt x="468" y="156"/>
                  </a:lnTo>
                  <a:lnTo>
                    <a:pt x="462" y="138"/>
                  </a:lnTo>
                  <a:lnTo>
                    <a:pt x="462" y="132"/>
                  </a:lnTo>
                  <a:lnTo>
                    <a:pt x="456" y="132"/>
                  </a:lnTo>
                  <a:lnTo>
                    <a:pt x="456" y="120"/>
                  </a:lnTo>
                  <a:lnTo>
                    <a:pt x="456" y="96"/>
                  </a:lnTo>
                  <a:lnTo>
                    <a:pt x="444" y="90"/>
                  </a:lnTo>
                  <a:lnTo>
                    <a:pt x="438" y="84"/>
                  </a:lnTo>
                  <a:lnTo>
                    <a:pt x="438" y="78"/>
                  </a:lnTo>
                  <a:lnTo>
                    <a:pt x="438" y="72"/>
                  </a:lnTo>
                  <a:lnTo>
                    <a:pt x="438" y="66"/>
                  </a:lnTo>
                  <a:lnTo>
                    <a:pt x="426" y="54"/>
                  </a:lnTo>
                  <a:lnTo>
                    <a:pt x="426" y="48"/>
                  </a:lnTo>
                  <a:lnTo>
                    <a:pt x="414" y="36"/>
                  </a:lnTo>
                  <a:lnTo>
                    <a:pt x="408" y="36"/>
                  </a:lnTo>
                  <a:lnTo>
                    <a:pt x="402" y="36"/>
                  </a:lnTo>
                  <a:lnTo>
                    <a:pt x="396" y="30"/>
                  </a:lnTo>
                  <a:lnTo>
                    <a:pt x="390" y="24"/>
                  </a:lnTo>
                  <a:lnTo>
                    <a:pt x="360" y="24"/>
                  </a:lnTo>
                  <a:lnTo>
                    <a:pt x="354" y="30"/>
                  </a:lnTo>
                  <a:lnTo>
                    <a:pt x="348" y="36"/>
                  </a:lnTo>
                  <a:lnTo>
                    <a:pt x="342" y="30"/>
                  </a:lnTo>
                  <a:lnTo>
                    <a:pt x="318" y="12"/>
                  </a:lnTo>
                  <a:lnTo>
                    <a:pt x="228" y="12"/>
                  </a:lnTo>
                  <a:lnTo>
                    <a:pt x="36" y="6"/>
                  </a:lnTo>
                  <a:lnTo>
                    <a:pt x="18" y="0"/>
                  </a:lnTo>
                  <a:lnTo>
                    <a:pt x="0" y="150"/>
                  </a:lnTo>
                  <a:lnTo>
                    <a:pt x="120" y="162"/>
                  </a:lnTo>
                  <a:lnTo>
                    <a:pt x="114" y="234"/>
                  </a:lnTo>
                  <a:lnTo>
                    <a:pt x="138" y="240"/>
                  </a:lnTo>
                  <a:lnTo>
                    <a:pt x="318" y="246"/>
                  </a:lnTo>
                  <a:lnTo>
                    <a:pt x="486" y="246"/>
                  </a:lnTo>
                  <a:lnTo>
                    <a:pt x="498" y="24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19" name="Freeform 51"/>
            <p:cNvSpPr>
              <a:spLocks/>
            </p:cNvSpPr>
            <p:nvPr/>
          </p:nvSpPr>
          <p:spPr bwMode="auto">
            <a:xfrm>
              <a:off x="3793672" y="3406431"/>
              <a:ext cx="1143793" cy="579440"/>
            </a:xfrm>
            <a:custGeom>
              <a:avLst/>
              <a:gdLst>
                <a:gd name="T0" fmla="*/ 0 w 444"/>
                <a:gd name="T1" fmla="*/ 2147483647 h 240"/>
                <a:gd name="T2" fmla="*/ 2147483647 w 444"/>
                <a:gd name="T3" fmla="*/ 0 h 240"/>
                <a:gd name="T4" fmla="*/ 2147483647 w 444"/>
                <a:gd name="T5" fmla="*/ 0 h 240"/>
                <a:gd name="T6" fmla="*/ 2147483647 w 444"/>
                <a:gd name="T7" fmla="*/ 2147483647 h 240"/>
                <a:gd name="T8" fmla="*/ 2147483647 w 444"/>
                <a:gd name="T9" fmla="*/ 2147483647 h 240"/>
                <a:gd name="T10" fmla="*/ 2147483647 w 444"/>
                <a:gd name="T11" fmla="*/ 2147483647 h 240"/>
                <a:gd name="T12" fmla="*/ 2147483647 w 444"/>
                <a:gd name="T13" fmla="*/ 2147483647 h 240"/>
                <a:gd name="T14" fmla="*/ 2147483647 w 444"/>
                <a:gd name="T15" fmla="*/ 2147483647 h 240"/>
                <a:gd name="T16" fmla="*/ 2147483647 w 444"/>
                <a:gd name="T17" fmla="*/ 2147483647 h 240"/>
                <a:gd name="T18" fmla="*/ 2147483647 w 444"/>
                <a:gd name="T19" fmla="*/ 2147483647 h 240"/>
                <a:gd name="T20" fmla="*/ 2147483647 w 444"/>
                <a:gd name="T21" fmla="*/ 2147483647 h 240"/>
                <a:gd name="T22" fmla="*/ 2147483647 w 444"/>
                <a:gd name="T23" fmla="*/ 2147483647 h 240"/>
                <a:gd name="T24" fmla="*/ 2147483647 w 444"/>
                <a:gd name="T25" fmla="*/ 2147483647 h 240"/>
                <a:gd name="T26" fmla="*/ 2147483647 w 444"/>
                <a:gd name="T27" fmla="*/ 2147483647 h 240"/>
                <a:gd name="T28" fmla="*/ 2147483647 w 444"/>
                <a:gd name="T29" fmla="*/ 2147483647 h 240"/>
                <a:gd name="T30" fmla="*/ 2147483647 w 444"/>
                <a:gd name="T31" fmla="*/ 2147483647 h 240"/>
                <a:gd name="T32" fmla="*/ 2147483647 w 444"/>
                <a:gd name="T33" fmla="*/ 2147483647 h 240"/>
                <a:gd name="T34" fmla="*/ 2147483647 w 444"/>
                <a:gd name="T35" fmla="*/ 2147483647 h 240"/>
                <a:gd name="T36" fmla="*/ 2147483647 w 444"/>
                <a:gd name="T37" fmla="*/ 2147483647 h 240"/>
                <a:gd name="T38" fmla="*/ 2147483647 w 444"/>
                <a:gd name="T39" fmla="*/ 2147483647 h 240"/>
                <a:gd name="T40" fmla="*/ 2147483647 w 444"/>
                <a:gd name="T41" fmla="*/ 2147483647 h 240"/>
                <a:gd name="T42" fmla="*/ 2147483647 w 444"/>
                <a:gd name="T43" fmla="*/ 2147483647 h 240"/>
                <a:gd name="T44" fmla="*/ 2147483647 w 444"/>
                <a:gd name="T45" fmla="*/ 2147483647 h 240"/>
                <a:gd name="T46" fmla="*/ 2147483647 w 444"/>
                <a:gd name="T47" fmla="*/ 2147483647 h 240"/>
                <a:gd name="T48" fmla="*/ 2147483647 w 444"/>
                <a:gd name="T49" fmla="*/ 2147483647 h 240"/>
                <a:gd name="T50" fmla="*/ 2147483647 w 444"/>
                <a:gd name="T51" fmla="*/ 2147483647 h 240"/>
                <a:gd name="T52" fmla="*/ 2147483647 w 444"/>
                <a:gd name="T53" fmla="*/ 2147483647 h 240"/>
                <a:gd name="T54" fmla="*/ 2147483647 w 444"/>
                <a:gd name="T55" fmla="*/ 2147483647 h 240"/>
                <a:gd name="T56" fmla="*/ 2147483647 w 444"/>
                <a:gd name="T57" fmla="*/ 2147483647 h 240"/>
                <a:gd name="T58" fmla="*/ 2147483647 w 444"/>
                <a:gd name="T59" fmla="*/ 2147483647 h 240"/>
                <a:gd name="T60" fmla="*/ 2147483647 w 444"/>
                <a:gd name="T61" fmla="*/ 2147483647 h 240"/>
                <a:gd name="T62" fmla="*/ 2147483647 w 444"/>
                <a:gd name="T63" fmla="*/ 2147483647 h 240"/>
                <a:gd name="T64" fmla="*/ 2147483647 w 444"/>
                <a:gd name="T65" fmla="*/ 2147483647 h 240"/>
                <a:gd name="T66" fmla="*/ 0 w 444"/>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240">
                  <a:moveTo>
                    <a:pt x="0" y="234"/>
                  </a:moveTo>
                  <a:lnTo>
                    <a:pt x="18" y="0"/>
                  </a:lnTo>
                  <a:lnTo>
                    <a:pt x="42" y="6"/>
                  </a:lnTo>
                  <a:lnTo>
                    <a:pt x="222" y="12"/>
                  </a:lnTo>
                  <a:lnTo>
                    <a:pt x="390" y="12"/>
                  </a:lnTo>
                  <a:lnTo>
                    <a:pt x="402" y="12"/>
                  </a:lnTo>
                  <a:lnTo>
                    <a:pt x="396" y="12"/>
                  </a:lnTo>
                  <a:lnTo>
                    <a:pt x="408" y="18"/>
                  </a:lnTo>
                  <a:lnTo>
                    <a:pt x="414" y="24"/>
                  </a:lnTo>
                  <a:lnTo>
                    <a:pt x="420" y="18"/>
                  </a:lnTo>
                  <a:lnTo>
                    <a:pt x="420" y="24"/>
                  </a:lnTo>
                  <a:lnTo>
                    <a:pt x="426" y="24"/>
                  </a:lnTo>
                  <a:lnTo>
                    <a:pt x="426" y="30"/>
                  </a:lnTo>
                  <a:lnTo>
                    <a:pt x="426" y="36"/>
                  </a:lnTo>
                  <a:lnTo>
                    <a:pt x="414" y="42"/>
                  </a:lnTo>
                  <a:lnTo>
                    <a:pt x="414" y="48"/>
                  </a:lnTo>
                  <a:lnTo>
                    <a:pt x="426" y="54"/>
                  </a:lnTo>
                  <a:lnTo>
                    <a:pt x="426" y="60"/>
                  </a:lnTo>
                  <a:lnTo>
                    <a:pt x="426" y="66"/>
                  </a:lnTo>
                  <a:lnTo>
                    <a:pt x="432" y="78"/>
                  </a:lnTo>
                  <a:lnTo>
                    <a:pt x="444" y="78"/>
                  </a:lnTo>
                  <a:lnTo>
                    <a:pt x="444" y="240"/>
                  </a:lnTo>
                  <a:lnTo>
                    <a:pt x="396" y="240"/>
                  </a:lnTo>
                  <a:lnTo>
                    <a:pt x="276" y="240"/>
                  </a:lnTo>
                  <a:lnTo>
                    <a:pt x="42" y="234"/>
                  </a:lnTo>
                  <a:lnTo>
                    <a:pt x="0" y="23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0" name="Freeform 52"/>
            <p:cNvSpPr>
              <a:spLocks/>
            </p:cNvSpPr>
            <p:nvPr/>
          </p:nvSpPr>
          <p:spPr bwMode="auto">
            <a:xfrm>
              <a:off x="3639104" y="3956900"/>
              <a:ext cx="1344729" cy="651870"/>
            </a:xfrm>
            <a:custGeom>
              <a:avLst/>
              <a:gdLst>
                <a:gd name="T0" fmla="*/ 2147483647 w 522"/>
                <a:gd name="T1" fmla="*/ 2147483647 h 270"/>
                <a:gd name="T2" fmla="*/ 2147483647 w 522"/>
                <a:gd name="T3" fmla="*/ 2147483647 h 270"/>
                <a:gd name="T4" fmla="*/ 2147483647 w 522"/>
                <a:gd name="T5" fmla="*/ 2147483647 h 270"/>
                <a:gd name="T6" fmla="*/ 2147483647 w 522"/>
                <a:gd name="T7" fmla="*/ 2147483647 h 270"/>
                <a:gd name="T8" fmla="*/ 2147483647 w 522"/>
                <a:gd name="T9" fmla="*/ 2147483647 h 270"/>
                <a:gd name="T10" fmla="*/ 2147483647 w 522"/>
                <a:gd name="T11" fmla="*/ 2147483647 h 270"/>
                <a:gd name="T12" fmla="*/ 2147483647 w 522"/>
                <a:gd name="T13" fmla="*/ 2147483647 h 270"/>
                <a:gd name="T14" fmla="*/ 2147483647 w 522"/>
                <a:gd name="T15" fmla="*/ 2147483647 h 270"/>
                <a:gd name="T16" fmla="*/ 2147483647 w 522"/>
                <a:gd name="T17" fmla="*/ 2147483647 h 270"/>
                <a:gd name="T18" fmla="*/ 2147483647 w 522"/>
                <a:gd name="T19" fmla="*/ 2147483647 h 270"/>
                <a:gd name="T20" fmla="*/ 2147483647 w 522"/>
                <a:gd name="T21" fmla="*/ 2147483647 h 270"/>
                <a:gd name="T22" fmla="*/ 2147483647 w 522"/>
                <a:gd name="T23" fmla="*/ 2147483647 h 270"/>
                <a:gd name="T24" fmla="*/ 2147483647 w 522"/>
                <a:gd name="T25" fmla="*/ 2147483647 h 270"/>
                <a:gd name="T26" fmla="*/ 2147483647 w 522"/>
                <a:gd name="T27" fmla="*/ 2147483647 h 270"/>
                <a:gd name="T28" fmla="*/ 2147483647 w 522"/>
                <a:gd name="T29" fmla="*/ 2147483647 h 270"/>
                <a:gd name="T30" fmla="*/ 2147483647 w 522"/>
                <a:gd name="T31" fmla="*/ 2147483647 h 270"/>
                <a:gd name="T32" fmla="*/ 2147483647 w 522"/>
                <a:gd name="T33" fmla="*/ 2147483647 h 270"/>
                <a:gd name="T34" fmla="*/ 2147483647 w 522"/>
                <a:gd name="T35" fmla="*/ 2147483647 h 270"/>
                <a:gd name="T36" fmla="*/ 2147483647 w 522"/>
                <a:gd name="T37" fmla="*/ 2147483647 h 270"/>
                <a:gd name="T38" fmla="*/ 2147483647 w 522"/>
                <a:gd name="T39" fmla="*/ 2147483647 h 270"/>
                <a:gd name="T40" fmla="*/ 2147483647 w 522"/>
                <a:gd name="T41" fmla="*/ 2147483647 h 270"/>
                <a:gd name="T42" fmla="*/ 2147483647 w 522"/>
                <a:gd name="T43" fmla="*/ 2147483647 h 270"/>
                <a:gd name="T44" fmla="*/ 2147483647 w 522"/>
                <a:gd name="T45" fmla="*/ 2147483647 h 270"/>
                <a:gd name="T46" fmla="*/ 2147483647 w 522"/>
                <a:gd name="T47" fmla="*/ 2147483647 h 270"/>
                <a:gd name="T48" fmla="*/ 2147483647 w 522"/>
                <a:gd name="T49" fmla="*/ 2147483647 h 270"/>
                <a:gd name="T50" fmla="*/ 2147483647 w 522"/>
                <a:gd name="T51" fmla="*/ 2147483647 h 270"/>
                <a:gd name="T52" fmla="*/ 2147483647 w 522"/>
                <a:gd name="T53" fmla="*/ 2147483647 h 270"/>
                <a:gd name="T54" fmla="*/ 2147483647 w 522"/>
                <a:gd name="T55" fmla="*/ 2147483647 h 270"/>
                <a:gd name="T56" fmla="*/ 2147483647 w 522"/>
                <a:gd name="T57" fmla="*/ 2147483647 h 270"/>
                <a:gd name="T58" fmla="*/ 2147483647 w 522"/>
                <a:gd name="T59" fmla="*/ 2147483647 h 270"/>
                <a:gd name="T60" fmla="*/ 2147483647 w 522"/>
                <a:gd name="T61" fmla="*/ 2147483647 h 270"/>
                <a:gd name="T62" fmla="*/ 2147483647 w 522"/>
                <a:gd name="T63" fmla="*/ 2147483647 h 270"/>
                <a:gd name="T64" fmla="*/ 2147483647 w 522"/>
                <a:gd name="T65" fmla="*/ 2147483647 h 270"/>
                <a:gd name="T66" fmla="*/ 2147483647 w 522"/>
                <a:gd name="T67" fmla="*/ 2147483647 h 270"/>
                <a:gd name="T68" fmla="*/ 2147483647 w 522"/>
                <a:gd name="T69" fmla="*/ 2147483647 h 270"/>
                <a:gd name="T70" fmla="*/ 2147483647 w 522"/>
                <a:gd name="T71" fmla="*/ 2147483647 h 270"/>
                <a:gd name="T72" fmla="*/ 2147483647 w 522"/>
                <a:gd name="T73" fmla="*/ 2147483647 h 270"/>
                <a:gd name="T74" fmla="*/ 2147483647 w 522"/>
                <a:gd name="T75" fmla="*/ 2147483647 h 270"/>
                <a:gd name="T76" fmla="*/ 2147483647 w 522"/>
                <a:gd name="T77" fmla="*/ 2147483647 h 270"/>
                <a:gd name="T78" fmla="*/ 2147483647 w 522"/>
                <a:gd name="T79" fmla="*/ 2147483647 h 270"/>
                <a:gd name="T80" fmla="*/ 2147483647 w 522"/>
                <a:gd name="T81" fmla="*/ 2147483647 h 270"/>
                <a:gd name="T82" fmla="*/ 2147483647 w 522"/>
                <a:gd name="T83" fmla="*/ 2147483647 h 270"/>
                <a:gd name="T84" fmla="*/ 2147483647 w 522"/>
                <a:gd name="T85" fmla="*/ 2147483647 h 270"/>
                <a:gd name="T86" fmla="*/ 2147483647 w 522"/>
                <a:gd name="T87" fmla="*/ 2147483647 h 270"/>
                <a:gd name="T88" fmla="*/ 2147483647 w 522"/>
                <a:gd name="T89" fmla="*/ 2147483647 h 270"/>
                <a:gd name="T90" fmla="*/ 2147483647 w 522"/>
                <a:gd name="T91" fmla="*/ 2147483647 h 270"/>
                <a:gd name="T92" fmla="*/ 2147483647 w 522"/>
                <a:gd name="T93" fmla="*/ 2147483647 h 270"/>
                <a:gd name="T94" fmla="*/ 2147483647 w 522"/>
                <a:gd name="T95" fmla="*/ 2147483647 h 270"/>
                <a:gd name="T96" fmla="*/ 2147483647 w 522"/>
                <a:gd name="T97" fmla="*/ 0 h 270"/>
                <a:gd name="T98" fmla="*/ 0 w 522"/>
                <a:gd name="T99" fmla="*/ 2147483647 h 270"/>
                <a:gd name="T100" fmla="*/ 2147483647 w 522"/>
                <a:gd name="T101" fmla="*/ 2147483647 h 2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22" h="270">
                  <a:moveTo>
                    <a:pt x="180" y="198"/>
                  </a:moveTo>
                  <a:lnTo>
                    <a:pt x="180" y="198"/>
                  </a:lnTo>
                  <a:lnTo>
                    <a:pt x="186" y="198"/>
                  </a:lnTo>
                  <a:lnTo>
                    <a:pt x="198" y="210"/>
                  </a:lnTo>
                  <a:lnTo>
                    <a:pt x="204" y="210"/>
                  </a:lnTo>
                  <a:lnTo>
                    <a:pt x="216" y="210"/>
                  </a:lnTo>
                  <a:lnTo>
                    <a:pt x="222" y="204"/>
                  </a:lnTo>
                  <a:lnTo>
                    <a:pt x="234" y="228"/>
                  </a:lnTo>
                  <a:lnTo>
                    <a:pt x="246" y="228"/>
                  </a:lnTo>
                  <a:lnTo>
                    <a:pt x="252" y="234"/>
                  </a:lnTo>
                  <a:lnTo>
                    <a:pt x="258" y="234"/>
                  </a:lnTo>
                  <a:lnTo>
                    <a:pt x="258" y="228"/>
                  </a:lnTo>
                  <a:lnTo>
                    <a:pt x="270" y="228"/>
                  </a:lnTo>
                  <a:lnTo>
                    <a:pt x="276" y="234"/>
                  </a:lnTo>
                  <a:lnTo>
                    <a:pt x="276" y="240"/>
                  </a:lnTo>
                  <a:lnTo>
                    <a:pt x="282" y="234"/>
                  </a:lnTo>
                  <a:lnTo>
                    <a:pt x="288" y="234"/>
                  </a:lnTo>
                  <a:lnTo>
                    <a:pt x="294" y="228"/>
                  </a:lnTo>
                  <a:lnTo>
                    <a:pt x="294" y="240"/>
                  </a:lnTo>
                  <a:lnTo>
                    <a:pt x="306" y="240"/>
                  </a:lnTo>
                  <a:lnTo>
                    <a:pt x="306" y="246"/>
                  </a:lnTo>
                  <a:lnTo>
                    <a:pt x="312" y="252"/>
                  </a:lnTo>
                  <a:lnTo>
                    <a:pt x="318" y="246"/>
                  </a:lnTo>
                  <a:lnTo>
                    <a:pt x="324" y="246"/>
                  </a:lnTo>
                  <a:lnTo>
                    <a:pt x="330" y="252"/>
                  </a:lnTo>
                  <a:lnTo>
                    <a:pt x="336" y="252"/>
                  </a:lnTo>
                  <a:lnTo>
                    <a:pt x="336" y="258"/>
                  </a:lnTo>
                  <a:lnTo>
                    <a:pt x="342" y="258"/>
                  </a:lnTo>
                  <a:lnTo>
                    <a:pt x="348" y="252"/>
                  </a:lnTo>
                  <a:lnTo>
                    <a:pt x="348" y="246"/>
                  </a:lnTo>
                  <a:lnTo>
                    <a:pt x="348" y="252"/>
                  </a:lnTo>
                  <a:lnTo>
                    <a:pt x="354" y="264"/>
                  </a:lnTo>
                  <a:lnTo>
                    <a:pt x="360" y="258"/>
                  </a:lnTo>
                  <a:lnTo>
                    <a:pt x="366" y="246"/>
                  </a:lnTo>
                  <a:lnTo>
                    <a:pt x="378" y="252"/>
                  </a:lnTo>
                  <a:lnTo>
                    <a:pt x="384" y="252"/>
                  </a:lnTo>
                  <a:lnTo>
                    <a:pt x="384" y="258"/>
                  </a:lnTo>
                  <a:lnTo>
                    <a:pt x="402" y="264"/>
                  </a:lnTo>
                  <a:lnTo>
                    <a:pt x="408" y="270"/>
                  </a:lnTo>
                  <a:lnTo>
                    <a:pt x="420" y="252"/>
                  </a:lnTo>
                  <a:lnTo>
                    <a:pt x="432" y="252"/>
                  </a:lnTo>
                  <a:lnTo>
                    <a:pt x="432" y="258"/>
                  </a:lnTo>
                  <a:lnTo>
                    <a:pt x="438" y="258"/>
                  </a:lnTo>
                  <a:lnTo>
                    <a:pt x="444" y="252"/>
                  </a:lnTo>
                  <a:lnTo>
                    <a:pt x="444" y="246"/>
                  </a:lnTo>
                  <a:lnTo>
                    <a:pt x="456" y="258"/>
                  </a:lnTo>
                  <a:lnTo>
                    <a:pt x="462" y="258"/>
                  </a:lnTo>
                  <a:lnTo>
                    <a:pt x="468" y="246"/>
                  </a:lnTo>
                  <a:lnTo>
                    <a:pt x="480" y="246"/>
                  </a:lnTo>
                  <a:lnTo>
                    <a:pt x="480" y="252"/>
                  </a:lnTo>
                  <a:lnTo>
                    <a:pt x="498" y="264"/>
                  </a:lnTo>
                  <a:lnTo>
                    <a:pt x="510" y="264"/>
                  </a:lnTo>
                  <a:lnTo>
                    <a:pt x="516" y="270"/>
                  </a:lnTo>
                  <a:lnTo>
                    <a:pt x="522" y="138"/>
                  </a:lnTo>
                  <a:lnTo>
                    <a:pt x="510" y="54"/>
                  </a:lnTo>
                  <a:lnTo>
                    <a:pt x="504" y="12"/>
                  </a:lnTo>
                  <a:lnTo>
                    <a:pt x="456" y="12"/>
                  </a:lnTo>
                  <a:lnTo>
                    <a:pt x="336" y="12"/>
                  </a:lnTo>
                  <a:lnTo>
                    <a:pt x="102" y="6"/>
                  </a:lnTo>
                  <a:lnTo>
                    <a:pt x="60" y="6"/>
                  </a:lnTo>
                  <a:lnTo>
                    <a:pt x="6" y="0"/>
                  </a:lnTo>
                  <a:lnTo>
                    <a:pt x="0" y="36"/>
                  </a:lnTo>
                  <a:lnTo>
                    <a:pt x="186" y="48"/>
                  </a:lnTo>
                  <a:lnTo>
                    <a:pt x="180" y="19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1" name="Freeform 53"/>
            <p:cNvSpPr>
              <a:spLocks/>
            </p:cNvSpPr>
            <p:nvPr/>
          </p:nvSpPr>
          <p:spPr bwMode="auto">
            <a:xfrm>
              <a:off x="2989924" y="4043817"/>
              <a:ext cx="2148476" cy="1999071"/>
            </a:xfrm>
            <a:custGeom>
              <a:avLst/>
              <a:gdLst>
                <a:gd name="T0" fmla="*/ 2147483647 w 834"/>
                <a:gd name="T1" fmla="*/ 0 h 828"/>
                <a:gd name="T2" fmla="*/ 2147483647 w 834"/>
                <a:gd name="T3" fmla="*/ 2147483647 h 828"/>
                <a:gd name="T4" fmla="*/ 2147483647 w 834"/>
                <a:gd name="T5" fmla="*/ 2147483647 h 828"/>
                <a:gd name="T6" fmla="*/ 2147483647 w 834"/>
                <a:gd name="T7" fmla="*/ 2147483647 h 828"/>
                <a:gd name="T8" fmla="*/ 2147483647 w 834"/>
                <a:gd name="T9" fmla="*/ 2147483647 h 828"/>
                <a:gd name="T10" fmla="*/ 2147483647 w 834"/>
                <a:gd name="T11" fmla="*/ 2147483647 h 828"/>
                <a:gd name="T12" fmla="*/ 2147483647 w 834"/>
                <a:gd name="T13" fmla="*/ 2147483647 h 828"/>
                <a:gd name="T14" fmla="*/ 2147483647 w 834"/>
                <a:gd name="T15" fmla="*/ 2147483647 h 828"/>
                <a:gd name="T16" fmla="*/ 2147483647 w 834"/>
                <a:gd name="T17" fmla="*/ 2147483647 h 828"/>
                <a:gd name="T18" fmla="*/ 2147483647 w 834"/>
                <a:gd name="T19" fmla="*/ 2147483647 h 828"/>
                <a:gd name="T20" fmla="*/ 2147483647 w 834"/>
                <a:gd name="T21" fmla="*/ 2147483647 h 828"/>
                <a:gd name="T22" fmla="*/ 2147483647 w 834"/>
                <a:gd name="T23" fmla="*/ 2147483647 h 828"/>
                <a:gd name="T24" fmla="*/ 2147483647 w 834"/>
                <a:gd name="T25" fmla="*/ 2147483647 h 828"/>
                <a:gd name="T26" fmla="*/ 2147483647 w 834"/>
                <a:gd name="T27" fmla="*/ 2147483647 h 828"/>
                <a:gd name="T28" fmla="*/ 2147483647 w 834"/>
                <a:gd name="T29" fmla="*/ 2147483647 h 828"/>
                <a:gd name="T30" fmla="*/ 2147483647 w 834"/>
                <a:gd name="T31" fmla="*/ 2147483647 h 828"/>
                <a:gd name="T32" fmla="*/ 2147483647 w 834"/>
                <a:gd name="T33" fmla="*/ 2147483647 h 828"/>
                <a:gd name="T34" fmla="*/ 2147483647 w 834"/>
                <a:gd name="T35" fmla="*/ 2147483647 h 828"/>
                <a:gd name="T36" fmla="*/ 2147483647 w 834"/>
                <a:gd name="T37" fmla="*/ 2147483647 h 828"/>
                <a:gd name="T38" fmla="*/ 2147483647 w 834"/>
                <a:gd name="T39" fmla="*/ 2147483647 h 828"/>
                <a:gd name="T40" fmla="*/ 2147483647 w 834"/>
                <a:gd name="T41" fmla="*/ 2147483647 h 828"/>
                <a:gd name="T42" fmla="*/ 2147483647 w 834"/>
                <a:gd name="T43" fmla="*/ 2147483647 h 828"/>
                <a:gd name="T44" fmla="*/ 2147483647 w 834"/>
                <a:gd name="T45" fmla="*/ 2147483647 h 828"/>
                <a:gd name="T46" fmla="*/ 2147483647 w 834"/>
                <a:gd name="T47" fmla="*/ 2147483647 h 828"/>
                <a:gd name="T48" fmla="*/ 2147483647 w 834"/>
                <a:gd name="T49" fmla="*/ 2147483647 h 828"/>
                <a:gd name="T50" fmla="*/ 2147483647 w 834"/>
                <a:gd name="T51" fmla="*/ 2147483647 h 828"/>
                <a:gd name="T52" fmla="*/ 2147483647 w 834"/>
                <a:gd name="T53" fmla="*/ 2147483647 h 828"/>
                <a:gd name="T54" fmla="*/ 2147483647 w 834"/>
                <a:gd name="T55" fmla="*/ 2147483647 h 828"/>
                <a:gd name="T56" fmla="*/ 2147483647 w 834"/>
                <a:gd name="T57" fmla="*/ 2147483647 h 828"/>
                <a:gd name="T58" fmla="*/ 2147483647 w 834"/>
                <a:gd name="T59" fmla="*/ 2147483647 h 828"/>
                <a:gd name="T60" fmla="*/ 2147483647 w 834"/>
                <a:gd name="T61" fmla="*/ 2147483647 h 828"/>
                <a:gd name="T62" fmla="*/ 2147483647 w 834"/>
                <a:gd name="T63" fmla="*/ 2147483647 h 828"/>
                <a:gd name="T64" fmla="*/ 2147483647 w 834"/>
                <a:gd name="T65" fmla="*/ 2147483647 h 828"/>
                <a:gd name="T66" fmla="*/ 2147483647 w 834"/>
                <a:gd name="T67" fmla="*/ 2147483647 h 828"/>
                <a:gd name="T68" fmla="*/ 2147483647 w 834"/>
                <a:gd name="T69" fmla="*/ 2147483647 h 828"/>
                <a:gd name="T70" fmla="*/ 2147483647 w 834"/>
                <a:gd name="T71" fmla="*/ 2147483647 h 828"/>
                <a:gd name="T72" fmla="*/ 2147483647 w 834"/>
                <a:gd name="T73" fmla="*/ 2147483647 h 828"/>
                <a:gd name="T74" fmla="*/ 2147483647 w 834"/>
                <a:gd name="T75" fmla="*/ 2147483647 h 828"/>
                <a:gd name="T76" fmla="*/ 2147483647 w 834"/>
                <a:gd name="T77" fmla="*/ 2147483647 h 828"/>
                <a:gd name="T78" fmla="*/ 2147483647 w 834"/>
                <a:gd name="T79" fmla="*/ 2147483647 h 828"/>
                <a:gd name="T80" fmla="*/ 2147483647 w 834"/>
                <a:gd name="T81" fmla="*/ 2147483647 h 828"/>
                <a:gd name="T82" fmla="*/ 2147483647 w 834"/>
                <a:gd name="T83" fmla="*/ 2147483647 h 828"/>
                <a:gd name="T84" fmla="*/ 2147483647 w 834"/>
                <a:gd name="T85" fmla="*/ 2147483647 h 828"/>
                <a:gd name="T86" fmla="*/ 2147483647 w 834"/>
                <a:gd name="T87" fmla="*/ 2147483647 h 828"/>
                <a:gd name="T88" fmla="*/ 2147483647 w 834"/>
                <a:gd name="T89" fmla="*/ 2147483647 h 828"/>
                <a:gd name="T90" fmla="*/ 2147483647 w 834"/>
                <a:gd name="T91" fmla="*/ 2147483647 h 828"/>
                <a:gd name="T92" fmla="*/ 2147483647 w 834"/>
                <a:gd name="T93" fmla="*/ 2147483647 h 828"/>
                <a:gd name="T94" fmla="*/ 2147483647 w 834"/>
                <a:gd name="T95" fmla="*/ 2147483647 h 828"/>
                <a:gd name="T96" fmla="*/ 2147483647 w 834"/>
                <a:gd name="T97" fmla="*/ 2147483647 h 828"/>
                <a:gd name="T98" fmla="*/ 2147483647 w 834"/>
                <a:gd name="T99" fmla="*/ 2147483647 h 828"/>
                <a:gd name="T100" fmla="*/ 2147483647 w 834"/>
                <a:gd name="T101" fmla="*/ 2147483647 h 828"/>
                <a:gd name="T102" fmla="*/ 2147483647 w 834"/>
                <a:gd name="T103" fmla="*/ 2147483647 h 828"/>
                <a:gd name="T104" fmla="*/ 2147483647 w 834"/>
                <a:gd name="T105" fmla="*/ 2147483647 h 828"/>
                <a:gd name="T106" fmla="*/ 2147483647 w 834"/>
                <a:gd name="T107" fmla="*/ 2147483647 h 828"/>
                <a:gd name="T108" fmla="*/ 2147483647 w 834"/>
                <a:gd name="T109" fmla="*/ 2147483647 h 828"/>
                <a:gd name="T110" fmla="*/ 2147483647 w 834"/>
                <a:gd name="T111" fmla="*/ 2147483647 h 8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34" h="828">
                  <a:moveTo>
                    <a:pt x="0" y="336"/>
                  </a:moveTo>
                  <a:lnTo>
                    <a:pt x="0" y="336"/>
                  </a:lnTo>
                  <a:lnTo>
                    <a:pt x="0" y="324"/>
                  </a:lnTo>
                  <a:lnTo>
                    <a:pt x="228" y="348"/>
                  </a:lnTo>
                  <a:lnTo>
                    <a:pt x="252" y="0"/>
                  </a:lnTo>
                  <a:lnTo>
                    <a:pt x="438" y="12"/>
                  </a:lnTo>
                  <a:lnTo>
                    <a:pt x="432" y="162"/>
                  </a:lnTo>
                  <a:lnTo>
                    <a:pt x="438" y="162"/>
                  </a:lnTo>
                  <a:lnTo>
                    <a:pt x="450" y="174"/>
                  </a:lnTo>
                  <a:lnTo>
                    <a:pt x="456" y="174"/>
                  </a:lnTo>
                  <a:lnTo>
                    <a:pt x="468" y="174"/>
                  </a:lnTo>
                  <a:lnTo>
                    <a:pt x="474" y="168"/>
                  </a:lnTo>
                  <a:lnTo>
                    <a:pt x="486" y="192"/>
                  </a:lnTo>
                  <a:lnTo>
                    <a:pt x="498" y="192"/>
                  </a:lnTo>
                  <a:lnTo>
                    <a:pt x="504" y="198"/>
                  </a:lnTo>
                  <a:lnTo>
                    <a:pt x="510" y="198"/>
                  </a:lnTo>
                  <a:lnTo>
                    <a:pt x="510" y="192"/>
                  </a:lnTo>
                  <a:lnTo>
                    <a:pt x="522" y="192"/>
                  </a:lnTo>
                  <a:lnTo>
                    <a:pt x="528" y="198"/>
                  </a:lnTo>
                  <a:lnTo>
                    <a:pt x="528" y="204"/>
                  </a:lnTo>
                  <a:lnTo>
                    <a:pt x="534" y="198"/>
                  </a:lnTo>
                  <a:lnTo>
                    <a:pt x="540" y="198"/>
                  </a:lnTo>
                  <a:lnTo>
                    <a:pt x="546" y="192"/>
                  </a:lnTo>
                  <a:lnTo>
                    <a:pt x="546" y="204"/>
                  </a:lnTo>
                  <a:lnTo>
                    <a:pt x="558" y="204"/>
                  </a:lnTo>
                  <a:lnTo>
                    <a:pt x="558" y="210"/>
                  </a:lnTo>
                  <a:lnTo>
                    <a:pt x="564" y="216"/>
                  </a:lnTo>
                  <a:lnTo>
                    <a:pt x="570" y="210"/>
                  </a:lnTo>
                  <a:lnTo>
                    <a:pt x="576" y="210"/>
                  </a:lnTo>
                  <a:lnTo>
                    <a:pt x="582" y="216"/>
                  </a:lnTo>
                  <a:lnTo>
                    <a:pt x="588" y="216"/>
                  </a:lnTo>
                  <a:lnTo>
                    <a:pt x="588" y="222"/>
                  </a:lnTo>
                  <a:lnTo>
                    <a:pt x="594" y="222"/>
                  </a:lnTo>
                  <a:lnTo>
                    <a:pt x="600" y="216"/>
                  </a:lnTo>
                  <a:lnTo>
                    <a:pt x="600" y="210"/>
                  </a:lnTo>
                  <a:lnTo>
                    <a:pt x="600" y="216"/>
                  </a:lnTo>
                  <a:lnTo>
                    <a:pt x="606" y="228"/>
                  </a:lnTo>
                  <a:lnTo>
                    <a:pt x="612" y="222"/>
                  </a:lnTo>
                  <a:lnTo>
                    <a:pt x="618" y="210"/>
                  </a:lnTo>
                  <a:lnTo>
                    <a:pt x="630" y="216"/>
                  </a:lnTo>
                  <a:lnTo>
                    <a:pt x="636" y="216"/>
                  </a:lnTo>
                  <a:lnTo>
                    <a:pt x="636" y="222"/>
                  </a:lnTo>
                  <a:lnTo>
                    <a:pt x="654" y="228"/>
                  </a:lnTo>
                  <a:lnTo>
                    <a:pt x="660" y="234"/>
                  </a:lnTo>
                  <a:lnTo>
                    <a:pt x="672" y="216"/>
                  </a:lnTo>
                  <a:lnTo>
                    <a:pt x="684" y="216"/>
                  </a:lnTo>
                  <a:lnTo>
                    <a:pt x="684" y="222"/>
                  </a:lnTo>
                  <a:lnTo>
                    <a:pt x="690" y="222"/>
                  </a:lnTo>
                  <a:lnTo>
                    <a:pt x="696" y="216"/>
                  </a:lnTo>
                  <a:lnTo>
                    <a:pt x="696" y="210"/>
                  </a:lnTo>
                  <a:lnTo>
                    <a:pt x="708" y="222"/>
                  </a:lnTo>
                  <a:lnTo>
                    <a:pt x="714" y="222"/>
                  </a:lnTo>
                  <a:lnTo>
                    <a:pt x="720" y="210"/>
                  </a:lnTo>
                  <a:lnTo>
                    <a:pt x="732" y="210"/>
                  </a:lnTo>
                  <a:lnTo>
                    <a:pt x="732" y="216"/>
                  </a:lnTo>
                  <a:lnTo>
                    <a:pt x="750" y="228"/>
                  </a:lnTo>
                  <a:lnTo>
                    <a:pt x="762" y="228"/>
                  </a:lnTo>
                  <a:lnTo>
                    <a:pt x="768" y="234"/>
                  </a:lnTo>
                  <a:lnTo>
                    <a:pt x="774" y="240"/>
                  </a:lnTo>
                  <a:lnTo>
                    <a:pt x="792" y="240"/>
                  </a:lnTo>
                  <a:lnTo>
                    <a:pt x="798" y="240"/>
                  </a:lnTo>
                  <a:lnTo>
                    <a:pt x="798" y="282"/>
                  </a:lnTo>
                  <a:lnTo>
                    <a:pt x="804" y="354"/>
                  </a:lnTo>
                  <a:lnTo>
                    <a:pt x="816" y="372"/>
                  </a:lnTo>
                  <a:lnTo>
                    <a:pt x="816" y="396"/>
                  </a:lnTo>
                  <a:lnTo>
                    <a:pt x="822" y="402"/>
                  </a:lnTo>
                  <a:lnTo>
                    <a:pt x="828" y="414"/>
                  </a:lnTo>
                  <a:lnTo>
                    <a:pt x="828" y="420"/>
                  </a:lnTo>
                  <a:lnTo>
                    <a:pt x="834" y="432"/>
                  </a:lnTo>
                  <a:lnTo>
                    <a:pt x="834" y="450"/>
                  </a:lnTo>
                  <a:lnTo>
                    <a:pt x="822" y="462"/>
                  </a:lnTo>
                  <a:lnTo>
                    <a:pt x="822" y="474"/>
                  </a:lnTo>
                  <a:lnTo>
                    <a:pt x="828" y="474"/>
                  </a:lnTo>
                  <a:lnTo>
                    <a:pt x="822" y="486"/>
                  </a:lnTo>
                  <a:lnTo>
                    <a:pt x="828" y="492"/>
                  </a:lnTo>
                  <a:lnTo>
                    <a:pt x="828" y="498"/>
                  </a:lnTo>
                  <a:lnTo>
                    <a:pt x="828" y="504"/>
                  </a:lnTo>
                  <a:lnTo>
                    <a:pt x="822" y="510"/>
                  </a:lnTo>
                  <a:lnTo>
                    <a:pt x="816" y="510"/>
                  </a:lnTo>
                  <a:lnTo>
                    <a:pt x="810" y="522"/>
                  </a:lnTo>
                  <a:lnTo>
                    <a:pt x="816" y="528"/>
                  </a:lnTo>
                  <a:lnTo>
                    <a:pt x="816" y="534"/>
                  </a:lnTo>
                  <a:lnTo>
                    <a:pt x="810" y="534"/>
                  </a:lnTo>
                  <a:lnTo>
                    <a:pt x="786" y="546"/>
                  </a:lnTo>
                  <a:lnTo>
                    <a:pt x="756" y="558"/>
                  </a:lnTo>
                  <a:lnTo>
                    <a:pt x="762" y="552"/>
                  </a:lnTo>
                  <a:lnTo>
                    <a:pt x="774" y="546"/>
                  </a:lnTo>
                  <a:lnTo>
                    <a:pt x="768" y="546"/>
                  </a:lnTo>
                  <a:lnTo>
                    <a:pt x="762" y="546"/>
                  </a:lnTo>
                  <a:lnTo>
                    <a:pt x="756" y="546"/>
                  </a:lnTo>
                  <a:lnTo>
                    <a:pt x="762" y="534"/>
                  </a:lnTo>
                  <a:lnTo>
                    <a:pt x="762" y="528"/>
                  </a:lnTo>
                  <a:lnTo>
                    <a:pt x="756" y="534"/>
                  </a:lnTo>
                  <a:lnTo>
                    <a:pt x="750" y="534"/>
                  </a:lnTo>
                  <a:lnTo>
                    <a:pt x="750" y="540"/>
                  </a:lnTo>
                  <a:lnTo>
                    <a:pt x="744" y="540"/>
                  </a:lnTo>
                  <a:lnTo>
                    <a:pt x="744" y="534"/>
                  </a:lnTo>
                  <a:lnTo>
                    <a:pt x="738" y="534"/>
                  </a:lnTo>
                  <a:lnTo>
                    <a:pt x="744" y="540"/>
                  </a:lnTo>
                  <a:lnTo>
                    <a:pt x="738" y="546"/>
                  </a:lnTo>
                  <a:lnTo>
                    <a:pt x="738" y="552"/>
                  </a:lnTo>
                  <a:lnTo>
                    <a:pt x="750" y="558"/>
                  </a:lnTo>
                  <a:lnTo>
                    <a:pt x="750" y="564"/>
                  </a:lnTo>
                  <a:lnTo>
                    <a:pt x="738" y="576"/>
                  </a:lnTo>
                  <a:lnTo>
                    <a:pt x="732" y="576"/>
                  </a:lnTo>
                  <a:lnTo>
                    <a:pt x="726" y="588"/>
                  </a:lnTo>
                  <a:lnTo>
                    <a:pt x="732" y="588"/>
                  </a:lnTo>
                  <a:lnTo>
                    <a:pt x="726" y="594"/>
                  </a:lnTo>
                  <a:lnTo>
                    <a:pt x="702" y="612"/>
                  </a:lnTo>
                  <a:lnTo>
                    <a:pt x="690" y="612"/>
                  </a:lnTo>
                  <a:lnTo>
                    <a:pt x="678" y="624"/>
                  </a:lnTo>
                  <a:lnTo>
                    <a:pt x="666" y="630"/>
                  </a:lnTo>
                  <a:lnTo>
                    <a:pt x="660" y="636"/>
                  </a:lnTo>
                  <a:lnTo>
                    <a:pt x="654" y="636"/>
                  </a:lnTo>
                  <a:lnTo>
                    <a:pt x="660" y="630"/>
                  </a:lnTo>
                  <a:lnTo>
                    <a:pt x="666" y="630"/>
                  </a:lnTo>
                  <a:lnTo>
                    <a:pt x="672" y="624"/>
                  </a:lnTo>
                  <a:lnTo>
                    <a:pt x="696" y="606"/>
                  </a:lnTo>
                  <a:lnTo>
                    <a:pt x="666" y="624"/>
                  </a:lnTo>
                  <a:lnTo>
                    <a:pt x="666" y="618"/>
                  </a:lnTo>
                  <a:lnTo>
                    <a:pt x="666" y="606"/>
                  </a:lnTo>
                  <a:lnTo>
                    <a:pt x="660" y="618"/>
                  </a:lnTo>
                  <a:lnTo>
                    <a:pt x="654" y="618"/>
                  </a:lnTo>
                  <a:lnTo>
                    <a:pt x="654" y="612"/>
                  </a:lnTo>
                  <a:lnTo>
                    <a:pt x="654" y="618"/>
                  </a:lnTo>
                  <a:lnTo>
                    <a:pt x="648" y="624"/>
                  </a:lnTo>
                  <a:lnTo>
                    <a:pt x="648" y="618"/>
                  </a:lnTo>
                  <a:lnTo>
                    <a:pt x="642" y="612"/>
                  </a:lnTo>
                  <a:lnTo>
                    <a:pt x="636" y="612"/>
                  </a:lnTo>
                  <a:lnTo>
                    <a:pt x="642" y="624"/>
                  </a:lnTo>
                  <a:lnTo>
                    <a:pt x="648" y="630"/>
                  </a:lnTo>
                  <a:lnTo>
                    <a:pt x="654" y="630"/>
                  </a:lnTo>
                  <a:lnTo>
                    <a:pt x="648" y="636"/>
                  </a:lnTo>
                  <a:lnTo>
                    <a:pt x="642" y="636"/>
                  </a:lnTo>
                  <a:lnTo>
                    <a:pt x="636" y="642"/>
                  </a:lnTo>
                  <a:lnTo>
                    <a:pt x="630" y="642"/>
                  </a:lnTo>
                  <a:lnTo>
                    <a:pt x="630" y="630"/>
                  </a:lnTo>
                  <a:lnTo>
                    <a:pt x="624" y="630"/>
                  </a:lnTo>
                  <a:lnTo>
                    <a:pt x="618" y="618"/>
                  </a:lnTo>
                  <a:lnTo>
                    <a:pt x="624" y="630"/>
                  </a:lnTo>
                  <a:lnTo>
                    <a:pt x="630" y="636"/>
                  </a:lnTo>
                  <a:lnTo>
                    <a:pt x="624" y="636"/>
                  </a:lnTo>
                  <a:lnTo>
                    <a:pt x="624" y="648"/>
                  </a:lnTo>
                  <a:lnTo>
                    <a:pt x="618" y="654"/>
                  </a:lnTo>
                  <a:lnTo>
                    <a:pt x="618" y="648"/>
                  </a:lnTo>
                  <a:lnTo>
                    <a:pt x="612" y="654"/>
                  </a:lnTo>
                  <a:lnTo>
                    <a:pt x="600" y="660"/>
                  </a:lnTo>
                  <a:lnTo>
                    <a:pt x="600" y="666"/>
                  </a:lnTo>
                  <a:lnTo>
                    <a:pt x="606" y="660"/>
                  </a:lnTo>
                  <a:lnTo>
                    <a:pt x="612" y="660"/>
                  </a:lnTo>
                  <a:lnTo>
                    <a:pt x="606" y="666"/>
                  </a:lnTo>
                  <a:lnTo>
                    <a:pt x="600" y="678"/>
                  </a:lnTo>
                  <a:lnTo>
                    <a:pt x="576" y="678"/>
                  </a:lnTo>
                  <a:lnTo>
                    <a:pt x="582" y="678"/>
                  </a:lnTo>
                  <a:lnTo>
                    <a:pt x="588" y="678"/>
                  </a:lnTo>
                  <a:lnTo>
                    <a:pt x="588" y="684"/>
                  </a:lnTo>
                  <a:lnTo>
                    <a:pt x="588" y="690"/>
                  </a:lnTo>
                  <a:lnTo>
                    <a:pt x="594" y="690"/>
                  </a:lnTo>
                  <a:lnTo>
                    <a:pt x="588" y="714"/>
                  </a:lnTo>
                  <a:lnTo>
                    <a:pt x="582" y="720"/>
                  </a:lnTo>
                  <a:lnTo>
                    <a:pt x="582" y="714"/>
                  </a:lnTo>
                  <a:lnTo>
                    <a:pt x="582" y="708"/>
                  </a:lnTo>
                  <a:lnTo>
                    <a:pt x="576" y="708"/>
                  </a:lnTo>
                  <a:lnTo>
                    <a:pt x="576" y="714"/>
                  </a:lnTo>
                  <a:lnTo>
                    <a:pt x="570" y="720"/>
                  </a:lnTo>
                  <a:lnTo>
                    <a:pt x="564" y="714"/>
                  </a:lnTo>
                  <a:lnTo>
                    <a:pt x="564" y="720"/>
                  </a:lnTo>
                  <a:lnTo>
                    <a:pt x="570" y="726"/>
                  </a:lnTo>
                  <a:lnTo>
                    <a:pt x="582" y="726"/>
                  </a:lnTo>
                  <a:lnTo>
                    <a:pt x="582" y="732"/>
                  </a:lnTo>
                  <a:lnTo>
                    <a:pt x="576" y="750"/>
                  </a:lnTo>
                  <a:lnTo>
                    <a:pt x="576" y="756"/>
                  </a:lnTo>
                  <a:lnTo>
                    <a:pt x="588" y="774"/>
                  </a:lnTo>
                  <a:lnTo>
                    <a:pt x="582" y="792"/>
                  </a:lnTo>
                  <a:lnTo>
                    <a:pt x="588" y="798"/>
                  </a:lnTo>
                  <a:lnTo>
                    <a:pt x="594" y="810"/>
                  </a:lnTo>
                  <a:lnTo>
                    <a:pt x="594" y="816"/>
                  </a:lnTo>
                  <a:lnTo>
                    <a:pt x="588" y="822"/>
                  </a:lnTo>
                  <a:lnTo>
                    <a:pt x="582" y="828"/>
                  </a:lnTo>
                  <a:lnTo>
                    <a:pt x="576" y="822"/>
                  </a:lnTo>
                  <a:lnTo>
                    <a:pt x="564" y="810"/>
                  </a:lnTo>
                  <a:lnTo>
                    <a:pt x="546" y="810"/>
                  </a:lnTo>
                  <a:lnTo>
                    <a:pt x="540" y="810"/>
                  </a:lnTo>
                  <a:lnTo>
                    <a:pt x="528" y="810"/>
                  </a:lnTo>
                  <a:lnTo>
                    <a:pt x="510" y="798"/>
                  </a:lnTo>
                  <a:lnTo>
                    <a:pt x="498" y="798"/>
                  </a:lnTo>
                  <a:lnTo>
                    <a:pt x="498" y="792"/>
                  </a:lnTo>
                  <a:lnTo>
                    <a:pt x="492" y="786"/>
                  </a:lnTo>
                  <a:lnTo>
                    <a:pt x="474" y="786"/>
                  </a:lnTo>
                  <a:lnTo>
                    <a:pt x="468" y="786"/>
                  </a:lnTo>
                  <a:lnTo>
                    <a:pt x="468" y="774"/>
                  </a:lnTo>
                  <a:lnTo>
                    <a:pt x="462" y="762"/>
                  </a:lnTo>
                  <a:lnTo>
                    <a:pt x="456" y="738"/>
                  </a:lnTo>
                  <a:lnTo>
                    <a:pt x="450" y="738"/>
                  </a:lnTo>
                  <a:lnTo>
                    <a:pt x="450" y="726"/>
                  </a:lnTo>
                  <a:lnTo>
                    <a:pt x="450" y="720"/>
                  </a:lnTo>
                  <a:lnTo>
                    <a:pt x="444" y="714"/>
                  </a:lnTo>
                  <a:lnTo>
                    <a:pt x="444" y="708"/>
                  </a:lnTo>
                  <a:lnTo>
                    <a:pt x="444" y="690"/>
                  </a:lnTo>
                  <a:lnTo>
                    <a:pt x="432" y="690"/>
                  </a:lnTo>
                  <a:lnTo>
                    <a:pt x="414" y="666"/>
                  </a:lnTo>
                  <a:lnTo>
                    <a:pt x="408" y="648"/>
                  </a:lnTo>
                  <a:lnTo>
                    <a:pt x="402" y="642"/>
                  </a:lnTo>
                  <a:lnTo>
                    <a:pt x="396" y="636"/>
                  </a:lnTo>
                  <a:lnTo>
                    <a:pt x="372" y="582"/>
                  </a:lnTo>
                  <a:lnTo>
                    <a:pt x="366" y="576"/>
                  </a:lnTo>
                  <a:lnTo>
                    <a:pt x="360" y="558"/>
                  </a:lnTo>
                  <a:lnTo>
                    <a:pt x="342" y="546"/>
                  </a:lnTo>
                  <a:lnTo>
                    <a:pt x="336" y="540"/>
                  </a:lnTo>
                  <a:lnTo>
                    <a:pt x="324" y="522"/>
                  </a:lnTo>
                  <a:lnTo>
                    <a:pt x="300" y="522"/>
                  </a:lnTo>
                  <a:lnTo>
                    <a:pt x="276" y="516"/>
                  </a:lnTo>
                  <a:lnTo>
                    <a:pt x="270" y="510"/>
                  </a:lnTo>
                  <a:lnTo>
                    <a:pt x="264" y="510"/>
                  </a:lnTo>
                  <a:lnTo>
                    <a:pt x="258" y="522"/>
                  </a:lnTo>
                  <a:lnTo>
                    <a:pt x="252" y="522"/>
                  </a:lnTo>
                  <a:lnTo>
                    <a:pt x="252" y="516"/>
                  </a:lnTo>
                  <a:lnTo>
                    <a:pt x="246" y="516"/>
                  </a:lnTo>
                  <a:lnTo>
                    <a:pt x="240" y="516"/>
                  </a:lnTo>
                  <a:lnTo>
                    <a:pt x="228" y="528"/>
                  </a:lnTo>
                  <a:lnTo>
                    <a:pt x="228" y="546"/>
                  </a:lnTo>
                  <a:lnTo>
                    <a:pt x="222" y="552"/>
                  </a:lnTo>
                  <a:lnTo>
                    <a:pt x="222" y="558"/>
                  </a:lnTo>
                  <a:lnTo>
                    <a:pt x="216" y="558"/>
                  </a:lnTo>
                  <a:lnTo>
                    <a:pt x="210" y="570"/>
                  </a:lnTo>
                  <a:lnTo>
                    <a:pt x="210" y="576"/>
                  </a:lnTo>
                  <a:lnTo>
                    <a:pt x="198" y="576"/>
                  </a:lnTo>
                  <a:lnTo>
                    <a:pt x="192" y="570"/>
                  </a:lnTo>
                  <a:lnTo>
                    <a:pt x="162" y="552"/>
                  </a:lnTo>
                  <a:lnTo>
                    <a:pt x="156" y="546"/>
                  </a:lnTo>
                  <a:lnTo>
                    <a:pt x="144" y="540"/>
                  </a:lnTo>
                  <a:lnTo>
                    <a:pt x="132" y="528"/>
                  </a:lnTo>
                  <a:lnTo>
                    <a:pt x="120" y="516"/>
                  </a:lnTo>
                  <a:lnTo>
                    <a:pt x="114" y="504"/>
                  </a:lnTo>
                  <a:lnTo>
                    <a:pt x="114" y="486"/>
                  </a:lnTo>
                  <a:lnTo>
                    <a:pt x="114" y="480"/>
                  </a:lnTo>
                  <a:lnTo>
                    <a:pt x="108" y="474"/>
                  </a:lnTo>
                  <a:lnTo>
                    <a:pt x="102" y="462"/>
                  </a:lnTo>
                  <a:lnTo>
                    <a:pt x="102" y="456"/>
                  </a:lnTo>
                  <a:lnTo>
                    <a:pt x="96" y="438"/>
                  </a:lnTo>
                  <a:lnTo>
                    <a:pt x="72" y="420"/>
                  </a:lnTo>
                  <a:lnTo>
                    <a:pt x="66" y="414"/>
                  </a:lnTo>
                  <a:lnTo>
                    <a:pt x="60" y="408"/>
                  </a:lnTo>
                  <a:lnTo>
                    <a:pt x="54" y="396"/>
                  </a:lnTo>
                  <a:lnTo>
                    <a:pt x="36" y="372"/>
                  </a:lnTo>
                  <a:lnTo>
                    <a:pt x="24" y="372"/>
                  </a:lnTo>
                  <a:lnTo>
                    <a:pt x="12" y="342"/>
                  </a:lnTo>
                  <a:lnTo>
                    <a:pt x="0" y="342"/>
                  </a:lnTo>
                  <a:lnTo>
                    <a:pt x="0" y="33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2" name="Freeform 54"/>
            <p:cNvSpPr>
              <a:spLocks/>
            </p:cNvSpPr>
            <p:nvPr/>
          </p:nvSpPr>
          <p:spPr bwMode="auto">
            <a:xfrm>
              <a:off x="4566505" y="1711565"/>
              <a:ext cx="1020139" cy="1071966"/>
            </a:xfrm>
            <a:custGeom>
              <a:avLst/>
              <a:gdLst>
                <a:gd name="T0" fmla="*/ 2147483647 w 396"/>
                <a:gd name="T1" fmla="*/ 2147483647 h 444"/>
                <a:gd name="T2" fmla="*/ 2147483647 w 396"/>
                <a:gd name="T3" fmla="*/ 2147483647 h 444"/>
                <a:gd name="T4" fmla="*/ 2147483647 w 396"/>
                <a:gd name="T5" fmla="*/ 2147483647 h 444"/>
                <a:gd name="T6" fmla="*/ 2147483647 w 396"/>
                <a:gd name="T7" fmla="*/ 2147483647 h 444"/>
                <a:gd name="T8" fmla="*/ 2147483647 w 396"/>
                <a:gd name="T9" fmla="*/ 2147483647 h 444"/>
                <a:gd name="T10" fmla="*/ 2147483647 w 396"/>
                <a:gd name="T11" fmla="*/ 2147483647 h 444"/>
                <a:gd name="T12" fmla="*/ 2147483647 w 396"/>
                <a:gd name="T13" fmla="*/ 2147483647 h 444"/>
                <a:gd name="T14" fmla="*/ 2147483647 w 396"/>
                <a:gd name="T15" fmla="*/ 2147483647 h 444"/>
                <a:gd name="T16" fmla="*/ 2147483647 w 396"/>
                <a:gd name="T17" fmla="*/ 2147483647 h 444"/>
                <a:gd name="T18" fmla="*/ 2147483647 w 396"/>
                <a:gd name="T19" fmla="*/ 2147483647 h 444"/>
                <a:gd name="T20" fmla="*/ 2147483647 w 396"/>
                <a:gd name="T21" fmla="*/ 2147483647 h 444"/>
                <a:gd name="T22" fmla="*/ 2147483647 w 396"/>
                <a:gd name="T23" fmla="*/ 2147483647 h 444"/>
                <a:gd name="T24" fmla="*/ 2147483647 w 396"/>
                <a:gd name="T25" fmla="*/ 2147483647 h 444"/>
                <a:gd name="T26" fmla="*/ 2147483647 w 396"/>
                <a:gd name="T27" fmla="*/ 2147483647 h 444"/>
                <a:gd name="T28" fmla="*/ 2147483647 w 396"/>
                <a:gd name="T29" fmla="*/ 2147483647 h 444"/>
                <a:gd name="T30" fmla="*/ 2147483647 w 396"/>
                <a:gd name="T31" fmla="*/ 2147483647 h 444"/>
                <a:gd name="T32" fmla="*/ 2147483647 w 396"/>
                <a:gd name="T33" fmla="*/ 2147483647 h 444"/>
                <a:gd name="T34" fmla="*/ 2147483647 w 396"/>
                <a:gd name="T35" fmla="*/ 2147483647 h 444"/>
                <a:gd name="T36" fmla="*/ 2147483647 w 396"/>
                <a:gd name="T37" fmla="*/ 2147483647 h 444"/>
                <a:gd name="T38" fmla="*/ 2147483647 w 396"/>
                <a:gd name="T39" fmla="*/ 2147483647 h 444"/>
                <a:gd name="T40" fmla="*/ 2147483647 w 396"/>
                <a:gd name="T41" fmla="*/ 2147483647 h 444"/>
                <a:gd name="T42" fmla="*/ 2147483647 w 396"/>
                <a:gd name="T43" fmla="*/ 2147483647 h 444"/>
                <a:gd name="T44" fmla="*/ 2147483647 w 396"/>
                <a:gd name="T45" fmla="*/ 2147483647 h 444"/>
                <a:gd name="T46" fmla="*/ 2147483647 w 396"/>
                <a:gd name="T47" fmla="*/ 2147483647 h 444"/>
                <a:gd name="T48" fmla="*/ 2147483647 w 396"/>
                <a:gd name="T49" fmla="*/ 2147483647 h 444"/>
                <a:gd name="T50" fmla="*/ 2147483647 w 396"/>
                <a:gd name="T51" fmla="*/ 2147483647 h 444"/>
                <a:gd name="T52" fmla="*/ 2147483647 w 396"/>
                <a:gd name="T53" fmla="*/ 2147483647 h 444"/>
                <a:gd name="T54" fmla="*/ 2147483647 w 396"/>
                <a:gd name="T55" fmla="*/ 2147483647 h 444"/>
                <a:gd name="T56" fmla="*/ 2147483647 w 396"/>
                <a:gd name="T57" fmla="*/ 2147483647 h 444"/>
                <a:gd name="T58" fmla="*/ 2147483647 w 396"/>
                <a:gd name="T59" fmla="*/ 2147483647 h 444"/>
                <a:gd name="T60" fmla="*/ 2147483647 w 396"/>
                <a:gd name="T61" fmla="*/ 2147483647 h 444"/>
                <a:gd name="T62" fmla="*/ 2147483647 w 396"/>
                <a:gd name="T63" fmla="*/ 2147483647 h 444"/>
                <a:gd name="T64" fmla="*/ 2147483647 w 396"/>
                <a:gd name="T65" fmla="*/ 0 h 444"/>
                <a:gd name="T66" fmla="*/ 2147483647 w 396"/>
                <a:gd name="T67" fmla="*/ 2147483647 h 444"/>
                <a:gd name="T68" fmla="*/ 0 w 396"/>
                <a:gd name="T69" fmla="*/ 2147483647 h 444"/>
                <a:gd name="T70" fmla="*/ 2147483647 w 396"/>
                <a:gd name="T71" fmla="*/ 2147483647 h 444"/>
                <a:gd name="T72" fmla="*/ 2147483647 w 396"/>
                <a:gd name="T73" fmla="*/ 2147483647 h 444"/>
                <a:gd name="T74" fmla="*/ 2147483647 w 396"/>
                <a:gd name="T75" fmla="*/ 2147483647 h 444"/>
                <a:gd name="T76" fmla="*/ 2147483647 w 396"/>
                <a:gd name="T77" fmla="*/ 2147483647 h 444"/>
                <a:gd name="T78" fmla="*/ 2147483647 w 396"/>
                <a:gd name="T79" fmla="*/ 2147483647 h 444"/>
                <a:gd name="T80" fmla="*/ 2147483647 w 396"/>
                <a:gd name="T81" fmla="*/ 2147483647 h 444"/>
                <a:gd name="T82" fmla="*/ 2147483647 w 396"/>
                <a:gd name="T83" fmla="*/ 2147483647 h 444"/>
                <a:gd name="T84" fmla="*/ 2147483647 w 396"/>
                <a:gd name="T85" fmla="*/ 2147483647 h 444"/>
                <a:gd name="T86" fmla="*/ 2147483647 w 396"/>
                <a:gd name="T87" fmla="*/ 2147483647 h 444"/>
                <a:gd name="T88" fmla="*/ 2147483647 w 396"/>
                <a:gd name="T89" fmla="*/ 2147483647 h 444"/>
                <a:gd name="T90" fmla="*/ 2147483647 w 396"/>
                <a:gd name="T91" fmla="*/ 2147483647 h 444"/>
                <a:gd name="T92" fmla="*/ 2147483647 w 396"/>
                <a:gd name="T93" fmla="*/ 2147483647 h 444"/>
                <a:gd name="T94" fmla="*/ 2147483647 w 396"/>
                <a:gd name="T95" fmla="*/ 2147483647 h 444"/>
                <a:gd name="T96" fmla="*/ 2147483647 w 396"/>
                <a:gd name="T97" fmla="*/ 2147483647 h 4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44">
                  <a:moveTo>
                    <a:pt x="324" y="438"/>
                  </a:moveTo>
                  <a:lnTo>
                    <a:pt x="324" y="432"/>
                  </a:lnTo>
                  <a:lnTo>
                    <a:pt x="318" y="408"/>
                  </a:lnTo>
                  <a:lnTo>
                    <a:pt x="300" y="402"/>
                  </a:lnTo>
                  <a:lnTo>
                    <a:pt x="282" y="384"/>
                  </a:lnTo>
                  <a:lnTo>
                    <a:pt x="282" y="372"/>
                  </a:lnTo>
                  <a:lnTo>
                    <a:pt x="264" y="366"/>
                  </a:lnTo>
                  <a:lnTo>
                    <a:pt x="258" y="360"/>
                  </a:lnTo>
                  <a:lnTo>
                    <a:pt x="252" y="360"/>
                  </a:lnTo>
                  <a:lnTo>
                    <a:pt x="246" y="360"/>
                  </a:lnTo>
                  <a:lnTo>
                    <a:pt x="234" y="348"/>
                  </a:lnTo>
                  <a:lnTo>
                    <a:pt x="234" y="342"/>
                  </a:lnTo>
                  <a:lnTo>
                    <a:pt x="240" y="336"/>
                  </a:lnTo>
                  <a:lnTo>
                    <a:pt x="240" y="330"/>
                  </a:lnTo>
                  <a:lnTo>
                    <a:pt x="234" y="324"/>
                  </a:lnTo>
                  <a:lnTo>
                    <a:pt x="234" y="318"/>
                  </a:lnTo>
                  <a:lnTo>
                    <a:pt x="234" y="312"/>
                  </a:lnTo>
                  <a:lnTo>
                    <a:pt x="240" y="294"/>
                  </a:lnTo>
                  <a:lnTo>
                    <a:pt x="234" y="288"/>
                  </a:lnTo>
                  <a:lnTo>
                    <a:pt x="228" y="288"/>
                  </a:lnTo>
                  <a:lnTo>
                    <a:pt x="228" y="276"/>
                  </a:lnTo>
                  <a:lnTo>
                    <a:pt x="228" y="270"/>
                  </a:lnTo>
                  <a:lnTo>
                    <a:pt x="234" y="264"/>
                  </a:lnTo>
                  <a:lnTo>
                    <a:pt x="252" y="252"/>
                  </a:lnTo>
                  <a:lnTo>
                    <a:pt x="258" y="246"/>
                  </a:lnTo>
                  <a:lnTo>
                    <a:pt x="258" y="204"/>
                  </a:lnTo>
                  <a:lnTo>
                    <a:pt x="252" y="204"/>
                  </a:lnTo>
                  <a:lnTo>
                    <a:pt x="258" y="198"/>
                  </a:lnTo>
                  <a:lnTo>
                    <a:pt x="282" y="180"/>
                  </a:lnTo>
                  <a:lnTo>
                    <a:pt x="312" y="150"/>
                  </a:lnTo>
                  <a:lnTo>
                    <a:pt x="318" y="132"/>
                  </a:lnTo>
                  <a:lnTo>
                    <a:pt x="342" y="114"/>
                  </a:lnTo>
                  <a:lnTo>
                    <a:pt x="366" y="114"/>
                  </a:lnTo>
                  <a:lnTo>
                    <a:pt x="384" y="102"/>
                  </a:lnTo>
                  <a:lnTo>
                    <a:pt x="390" y="90"/>
                  </a:lnTo>
                  <a:lnTo>
                    <a:pt x="396" y="90"/>
                  </a:lnTo>
                  <a:lnTo>
                    <a:pt x="390" y="90"/>
                  </a:lnTo>
                  <a:lnTo>
                    <a:pt x="378" y="96"/>
                  </a:lnTo>
                  <a:lnTo>
                    <a:pt x="372" y="96"/>
                  </a:lnTo>
                  <a:lnTo>
                    <a:pt x="366" y="90"/>
                  </a:lnTo>
                  <a:lnTo>
                    <a:pt x="324" y="90"/>
                  </a:lnTo>
                  <a:lnTo>
                    <a:pt x="324" y="78"/>
                  </a:lnTo>
                  <a:lnTo>
                    <a:pt x="318" y="78"/>
                  </a:lnTo>
                  <a:lnTo>
                    <a:pt x="306" y="96"/>
                  </a:lnTo>
                  <a:lnTo>
                    <a:pt x="288" y="96"/>
                  </a:lnTo>
                  <a:lnTo>
                    <a:pt x="276" y="90"/>
                  </a:lnTo>
                  <a:lnTo>
                    <a:pt x="276" y="84"/>
                  </a:lnTo>
                  <a:lnTo>
                    <a:pt x="264" y="84"/>
                  </a:lnTo>
                  <a:lnTo>
                    <a:pt x="264" y="72"/>
                  </a:lnTo>
                  <a:lnTo>
                    <a:pt x="258" y="72"/>
                  </a:lnTo>
                  <a:lnTo>
                    <a:pt x="246" y="84"/>
                  </a:lnTo>
                  <a:lnTo>
                    <a:pt x="240" y="72"/>
                  </a:lnTo>
                  <a:lnTo>
                    <a:pt x="234" y="66"/>
                  </a:lnTo>
                  <a:lnTo>
                    <a:pt x="228" y="66"/>
                  </a:lnTo>
                  <a:lnTo>
                    <a:pt x="228" y="60"/>
                  </a:lnTo>
                  <a:lnTo>
                    <a:pt x="234" y="60"/>
                  </a:lnTo>
                  <a:lnTo>
                    <a:pt x="228" y="60"/>
                  </a:lnTo>
                  <a:lnTo>
                    <a:pt x="216" y="60"/>
                  </a:lnTo>
                  <a:lnTo>
                    <a:pt x="198" y="54"/>
                  </a:lnTo>
                  <a:lnTo>
                    <a:pt x="192" y="54"/>
                  </a:lnTo>
                  <a:lnTo>
                    <a:pt x="186" y="66"/>
                  </a:lnTo>
                  <a:lnTo>
                    <a:pt x="174" y="66"/>
                  </a:lnTo>
                  <a:lnTo>
                    <a:pt x="168" y="54"/>
                  </a:lnTo>
                  <a:lnTo>
                    <a:pt x="150" y="54"/>
                  </a:lnTo>
                  <a:lnTo>
                    <a:pt x="150" y="48"/>
                  </a:lnTo>
                  <a:lnTo>
                    <a:pt x="144" y="54"/>
                  </a:lnTo>
                  <a:lnTo>
                    <a:pt x="132" y="54"/>
                  </a:lnTo>
                  <a:lnTo>
                    <a:pt x="126" y="48"/>
                  </a:lnTo>
                  <a:lnTo>
                    <a:pt x="126" y="42"/>
                  </a:lnTo>
                  <a:lnTo>
                    <a:pt x="126" y="18"/>
                  </a:lnTo>
                  <a:lnTo>
                    <a:pt x="114" y="0"/>
                  </a:lnTo>
                  <a:lnTo>
                    <a:pt x="102" y="0"/>
                  </a:lnTo>
                  <a:lnTo>
                    <a:pt x="102" y="24"/>
                  </a:lnTo>
                  <a:lnTo>
                    <a:pt x="96" y="30"/>
                  </a:lnTo>
                  <a:lnTo>
                    <a:pt x="0" y="30"/>
                  </a:lnTo>
                  <a:lnTo>
                    <a:pt x="6" y="54"/>
                  </a:lnTo>
                  <a:lnTo>
                    <a:pt x="6" y="66"/>
                  </a:lnTo>
                  <a:lnTo>
                    <a:pt x="6" y="96"/>
                  </a:lnTo>
                  <a:lnTo>
                    <a:pt x="6" y="114"/>
                  </a:lnTo>
                  <a:lnTo>
                    <a:pt x="12" y="120"/>
                  </a:lnTo>
                  <a:lnTo>
                    <a:pt x="18" y="126"/>
                  </a:lnTo>
                  <a:lnTo>
                    <a:pt x="18" y="150"/>
                  </a:lnTo>
                  <a:lnTo>
                    <a:pt x="18" y="162"/>
                  </a:lnTo>
                  <a:lnTo>
                    <a:pt x="18" y="174"/>
                  </a:lnTo>
                  <a:lnTo>
                    <a:pt x="18" y="180"/>
                  </a:lnTo>
                  <a:lnTo>
                    <a:pt x="24" y="192"/>
                  </a:lnTo>
                  <a:lnTo>
                    <a:pt x="24" y="204"/>
                  </a:lnTo>
                  <a:lnTo>
                    <a:pt x="24" y="222"/>
                  </a:lnTo>
                  <a:lnTo>
                    <a:pt x="30" y="228"/>
                  </a:lnTo>
                  <a:lnTo>
                    <a:pt x="36" y="240"/>
                  </a:lnTo>
                  <a:lnTo>
                    <a:pt x="36" y="258"/>
                  </a:lnTo>
                  <a:lnTo>
                    <a:pt x="36" y="264"/>
                  </a:lnTo>
                  <a:lnTo>
                    <a:pt x="24" y="276"/>
                  </a:lnTo>
                  <a:lnTo>
                    <a:pt x="18" y="282"/>
                  </a:lnTo>
                  <a:lnTo>
                    <a:pt x="18" y="288"/>
                  </a:lnTo>
                  <a:lnTo>
                    <a:pt x="30" y="300"/>
                  </a:lnTo>
                  <a:lnTo>
                    <a:pt x="36" y="306"/>
                  </a:lnTo>
                  <a:lnTo>
                    <a:pt x="42" y="306"/>
                  </a:lnTo>
                  <a:lnTo>
                    <a:pt x="42" y="336"/>
                  </a:lnTo>
                  <a:lnTo>
                    <a:pt x="36" y="408"/>
                  </a:lnTo>
                  <a:lnTo>
                    <a:pt x="42" y="438"/>
                  </a:lnTo>
                  <a:lnTo>
                    <a:pt x="42" y="444"/>
                  </a:lnTo>
                  <a:lnTo>
                    <a:pt x="102" y="444"/>
                  </a:lnTo>
                  <a:lnTo>
                    <a:pt x="300" y="444"/>
                  </a:lnTo>
                  <a:lnTo>
                    <a:pt x="324" y="43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3" name="Freeform 55"/>
            <p:cNvSpPr>
              <a:spLocks/>
            </p:cNvSpPr>
            <p:nvPr/>
          </p:nvSpPr>
          <p:spPr bwMode="auto">
            <a:xfrm>
              <a:off x="4643788" y="2769046"/>
              <a:ext cx="927400" cy="579440"/>
            </a:xfrm>
            <a:custGeom>
              <a:avLst/>
              <a:gdLst>
                <a:gd name="T0" fmla="*/ 2147483647 w 360"/>
                <a:gd name="T1" fmla="*/ 2147483647 h 240"/>
                <a:gd name="T2" fmla="*/ 2147483647 w 360"/>
                <a:gd name="T3" fmla="*/ 2147483647 h 240"/>
                <a:gd name="T4" fmla="*/ 2147483647 w 360"/>
                <a:gd name="T5" fmla="*/ 2147483647 h 240"/>
                <a:gd name="T6" fmla="*/ 2147483647 w 360"/>
                <a:gd name="T7" fmla="*/ 2147483647 h 240"/>
                <a:gd name="T8" fmla="*/ 2147483647 w 360"/>
                <a:gd name="T9" fmla="*/ 2147483647 h 240"/>
                <a:gd name="T10" fmla="*/ 2147483647 w 360"/>
                <a:gd name="T11" fmla="*/ 2147483647 h 240"/>
                <a:gd name="T12" fmla="*/ 2147483647 w 360"/>
                <a:gd name="T13" fmla="*/ 2147483647 h 240"/>
                <a:gd name="T14" fmla="*/ 2147483647 w 360"/>
                <a:gd name="T15" fmla="*/ 2147483647 h 240"/>
                <a:gd name="T16" fmla="*/ 2147483647 w 360"/>
                <a:gd name="T17" fmla="*/ 2147483647 h 240"/>
                <a:gd name="T18" fmla="*/ 2147483647 w 360"/>
                <a:gd name="T19" fmla="*/ 2147483647 h 240"/>
                <a:gd name="T20" fmla="*/ 0 w 360"/>
                <a:gd name="T21" fmla="*/ 2147483647 h 240"/>
                <a:gd name="T22" fmla="*/ 0 w 360"/>
                <a:gd name="T23" fmla="*/ 2147483647 h 240"/>
                <a:gd name="T24" fmla="*/ 2147483647 w 360"/>
                <a:gd name="T25" fmla="*/ 2147483647 h 240"/>
                <a:gd name="T26" fmla="*/ 0 w 360"/>
                <a:gd name="T27" fmla="*/ 2147483647 h 240"/>
                <a:gd name="T28" fmla="*/ 2147483647 w 360"/>
                <a:gd name="T29" fmla="*/ 2147483647 h 240"/>
                <a:gd name="T30" fmla="*/ 2147483647 w 360"/>
                <a:gd name="T31" fmla="*/ 2147483647 h 240"/>
                <a:gd name="T32" fmla="*/ 0 w 360"/>
                <a:gd name="T33" fmla="*/ 2147483647 h 240"/>
                <a:gd name="T34" fmla="*/ 2147483647 w 360"/>
                <a:gd name="T35" fmla="*/ 2147483647 h 240"/>
                <a:gd name="T36" fmla="*/ 2147483647 w 360"/>
                <a:gd name="T37" fmla="*/ 2147483647 h 240"/>
                <a:gd name="T38" fmla="*/ 2147483647 w 360"/>
                <a:gd name="T39" fmla="*/ 0 h 240"/>
                <a:gd name="T40" fmla="*/ 2147483647 w 360"/>
                <a:gd name="T41" fmla="*/ 2147483647 h 240"/>
                <a:gd name="T42" fmla="*/ 2147483647 w 360"/>
                <a:gd name="T43" fmla="*/ 2147483647 h 240"/>
                <a:gd name="T44" fmla="*/ 2147483647 w 360"/>
                <a:gd name="T45" fmla="*/ 2147483647 h 240"/>
                <a:gd name="T46" fmla="*/ 2147483647 w 360"/>
                <a:gd name="T47" fmla="*/ 2147483647 h 240"/>
                <a:gd name="T48" fmla="*/ 2147483647 w 360"/>
                <a:gd name="T49" fmla="*/ 2147483647 h 240"/>
                <a:gd name="T50" fmla="*/ 2147483647 w 360"/>
                <a:gd name="T51" fmla="*/ 2147483647 h 240"/>
                <a:gd name="T52" fmla="*/ 2147483647 w 360"/>
                <a:gd name="T53" fmla="*/ 2147483647 h 240"/>
                <a:gd name="T54" fmla="*/ 2147483647 w 360"/>
                <a:gd name="T55" fmla="*/ 2147483647 h 240"/>
                <a:gd name="T56" fmla="*/ 2147483647 w 360"/>
                <a:gd name="T57" fmla="*/ 2147483647 h 240"/>
                <a:gd name="T58" fmla="*/ 2147483647 w 360"/>
                <a:gd name="T59" fmla="*/ 2147483647 h 240"/>
                <a:gd name="T60" fmla="*/ 2147483647 w 360"/>
                <a:gd name="T61" fmla="*/ 2147483647 h 240"/>
                <a:gd name="T62" fmla="*/ 2147483647 w 360"/>
                <a:gd name="T63" fmla="*/ 2147483647 h 240"/>
                <a:gd name="T64" fmla="*/ 2147483647 w 360"/>
                <a:gd name="T65" fmla="*/ 2147483647 h 240"/>
                <a:gd name="T66" fmla="*/ 2147483647 w 360"/>
                <a:gd name="T67" fmla="*/ 2147483647 h 240"/>
                <a:gd name="T68" fmla="*/ 2147483647 w 360"/>
                <a:gd name="T69" fmla="*/ 2147483647 h 240"/>
                <a:gd name="T70" fmla="*/ 2147483647 w 360"/>
                <a:gd name="T71" fmla="*/ 2147483647 h 240"/>
                <a:gd name="T72" fmla="*/ 2147483647 w 360"/>
                <a:gd name="T73" fmla="*/ 2147483647 h 240"/>
                <a:gd name="T74" fmla="*/ 2147483647 w 360"/>
                <a:gd name="T75" fmla="*/ 2147483647 h 240"/>
                <a:gd name="T76" fmla="*/ 2147483647 w 360"/>
                <a:gd name="T77" fmla="*/ 2147483647 h 240"/>
                <a:gd name="T78" fmla="*/ 2147483647 w 360"/>
                <a:gd name="T79" fmla="*/ 2147483647 h 240"/>
                <a:gd name="T80" fmla="*/ 2147483647 w 360"/>
                <a:gd name="T81" fmla="*/ 2147483647 h 240"/>
                <a:gd name="T82" fmla="*/ 2147483647 w 360"/>
                <a:gd name="T83" fmla="*/ 2147483647 h 240"/>
                <a:gd name="T84" fmla="*/ 2147483647 w 360"/>
                <a:gd name="T85" fmla="*/ 2147483647 h 240"/>
                <a:gd name="T86" fmla="*/ 2147483647 w 360"/>
                <a:gd name="T87" fmla="*/ 2147483647 h 240"/>
                <a:gd name="T88" fmla="*/ 2147483647 w 360"/>
                <a:gd name="T89" fmla="*/ 2147483647 h 240"/>
                <a:gd name="T90" fmla="*/ 2147483647 w 360"/>
                <a:gd name="T91" fmla="*/ 2147483647 h 240"/>
                <a:gd name="T92" fmla="*/ 2147483647 w 360"/>
                <a:gd name="T93" fmla="*/ 2147483647 h 2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60" h="240">
                  <a:moveTo>
                    <a:pt x="42" y="228"/>
                  </a:moveTo>
                  <a:lnTo>
                    <a:pt x="42" y="204"/>
                  </a:lnTo>
                  <a:lnTo>
                    <a:pt x="42" y="198"/>
                  </a:lnTo>
                  <a:lnTo>
                    <a:pt x="42" y="192"/>
                  </a:lnTo>
                  <a:lnTo>
                    <a:pt x="42" y="186"/>
                  </a:lnTo>
                  <a:lnTo>
                    <a:pt x="36" y="168"/>
                  </a:lnTo>
                  <a:lnTo>
                    <a:pt x="36" y="162"/>
                  </a:lnTo>
                  <a:lnTo>
                    <a:pt x="30" y="162"/>
                  </a:lnTo>
                  <a:lnTo>
                    <a:pt x="30" y="150"/>
                  </a:lnTo>
                  <a:lnTo>
                    <a:pt x="30" y="126"/>
                  </a:lnTo>
                  <a:lnTo>
                    <a:pt x="18" y="120"/>
                  </a:lnTo>
                  <a:lnTo>
                    <a:pt x="12" y="114"/>
                  </a:lnTo>
                  <a:lnTo>
                    <a:pt x="12" y="108"/>
                  </a:lnTo>
                  <a:lnTo>
                    <a:pt x="12" y="102"/>
                  </a:lnTo>
                  <a:lnTo>
                    <a:pt x="12" y="96"/>
                  </a:lnTo>
                  <a:lnTo>
                    <a:pt x="12" y="90"/>
                  </a:lnTo>
                  <a:lnTo>
                    <a:pt x="6" y="78"/>
                  </a:lnTo>
                  <a:lnTo>
                    <a:pt x="0" y="66"/>
                  </a:lnTo>
                  <a:lnTo>
                    <a:pt x="0" y="60"/>
                  </a:lnTo>
                  <a:lnTo>
                    <a:pt x="12" y="30"/>
                  </a:lnTo>
                  <a:lnTo>
                    <a:pt x="0" y="30"/>
                  </a:lnTo>
                  <a:lnTo>
                    <a:pt x="0" y="24"/>
                  </a:lnTo>
                  <a:lnTo>
                    <a:pt x="6" y="24"/>
                  </a:lnTo>
                  <a:lnTo>
                    <a:pt x="6" y="18"/>
                  </a:lnTo>
                  <a:lnTo>
                    <a:pt x="0" y="12"/>
                  </a:lnTo>
                  <a:lnTo>
                    <a:pt x="0" y="6"/>
                  </a:lnTo>
                  <a:lnTo>
                    <a:pt x="12" y="6"/>
                  </a:lnTo>
                  <a:lnTo>
                    <a:pt x="72" y="6"/>
                  </a:lnTo>
                  <a:lnTo>
                    <a:pt x="270" y="6"/>
                  </a:lnTo>
                  <a:lnTo>
                    <a:pt x="294" y="0"/>
                  </a:lnTo>
                  <a:lnTo>
                    <a:pt x="300" y="12"/>
                  </a:lnTo>
                  <a:lnTo>
                    <a:pt x="300" y="18"/>
                  </a:lnTo>
                  <a:lnTo>
                    <a:pt x="300" y="24"/>
                  </a:lnTo>
                  <a:lnTo>
                    <a:pt x="300" y="36"/>
                  </a:lnTo>
                  <a:lnTo>
                    <a:pt x="300" y="42"/>
                  </a:lnTo>
                  <a:lnTo>
                    <a:pt x="306" y="54"/>
                  </a:lnTo>
                  <a:lnTo>
                    <a:pt x="306" y="60"/>
                  </a:lnTo>
                  <a:lnTo>
                    <a:pt x="318" y="66"/>
                  </a:lnTo>
                  <a:lnTo>
                    <a:pt x="324" y="66"/>
                  </a:lnTo>
                  <a:lnTo>
                    <a:pt x="330" y="66"/>
                  </a:lnTo>
                  <a:lnTo>
                    <a:pt x="330" y="78"/>
                  </a:lnTo>
                  <a:lnTo>
                    <a:pt x="336" y="78"/>
                  </a:lnTo>
                  <a:lnTo>
                    <a:pt x="342" y="90"/>
                  </a:lnTo>
                  <a:lnTo>
                    <a:pt x="342" y="96"/>
                  </a:lnTo>
                  <a:lnTo>
                    <a:pt x="348" y="96"/>
                  </a:lnTo>
                  <a:lnTo>
                    <a:pt x="354" y="102"/>
                  </a:lnTo>
                  <a:lnTo>
                    <a:pt x="360" y="102"/>
                  </a:lnTo>
                  <a:lnTo>
                    <a:pt x="360" y="114"/>
                  </a:lnTo>
                  <a:lnTo>
                    <a:pt x="360" y="120"/>
                  </a:lnTo>
                  <a:lnTo>
                    <a:pt x="354" y="132"/>
                  </a:lnTo>
                  <a:lnTo>
                    <a:pt x="348" y="132"/>
                  </a:lnTo>
                  <a:lnTo>
                    <a:pt x="348" y="138"/>
                  </a:lnTo>
                  <a:lnTo>
                    <a:pt x="348" y="144"/>
                  </a:lnTo>
                  <a:lnTo>
                    <a:pt x="348" y="150"/>
                  </a:lnTo>
                  <a:lnTo>
                    <a:pt x="336" y="150"/>
                  </a:lnTo>
                  <a:lnTo>
                    <a:pt x="336" y="156"/>
                  </a:lnTo>
                  <a:lnTo>
                    <a:pt x="324" y="156"/>
                  </a:lnTo>
                  <a:lnTo>
                    <a:pt x="312" y="162"/>
                  </a:lnTo>
                  <a:lnTo>
                    <a:pt x="312" y="174"/>
                  </a:lnTo>
                  <a:lnTo>
                    <a:pt x="312" y="180"/>
                  </a:lnTo>
                  <a:lnTo>
                    <a:pt x="318" y="192"/>
                  </a:lnTo>
                  <a:lnTo>
                    <a:pt x="318" y="198"/>
                  </a:lnTo>
                  <a:lnTo>
                    <a:pt x="312" y="204"/>
                  </a:lnTo>
                  <a:lnTo>
                    <a:pt x="312" y="210"/>
                  </a:lnTo>
                  <a:lnTo>
                    <a:pt x="312" y="216"/>
                  </a:lnTo>
                  <a:lnTo>
                    <a:pt x="306" y="222"/>
                  </a:lnTo>
                  <a:lnTo>
                    <a:pt x="294" y="222"/>
                  </a:lnTo>
                  <a:lnTo>
                    <a:pt x="294" y="234"/>
                  </a:lnTo>
                  <a:lnTo>
                    <a:pt x="300" y="234"/>
                  </a:lnTo>
                  <a:lnTo>
                    <a:pt x="294" y="240"/>
                  </a:lnTo>
                  <a:lnTo>
                    <a:pt x="282" y="228"/>
                  </a:lnTo>
                  <a:lnTo>
                    <a:pt x="276" y="222"/>
                  </a:lnTo>
                  <a:lnTo>
                    <a:pt x="48" y="228"/>
                  </a:lnTo>
                  <a:lnTo>
                    <a:pt x="42" y="22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4" name="Freeform 56"/>
            <p:cNvSpPr>
              <a:spLocks/>
            </p:cNvSpPr>
            <p:nvPr/>
          </p:nvSpPr>
          <p:spPr bwMode="auto">
            <a:xfrm>
              <a:off x="4767441" y="3305030"/>
              <a:ext cx="1035596" cy="840189"/>
            </a:xfrm>
            <a:custGeom>
              <a:avLst/>
              <a:gdLst>
                <a:gd name="T0" fmla="*/ 2147483647 w 402"/>
                <a:gd name="T1" fmla="*/ 2147483647 h 348"/>
                <a:gd name="T2" fmla="*/ 2147483647 w 402"/>
                <a:gd name="T3" fmla="*/ 2147483647 h 348"/>
                <a:gd name="T4" fmla="*/ 2147483647 w 402"/>
                <a:gd name="T5" fmla="*/ 2147483647 h 348"/>
                <a:gd name="T6" fmla="*/ 2147483647 w 402"/>
                <a:gd name="T7" fmla="*/ 2147483647 h 348"/>
                <a:gd name="T8" fmla="*/ 2147483647 w 402"/>
                <a:gd name="T9" fmla="*/ 2147483647 h 348"/>
                <a:gd name="T10" fmla="*/ 2147483647 w 402"/>
                <a:gd name="T11" fmla="*/ 2147483647 h 348"/>
                <a:gd name="T12" fmla="*/ 2147483647 w 402"/>
                <a:gd name="T13" fmla="*/ 2147483647 h 348"/>
                <a:gd name="T14" fmla="*/ 2147483647 w 402"/>
                <a:gd name="T15" fmla="*/ 2147483647 h 348"/>
                <a:gd name="T16" fmla="*/ 2147483647 w 402"/>
                <a:gd name="T17" fmla="*/ 2147483647 h 348"/>
                <a:gd name="T18" fmla="*/ 2147483647 w 402"/>
                <a:gd name="T19" fmla="*/ 2147483647 h 348"/>
                <a:gd name="T20" fmla="*/ 2147483647 w 402"/>
                <a:gd name="T21" fmla="*/ 2147483647 h 348"/>
                <a:gd name="T22" fmla="*/ 2147483647 w 402"/>
                <a:gd name="T23" fmla="*/ 2147483647 h 348"/>
                <a:gd name="T24" fmla="*/ 2147483647 w 402"/>
                <a:gd name="T25" fmla="*/ 2147483647 h 348"/>
                <a:gd name="T26" fmla="*/ 2147483647 w 402"/>
                <a:gd name="T27" fmla="*/ 2147483647 h 348"/>
                <a:gd name="T28" fmla="*/ 0 w 402"/>
                <a:gd name="T29" fmla="*/ 2147483647 h 348"/>
                <a:gd name="T30" fmla="*/ 2147483647 w 402"/>
                <a:gd name="T31" fmla="*/ 0 h 348"/>
                <a:gd name="T32" fmla="*/ 2147483647 w 402"/>
                <a:gd name="T33" fmla="*/ 2147483647 h 348"/>
                <a:gd name="T34" fmla="*/ 2147483647 w 402"/>
                <a:gd name="T35" fmla="*/ 2147483647 h 348"/>
                <a:gd name="T36" fmla="*/ 2147483647 w 402"/>
                <a:gd name="T37" fmla="*/ 2147483647 h 348"/>
                <a:gd name="T38" fmla="*/ 2147483647 w 402"/>
                <a:gd name="T39" fmla="*/ 2147483647 h 348"/>
                <a:gd name="T40" fmla="*/ 2147483647 w 402"/>
                <a:gd name="T41" fmla="*/ 2147483647 h 348"/>
                <a:gd name="T42" fmla="*/ 2147483647 w 402"/>
                <a:gd name="T43" fmla="*/ 2147483647 h 348"/>
                <a:gd name="T44" fmla="*/ 2147483647 w 402"/>
                <a:gd name="T45" fmla="*/ 2147483647 h 348"/>
                <a:gd name="T46" fmla="*/ 2147483647 w 402"/>
                <a:gd name="T47" fmla="*/ 2147483647 h 348"/>
                <a:gd name="T48" fmla="*/ 2147483647 w 402"/>
                <a:gd name="T49" fmla="*/ 2147483647 h 348"/>
                <a:gd name="T50" fmla="*/ 2147483647 w 402"/>
                <a:gd name="T51" fmla="*/ 2147483647 h 348"/>
                <a:gd name="T52" fmla="*/ 2147483647 w 402"/>
                <a:gd name="T53" fmla="*/ 2147483647 h 348"/>
                <a:gd name="T54" fmla="*/ 2147483647 w 402"/>
                <a:gd name="T55" fmla="*/ 2147483647 h 348"/>
                <a:gd name="T56" fmla="*/ 2147483647 w 402"/>
                <a:gd name="T57" fmla="*/ 2147483647 h 348"/>
                <a:gd name="T58" fmla="*/ 2147483647 w 402"/>
                <a:gd name="T59" fmla="*/ 2147483647 h 348"/>
                <a:gd name="T60" fmla="*/ 2147483647 w 402"/>
                <a:gd name="T61" fmla="*/ 2147483647 h 348"/>
                <a:gd name="T62" fmla="*/ 2147483647 w 402"/>
                <a:gd name="T63" fmla="*/ 2147483647 h 348"/>
                <a:gd name="T64" fmla="*/ 2147483647 w 402"/>
                <a:gd name="T65" fmla="*/ 2147483647 h 348"/>
                <a:gd name="T66" fmla="*/ 2147483647 w 402"/>
                <a:gd name="T67" fmla="*/ 2147483647 h 348"/>
                <a:gd name="T68" fmla="*/ 2147483647 w 402"/>
                <a:gd name="T69" fmla="*/ 2147483647 h 348"/>
                <a:gd name="T70" fmla="*/ 2147483647 w 402"/>
                <a:gd name="T71" fmla="*/ 2147483647 h 348"/>
                <a:gd name="T72" fmla="*/ 2147483647 w 402"/>
                <a:gd name="T73" fmla="*/ 2147483647 h 348"/>
                <a:gd name="T74" fmla="*/ 2147483647 w 402"/>
                <a:gd name="T75" fmla="*/ 2147483647 h 348"/>
                <a:gd name="T76" fmla="*/ 2147483647 w 402"/>
                <a:gd name="T77" fmla="*/ 2147483647 h 348"/>
                <a:gd name="T78" fmla="*/ 2147483647 w 402"/>
                <a:gd name="T79" fmla="*/ 2147483647 h 348"/>
                <a:gd name="T80" fmla="*/ 2147483647 w 402"/>
                <a:gd name="T81" fmla="*/ 2147483647 h 348"/>
                <a:gd name="T82" fmla="*/ 2147483647 w 402"/>
                <a:gd name="T83" fmla="*/ 2147483647 h 348"/>
                <a:gd name="T84" fmla="*/ 2147483647 w 402"/>
                <a:gd name="T85" fmla="*/ 2147483647 h 348"/>
                <a:gd name="T86" fmla="*/ 2147483647 w 402"/>
                <a:gd name="T87" fmla="*/ 2147483647 h 348"/>
                <a:gd name="T88" fmla="*/ 2147483647 w 402"/>
                <a:gd name="T89" fmla="*/ 2147483647 h 348"/>
                <a:gd name="T90" fmla="*/ 2147483647 w 402"/>
                <a:gd name="T91" fmla="*/ 2147483647 h 348"/>
                <a:gd name="T92" fmla="*/ 2147483647 w 402"/>
                <a:gd name="T93" fmla="*/ 2147483647 h 348"/>
                <a:gd name="T94" fmla="*/ 2147483647 w 402"/>
                <a:gd name="T95" fmla="*/ 2147483647 h 348"/>
                <a:gd name="T96" fmla="*/ 2147483647 w 402"/>
                <a:gd name="T97" fmla="*/ 2147483647 h 348"/>
                <a:gd name="T98" fmla="*/ 2147483647 w 402"/>
                <a:gd name="T99" fmla="*/ 2147483647 h 348"/>
                <a:gd name="T100" fmla="*/ 2147483647 w 402"/>
                <a:gd name="T101" fmla="*/ 2147483647 h 348"/>
                <a:gd name="T102" fmla="*/ 2147483647 w 402"/>
                <a:gd name="T103" fmla="*/ 2147483647 h 348"/>
                <a:gd name="T104" fmla="*/ 2147483647 w 402"/>
                <a:gd name="T105" fmla="*/ 2147483647 h 348"/>
                <a:gd name="T106" fmla="*/ 2147483647 w 402"/>
                <a:gd name="T107" fmla="*/ 2147483647 h 348"/>
                <a:gd name="T108" fmla="*/ 2147483647 w 402"/>
                <a:gd name="T109" fmla="*/ 2147483647 h 348"/>
                <a:gd name="T110" fmla="*/ 2147483647 w 402"/>
                <a:gd name="T111" fmla="*/ 2147483647 h 348"/>
                <a:gd name="T112" fmla="*/ 2147483647 w 402"/>
                <a:gd name="T113" fmla="*/ 2147483647 h 348"/>
                <a:gd name="T114" fmla="*/ 2147483647 w 402"/>
                <a:gd name="T115" fmla="*/ 2147483647 h 348"/>
                <a:gd name="T116" fmla="*/ 2147483647 w 402"/>
                <a:gd name="T117" fmla="*/ 2147483647 h 348"/>
                <a:gd name="T118" fmla="*/ 2147483647 w 402"/>
                <a:gd name="T119" fmla="*/ 2147483647 h 3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02" h="348">
                  <a:moveTo>
                    <a:pt x="72" y="324"/>
                  </a:moveTo>
                  <a:lnTo>
                    <a:pt x="66" y="282"/>
                  </a:lnTo>
                  <a:lnTo>
                    <a:pt x="66" y="120"/>
                  </a:lnTo>
                  <a:lnTo>
                    <a:pt x="54" y="120"/>
                  </a:lnTo>
                  <a:lnTo>
                    <a:pt x="48" y="108"/>
                  </a:lnTo>
                  <a:lnTo>
                    <a:pt x="48" y="102"/>
                  </a:lnTo>
                  <a:lnTo>
                    <a:pt x="48" y="96"/>
                  </a:lnTo>
                  <a:lnTo>
                    <a:pt x="36" y="90"/>
                  </a:lnTo>
                  <a:lnTo>
                    <a:pt x="36" y="84"/>
                  </a:lnTo>
                  <a:lnTo>
                    <a:pt x="48" y="78"/>
                  </a:lnTo>
                  <a:lnTo>
                    <a:pt x="48" y="72"/>
                  </a:lnTo>
                  <a:lnTo>
                    <a:pt x="48" y="66"/>
                  </a:lnTo>
                  <a:lnTo>
                    <a:pt x="42" y="66"/>
                  </a:lnTo>
                  <a:lnTo>
                    <a:pt x="42" y="60"/>
                  </a:lnTo>
                  <a:lnTo>
                    <a:pt x="36" y="66"/>
                  </a:lnTo>
                  <a:lnTo>
                    <a:pt x="30" y="60"/>
                  </a:lnTo>
                  <a:lnTo>
                    <a:pt x="18" y="54"/>
                  </a:lnTo>
                  <a:lnTo>
                    <a:pt x="24" y="54"/>
                  </a:lnTo>
                  <a:lnTo>
                    <a:pt x="12" y="36"/>
                  </a:lnTo>
                  <a:lnTo>
                    <a:pt x="6" y="30"/>
                  </a:lnTo>
                  <a:lnTo>
                    <a:pt x="6" y="24"/>
                  </a:lnTo>
                  <a:lnTo>
                    <a:pt x="0" y="6"/>
                  </a:lnTo>
                  <a:lnTo>
                    <a:pt x="228" y="0"/>
                  </a:lnTo>
                  <a:lnTo>
                    <a:pt x="234" y="6"/>
                  </a:lnTo>
                  <a:lnTo>
                    <a:pt x="246" y="18"/>
                  </a:lnTo>
                  <a:lnTo>
                    <a:pt x="246" y="24"/>
                  </a:lnTo>
                  <a:lnTo>
                    <a:pt x="240" y="30"/>
                  </a:lnTo>
                  <a:lnTo>
                    <a:pt x="240" y="48"/>
                  </a:lnTo>
                  <a:lnTo>
                    <a:pt x="258" y="78"/>
                  </a:lnTo>
                  <a:lnTo>
                    <a:pt x="282" y="96"/>
                  </a:lnTo>
                  <a:lnTo>
                    <a:pt x="294" y="102"/>
                  </a:lnTo>
                  <a:lnTo>
                    <a:pt x="294" y="132"/>
                  </a:lnTo>
                  <a:lnTo>
                    <a:pt x="306" y="132"/>
                  </a:lnTo>
                  <a:lnTo>
                    <a:pt x="306" y="120"/>
                  </a:lnTo>
                  <a:lnTo>
                    <a:pt x="318" y="126"/>
                  </a:lnTo>
                  <a:lnTo>
                    <a:pt x="330" y="132"/>
                  </a:lnTo>
                  <a:lnTo>
                    <a:pt x="330" y="138"/>
                  </a:lnTo>
                  <a:lnTo>
                    <a:pt x="324" y="150"/>
                  </a:lnTo>
                  <a:lnTo>
                    <a:pt x="324" y="162"/>
                  </a:lnTo>
                  <a:lnTo>
                    <a:pt x="318" y="168"/>
                  </a:lnTo>
                  <a:lnTo>
                    <a:pt x="318" y="180"/>
                  </a:lnTo>
                  <a:lnTo>
                    <a:pt x="324" y="192"/>
                  </a:lnTo>
                  <a:lnTo>
                    <a:pt x="342" y="198"/>
                  </a:lnTo>
                  <a:lnTo>
                    <a:pt x="342" y="204"/>
                  </a:lnTo>
                  <a:lnTo>
                    <a:pt x="354" y="204"/>
                  </a:lnTo>
                  <a:lnTo>
                    <a:pt x="360" y="210"/>
                  </a:lnTo>
                  <a:lnTo>
                    <a:pt x="372" y="216"/>
                  </a:lnTo>
                  <a:lnTo>
                    <a:pt x="372" y="228"/>
                  </a:lnTo>
                  <a:lnTo>
                    <a:pt x="378" y="240"/>
                  </a:lnTo>
                  <a:lnTo>
                    <a:pt x="372" y="246"/>
                  </a:lnTo>
                  <a:lnTo>
                    <a:pt x="372" y="252"/>
                  </a:lnTo>
                  <a:lnTo>
                    <a:pt x="378" y="258"/>
                  </a:lnTo>
                  <a:lnTo>
                    <a:pt x="384" y="264"/>
                  </a:lnTo>
                  <a:lnTo>
                    <a:pt x="384" y="270"/>
                  </a:lnTo>
                  <a:lnTo>
                    <a:pt x="384" y="264"/>
                  </a:lnTo>
                  <a:lnTo>
                    <a:pt x="384" y="258"/>
                  </a:lnTo>
                  <a:lnTo>
                    <a:pt x="390" y="258"/>
                  </a:lnTo>
                  <a:lnTo>
                    <a:pt x="390" y="264"/>
                  </a:lnTo>
                  <a:lnTo>
                    <a:pt x="396" y="270"/>
                  </a:lnTo>
                  <a:lnTo>
                    <a:pt x="402" y="276"/>
                  </a:lnTo>
                  <a:lnTo>
                    <a:pt x="396" y="276"/>
                  </a:lnTo>
                  <a:lnTo>
                    <a:pt x="396" y="300"/>
                  </a:lnTo>
                  <a:lnTo>
                    <a:pt x="390" y="300"/>
                  </a:lnTo>
                  <a:lnTo>
                    <a:pt x="378" y="306"/>
                  </a:lnTo>
                  <a:lnTo>
                    <a:pt x="372" y="324"/>
                  </a:lnTo>
                  <a:lnTo>
                    <a:pt x="372" y="330"/>
                  </a:lnTo>
                  <a:lnTo>
                    <a:pt x="366" y="330"/>
                  </a:lnTo>
                  <a:lnTo>
                    <a:pt x="372" y="330"/>
                  </a:lnTo>
                  <a:lnTo>
                    <a:pt x="372" y="336"/>
                  </a:lnTo>
                  <a:lnTo>
                    <a:pt x="378" y="336"/>
                  </a:lnTo>
                  <a:lnTo>
                    <a:pt x="372" y="336"/>
                  </a:lnTo>
                  <a:lnTo>
                    <a:pt x="366" y="348"/>
                  </a:lnTo>
                  <a:lnTo>
                    <a:pt x="330" y="348"/>
                  </a:lnTo>
                  <a:lnTo>
                    <a:pt x="336" y="330"/>
                  </a:lnTo>
                  <a:lnTo>
                    <a:pt x="342" y="324"/>
                  </a:lnTo>
                  <a:lnTo>
                    <a:pt x="342" y="318"/>
                  </a:lnTo>
                  <a:lnTo>
                    <a:pt x="336" y="312"/>
                  </a:lnTo>
                  <a:lnTo>
                    <a:pt x="330" y="312"/>
                  </a:lnTo>
                  <a:lnTo>
                    <a:pt x="72" y="32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5" name="Freeform 57"/>
            <p:cNvSpPr>
              <a:spLocks/>
            </p:cNvSpPr>
            <p:nvPr/>
          </p:nvSpPr>
          <p:spPr bwMode="auto">
            <a:xfrm>
              <a:off x="4952922" y="4058302"/>
              <a:ext cx="772833" cy="666357"/>
            </a:xfrm>
            <a:custGeom>
              <a:avLst/>
              <a:gdLst>
                <a:gd name="T0" fmla="*/ 2147483647 w 300"/>
                <a:gd name="T1" fmla="*/ 2147483647 h 276"/>
                <a:gd name="T2" fmla="*/ 2147483647 w 300"/>
                <a:gd name="T3" fmla="*/ 2147483647 h 276"/>
                <a:gd name="T4" fmla="*/ 2147483647 w 300"/>
                <a:gd name="T5" fmla="*/ 2147483647 h 276"/>
                <a:gd name="T6" fmla="*/ 2147483647 w 300"/>
                <a:gd name="T7" fmla="*/ 2147483647 h 276"/>
                <a:gd name="T8" fmla="*/ 2147483647 w 300"/>
                <a:gd name="T9" fmla="*/ 2147483647 h 276"/>
                <a:gd name="T10" fmla="*/ 2147483647 w 300"/>
                <a:gd name="T11" fmla="*/ 2147483647 h 276"/>
                <a:gd name="T12" fmla="*/ 2147483647 w 300"/>
                <a:gd name="T13" fmla="*/ 2147483647 h 276"/>
                <a:gd name="T14" fmla="*/ 2147483647 w 300"/>
                <a:gd name="T15" fmla="*/ 2147483647 h 276"/>
                <a:gd name="T16" fmla="*/ 2147483647 w 300"/>
                <a:gd name="T17" fmla="*/ 2147483647 h 276"/>
                <a:gd name="T18" fmla="*/ 2147483647 w 300"/>
                <a:gd name="T19" fmla="*/ 2147483647 h 276"/>
                <a:gd name="T20" fmla="*/ 2147483647 w 300"/>
                <a:gd name="T21" fmla="*/ 2147483647 h 276"/>
                <a:gd name="T22" fmla="*/ 2147483647 w 300"/>
                <a:gd name="T23" fmla="*/ 2147483647 h 276"/>
                <a:gd name="T24" fmla="*/ 2147483647 w 300"/>
                <a:gd name="T25" fmla="*/ 2147483647 h 276"/>
                <a:gd name="T26" fmla="*/ 2147483647 w 300"/>
                <a:gd name="T27" fmla="*/ 2147483647 h 276"/>
                <a:gd name="T28" fmla="*/ 2147483647 w 300"/>
                <a:gd name="T29" fmla="*/ 2147483647 h 276"/>
                <a:gd name="T30" fmla="*/ 2147483647 w 300"/>
                <a:gd name="T31" fmla="*/ 2147483647 h 276"/>
                <a:gd name="T32" fmla="*/ 2147483647 w 300"/>
                <a:gd name="T33" fmla="*/ 2147483647 h 276"/>
                <a:gd name="T34" fmla="*/ 2147483647 w 300"/>
                <a:gd name="T35" fmla="*/ 2147483647 h 276"/>
                <a:gd name="T36" fmla="*/ 2147483647 w 300"/>
                <a:gd name="T37" fmla="*/ 2147483647 h 276"/>
                <a:gd name="T38" fmla="*/ 2147483647 w 300"/>
                <a:gd name="T39" fmla="*/ 2147483647 h 276"/>
                <a:gd name="T40" fmla="*/ 2147483647 w 300"/>
                <a:gd name="T41" fmla="*/ 2147483647 h 276"/>
                <a:gd name="T42" fmla="*/ 2147483647 w 300"/>
                <a:gd name="T43" fmla="*/ 2147483647 h 276"/>
                <a:gd name="T44" fmla="*/ 2147483647 w 300"/>
                <a:gd name="T45" fmla="*/ 2147483647 h 276"/>
                <a:gd name="T46" fmla="*/ 2147483647 w 300"/>
                <a:gd name="T47" fmla="*/ 2147483647 h 276"/>
                <a:gd name="T48" fmla="*/ 2147483647 w 300"/>
                <a:gd name="T49" fmla="*/ 2147483647 h 276"/>
                <a:gd name="T50" fmla="*/ 2147483647 w 300"/>
                <a:gd name="T51" fmla="*/ 2147483647 h 276"/>
                <a:gd name="T52" fmla="*/ 2147483647 w 300"/>
                <a:gd name="T53" fmla="*/ 2147483647 h 276"/>
                <a:gd name="T54" fmla="*/ 2147483647 w 300"/>
                <a:gd name="T55" fmla="*/ 2147483647 h 276"/>
                <a:gd name="T56" fmla="*/ 2147483647 w 300"/>
                <a:gd name="T57" fmla="*/ 2147483647 h 276"/>
                <a:gd name="T58" fmla="*/ 2147483647 w 300"/>
                <a:gd name="T59" fmla="*/ 2147483647 h 276"/>
                <a:gd name="T60" fmla="*/ 2147483647 w 300"/>
                <a:gd name="T61" fmla="*/ 2147483647 h 276"/>
                <a:gd name="T62" fmla="*/ 2147483647 w 300"/>
                <a:gd name="T63" fmla="*/ 2147483647 h 276"/>
                <a:gd name="T64" fmla="*/ 2147483647 w 300"/>
                <a:gd name="T65" fmla="*/ 2147483647 h 276"/>
                <a:gd name="T66" fmla="*/ 2147483647 w 300"/>
                <a:gd name="T67" fmla="*/ 2147483647 h 276"/>
                <a:gd name="T68" fmla="*/ 2147483647 w 300"/>
                <a:gd name="T69" fmla="*/ 2147483647 h 276"/>
                <a:gd name="T70" fmla="*/ 2147483647 w 300"/>
                <a:gd name="T71" fmla="*/ 2147483647 h 276"/>
                <a:gd name="T72" fmla="*/ 2147483647 w 300"/>
                <a:gd name="T73" fmla="*/ 0 h 276"/>
                <a:gd name="T74" fmla="*/ 2147483647 w 300"/>
                <a:gd name="T75" fmla="*/ 0 h 276"/>
                <a:gd name="T76" fmla="*/ 0 w 300"/>
                <a:gd name="T77" fmla="*/ 2147483647 h 276"/>
                <a:gd name="T78" fmla="*/ 0 w 300"/>
                <a:gd name="T79" fmla="*/ 2147483647 h 276"/>
                <a:gd name="T80" fmla="*/ 2147483647 w 300"/>
                <a:gd name="T81" fmla="*/ 2147483647 h 276"/>
                <a:gd name="T82" fmla="*/ 2147483647 w 300"/>
                <a:gd name="T83" fmla="*/ 2147483647 h 276"/>
                <a:gd name="T84" fmla="*/ 2147483647 w 300"/>
                <a:gd name="T85" fmla="*/ 2147483647 h 276"/>
                <a:gd name="T86" fmla="*/ 2147483647 w 300"/>
                <a:gd name="T87" fmla="*/ 2147483647 h 276"/>
                <a:gd name="T88" fmla="*/ 2147483647 w 300"/>
                <a:gd name="T89" fmla="*/ 2147483647 h 276"/>
                <a:gd name="T90" fmla="*/ 2147483647 w 300"/>
                <a:gd name="T91" fmla="*/ 2147483647 h 276"/>
                <a:gd name="T92" fmla="*/ 2147483647 w 300"/>
                <a:gd name="T93" fmla="*/ 2147483647 h 2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00" h="276">
                  <a:moveTo>
                    <a:pt x="222" y="258"/>
                  </a:moveTo>
                  <a:lnTo>
                    <a:pt x="222" y="258"/>
                  </a:lnTo>
                  <a:lnTo>
                    <a:pt x="222" y="252"/>
                  </a:lnTo>
                  <a:lnTo>
                    <a:pt x="216" y="240"/>
                  </a:lnTo>
                  <a:lnTo>
                    <a:pt x="216" y="234"/>
                  </a:lnTo>
                  <a:lnTo>
                    <a:pt x="210" y="228"/>
                  </a:lnTo>
                  <a:lnTo>
                    <a:pt x="216" y="222"/>
                  </a:lnTo>
                  <a:lnTo>
                    <a:pt x="216" y="216"/>
                  </a:lnTo>
                  <a:lnTo>
                    <a:pt x="222" y="216"/>
                  </a:lnTo>
                  <a:lnTo>
                    <a:pt x="216" y="210"/>
                  </a:lnTo>
                  <a:lnTo>
                    <a:pt x="222" y="210"/>
                  </a:lnTo>
                  <a:lnTo>
                    <a:pt x="222" y="204"/>
                  </a:lnTo>
                  <a:lnTo>
                    <a:pt x="222" y="198"/>
                  </a:lnTo>
                  <a:lnTo>
                    <a:pt x="222" y="192"/>
                  </a:lnTo>
                  <a:lnTo>
                    <a:pt x="228" y="192"/>
                  </a:lnTo>
                  <a:lnTo>
                    <a:pt x="228" y="186"/>
                  </a:lnTo>
                  <a:lnTo>
                    <a:pt x="234" y="180"/>
                  </a:lnTo>
                  <a:lnTo>
                    <a:pt x="234" y="174"/>
                  </a:lnTo>
                  <a:lnTo>
                    <a:pt x="246" y="162"/>
                  </a:lnTo>
                  <a:lnTo>
                    <a:pt x="252" y="156"/>
                  </a:lnTo>
                  <a:lnTo>
                    <a:pt x="252" y="138"/>
                  </a:lnTo>
                  <a:lnTo>
                    <a:pt x="258" y="132"/>
                  </a:lnTo>
                  <a:lnTo>
                    <a:pt x="264" y="126"/>
                  </a:lnTo>
                  <a:lnTo>
                    <a:pt x="270" y="114"/>
                  </a:lnTo>
                  <a:lnTo>
                    <a:pt x="264" y="114"/>
                  </a:lnTo>
                  <a:lnTo>
                    <a:pt x="270" y="108"/>
                  </a:lnTo>
                  <a:lnTo>
                    <a:pt x="276" y="108"/>
                  </a:lnTo>
                  <a:lnTo>
                    <a:pt x="276" y="102"/>
                  </a:lnTo>
                  <a:lnTo>
                    <a:pt x="276" y="96"/>
                  </a:lnTo>
                  <a:lnTo>
                    <a:pt x="276" y="90"/>
                  </a:lnTo>
                  <a:lnTo>
                    <a:pt x="276" y="84"/>
                  </a:lnTo>
                  <a:lnTo>
                    <a:pt x="282" y="72"/>
                  </a:lnTo>
                  <a:lnTo>
                    <a:pt x="288" y="66"/>
                  </a:lnTo>
                  <a:lnTo>
                    <a:pt x="288" y="60"/>
                  </a:lnTo>
                  <a:lnTo>
                    <a:pt x="282" y="60"/>
                  </a:lnTo>
                  <a:lnTo>
                    <a:pt x="288" y="60"/>
                  </a:lnTo>
                  <a:lnTo>
                    <a:pt x="288" y="54"/>
                  </a:lnTo>
                  <a:lnTo>
                    <a:pt x="300" y="48"/>
                  </a:lnTo>
                  <a:lnTo>
                    <a:pt x="300" y="42"/>
                  </a:lnTo>
                  <a:lnTo>
                    <a:pt x="294" y="36"/>
                  </a:lnTo>
                  <a:lnTo>
                    <a:pt x="258" y="36"/>
                  </a:lnTo>
                  <a:lnTo>
                    <a:pt x="264" y="18"/>
                  </a:lnTo>
                  <a:lnTo>
                    <a:pt x="270" y="12"/>
                  </a:lnTo>
                  <a:lnTo>
                    <a:pt x="270" y="6"/>
                  </a:lnTo>
                  <a:lnTo>
                    <a:pt x="264" y="0"/>
                  </a:lnTo>
                  <a:lnTo>
                    <a:pt x="258" y="0"/>
                  </a:lnTo>
                  <a:lnTo>
                    <a:pt x="0" y="12"/>
                  </a:lnTo>
                  <a:lnTo>
                    <a:pt x="12" y="96"/>
                  </a:lnTo>
                  <a:lnTo>
                    <a:pt x="6" y="228"/>
                  </a:lnTo>
                  <a:lnTo>
                    <a:pt x="12" y="234"/>
                  </a:lnTo>
                  <a:lnTo>
                    <a:pt x="30" y="234"/>
                  </a:lnTo>
                  <a:lnTo>
                    <a:pt x="36" y="234"/>
                  </a:lnTo>
                  <a:lnTo>
                    <a:pt x="36" y="276"/>
                  </a:lnTo>
                  <a:lnTo>
                    <a:pt x="216" y="270"/>
                  </a:lnTo>
                  <a:lnTo>
                    <a:pt x="222" y="25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6" name="Freeform 58"/>
            <p:cNvSpPr>
              <a:spLocks/>
            </p:cNvSpPr>
            <p:nvPr/>
          </p:nvSpPr>
          <p:spPr bwMode="auto">
            <a:xfrm>
              <a:off x="5045662" y="4710174"/>
              <a:ext cx="865573" cy="724301"/>
            </a:xfrm>
            <a:custGeom>
              <a:avLst/>
              <a:gdLst>
                <a:gd name="T0" fmla="*/ 2147483647 w 336"/>
                <a:gd name="T1" fmla="*/ 2147483647 h 300"/>
                <a:gd name="T2" fmla="*/ 2147483647 w 336"/>
                <a:gd name="T3" fmla="*/ 2147483647 h 300"/>
                <a:gd name="T4" fmla="*/ 2147483647 w 336"/>
                <a:gd name="T5" fmla="*/ 2147483647 h 300"/>
                <a:gd name="T6" fmla="*/ 2147483647 w 336"/>
                <a:gd name="T7" fmla="*/ 2147483647 h 300"/>
                <a:gd name="T8" fmla="*/ 2147483647 w 336"/>
                <a:gd name="T9" fmla="*/ 0 h 300"/>
                <a:gd name="T10" fmla="*/ 2147483647 w 336"/>
                <a:gd name="T11" fmla="*/ 2147483647 h 300"/>
                <a:gd name="T12" fmla="*/ 2147483647 w 336"/>
                <a:gd name="T13" fmla="*/ 2147483647 h 300"/>
                <a:gd name="T14" fmla="*/ 2147483647 w 336"/>
                <a:gd name="T15" fmla="*/ 2147483647 h 300"/>
                <a:gd name="T16" fmla="*/ 2147483647 w 336"/>
                <a:gd name="T17" fmla="*/ 2147483647 h 300"/>
                <a:gd name="T18" fmla="*/ 2147483647 w 336"/>
                <a:gd name="T19" fmla="*/ 2147483647 h 300"/>
                <a:gd name="T20" fmla="*/ 2147483647 w 336"/>
                <a:gd name="T21" fmla="*/ 2147483647 h 300"/>
                <a:gd name="T22" fmla="*/ 2147483647 w 336"/>
                <a:gd name="T23" fmla="*/ 2147483647 h 300"/>
                <a:gd name="T24" fmla="*/ 2147483647 w 336"/>
                <a:gd name="T25" fmla="*/ 2147483647 h 300"/>
                <a:gd name="T26" fmla="*/ 2147483647 w 336"/>
                <a:gd name="T27" fmla="*/ 2147483647 h 300"/>
                <a:gd name="T28" fmla="*/ 2147483647 w 336"/>
                <a:gd name="T29" fmla="*/ 2147483647 h 300"/>
                <a:gd name="T30" fmla="*/ 2147483647 w 336"/>
                <a:gd name="T31" fmla="*/ 2147483647 h 300"/>
                <a:gd name="T32" fmla="*/ 2147483647 w 336"/>
                <a:gd name="T33" fmla="*/ 2147483647 h 300"/>
                <a:gd name="T34" fmla="*/ 2147483647 w 336"/>
                <a:gd name="T35" fmla="*/ 2147483647 h 300"/>
                <a:gd name="T36" fmla="*/ 2147483647 w 336"/>
                <a:gd name="T37" fmla="*/ 2147483647 h 300"/>
                <a:gd name="T38" fmla="*/ 2147483647 w 336"/>
                <a:gd name="T39" fmla="*/ 2147483647 h 300"/>
                <a:gd name="T40" fmla="*/ 2147483647 w 336"/>
                <a:gd name="T41" fmla="*/ 2147483647 h 300"/>
                <a:gd name="T42" fmla="*/ 2147483647 w 336"/>
                <a:gd name="T43" fmla="*/ 2147483647 h 300"/>
                <a:gd name="T44" fmla="*/ 2147483647 w 336"/>
                <a:gd name="T45" fmla="*/ 2147483647 h 300"/>
                <a:gd name="T46" fmla="*/ 2147483647 w 336"/>
                <a:gd name="T47" fmla="*/ 2147483647 h 300"/>
                <a:gd name="T48" fmla="*/ 2147483647 w 336"/>
                <a:gd name="T49" fmla="*/ 2147483647 h 300"/>
                <a:gd name="T50" fmla="*/ 2147483647 w 336"/>
                <a:gd name="T51" fmla="*/ 2147483647 h 300"/>
                <a:gd name="T52" fmla="*/ 2147483647 w 336"/>
                <a:gd name="T53" fmla="*/ 2147483647 h 300"/>
                <a:gd name="T54" fmla="*/ 2147483647 w 336"/>
                <a:gd name="T55" fmla="*/ 2147483647 h 300"/>
                <a:gd name="T56" fmla="*/ 2147483647 w 336"/>
                <a:gd name="T57" fmla="*/ 2147483647 h 300"/>
                <a:gd name="T58" fmla="*/ 2147483647 w 336"/>
                <a:gd name="T59" fmla="*/ 2147483647 h 300"/>
                <a:gd name="T60" fmla="*/ 2147483647 w 336"/>
                <a:gd name="T61" fmla="*/ 2147483647 h 300"/>
                <a:gd name="T62" fmla="*/ 2147483647 w 336"/>
                <a:gd name="T63" fmla="*/ 2147483647 h 300"/>
                <a:gd name="T64" fmla="*/ 2147483647 w 336"/>
                <a:gd name="T65" fmla="*/ 2147483647 h 300"/>
                <a:gd name="T66" fmla="*/ 2147483647 w 336"/>
                <a:gd name="T67" fmla="*/ 2147483647 h 300"/>
                <a:gd name="T68" fmla="*/ 2147483647 w 336"/>
                <a:gd name="T69" fmla="*/ 2147483647 h 300"/>
                <a:gd name="T70" fmla="*/ 2147483647 w 336"/>
                <a:gd name="T71" fmla="*/ 2147483647 h 300"/>
                <a:gd name="T72" fmla="*/ 2147483647 w 336"/>
                <a:gd name="T73" fmla="*/ 2147483647 h 300"/>
                <a:gd name="T74" fmla="*/ 2147483647 w 336"/>
                <a:gd name="T75" fmla="*/ 2147483647 h 300"/>
                <a:gd name="T76" fmla="*/ 2147483647 w 336"/>
                <a:gd name="T77" fmla="*/ 2147483647 h 300"/>
                <a:gd name="T78" fmla="*/ 2147483647 w 336"/>
                <a:gd name="T79" fmla="*/ 2147483647 h 300"/>
                <a:gd name="T80" fmla="*/ 2147483647 w 336"/>
                <a:gd name="T81" fmla="*/ 2147483647 h 300"/>
                <a:gd name="T82" fmla="*/ 2147483647 w 336"/>
                <a:gd name="T83" fmla="*/ 2147483647 h 300"/>
                <a:gd name="T84" fmla="*/ 2147483647 w 336"/>
                <a:gd name="T85" fmla="*/ 2147483647 h 300"/>
                <a:gd name="T86" fmla="*/ 2147483647 w 336"/>
                <a:gd name="T87" fmla="*/ 2147483647 h 300"/>
                <a:gd name="T88" fmla="*/ 2147483647 w 336"/>
                <a:gd name="T89" fmla="*/ 2147483647 h 300"/>
                <a:gd name="T90" fmla="*/ 2147483647 w 336"/>
                <a:gd name="T91" fmla="*/ 2147483647 h 300"/>
                <a:gd name="T92" fmla="*/ 2147483647 w 336"/>
                <a:gd name="T93" fmla="*/ 2147483647 h 300"/>
                <a:gd name="T94" fmla="*/ 2147483647 w 336"/>
                <a:gd name="T95" fmla="*/ 2147483647 h 300"/>
                <a:gd name="T96" fmla="*/ 2147483647 w 336"/>
                <a:gd name="T97" fmla="*/ 2147483647 h 300"/>
                <a:gd name="T98" fmla="*/ 2147483647 w 336"/>
                <a:gd name="T99" fmla="*/ 2147483647 h 300"/>
                <a:gd name="T100" fmla="*/ 2147483647 w 336"/>
                <a:gd name="T101" fmla="*/ 2147483647 h 300"/>
                <a:gd name="T102" fmla="*/ 2147483647 w 336"/>
                <a:gd name="T103" fmla="*/ 2147483647 h 300"/>
                <a:gd name="T104" fmla="*/ 2147483647 w 336"/>
                <a:gd name="T105" fmla="*/ 2147483647 h 300"/>
                <a:gd name="T106" fmla="*/ 2147483647 w 336"/>
                <a:gd name="T107" fmla="*/ 2147483647 h 300"/>
                <a:gd name="T108" fmla="*/ 2147483647 w 336"/>
                <a:gd name="T109" fmla="*/ 2147483647 h 300"/>
                <a:gd name="T110" fmla="*/ 2147483647 w 336"/>
                <a:gd name="T111" fmla="*/ 2147483647 h 300"/>
                <a:gd name="T112" fmla="*/ 2147483647 w 336"/>
                <a:gd name="T113" fmla="*/ 2147483647 h 300"/>
                <a:gd name="T114" fmla="*/ 2147483647 w 336"/>
                <a:gd name="T115" fmla="*/ 2147483647 h 300"/>
                <a:gd name="T116" fmla="*/ 2147483647 w 336"/>
                <a:gd name="T117" fmla="*/ 2147483647 h 300"/>
                <a:gd name="T118" fmla="*/ 2147483647 w 336"/>
                <a:gd name="T119" fmla="*/ 2147483647 h 3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6" h="300">
                  <a:moveTo>
                    <a:pt x="30" y="228"/>
                  </a:moveTo>
                  <a:lnTo>
                    <a:pt x="30" y="216"/>
                  </a:lnTo>
                  <a:lnTo>
                    <a:pt x="24" y="210"/>
                  </a:lnTo>
                  <a:lnTo>
                    <a:pt x="30" y="198"/>
                  </a:lnTo>
                  <a:lnTo>
                    <a:pt x="24" y="198"/>
                  </a:lnTo>
                  <a:lnTo>
                    <a:pt x="24" y="186"/>
                  </a:lnTo>
                  <a:lnTo>
                    <a:pt x="36" y="174"/>
                  </a:lnTo>
                  <a:lnTo>
                    <a:pt x="36" y="156"/>
                  </a:lnTo>
                  <a:lnTo>
                    <a:pt x="30" y="144"/>
                  </a:lnTo>
                  <a:lnTo>
                    <a:pt x="30" y="138"/>
                  </a:lnTo>
                  <a:lnTo>
                    <a:pt x="24" y="126"/>
                  </a:lnTo>
                  <a:lnTo>
                    <a:pt x="18" y="120"/>
                  </a:lnTo>
                  <a:lnTo>
                    <a:pt x="18" y="96"/>
                  </a:lnTo>
                  <a:lnTo>
                    <a:pt x="6" y="78"/>
                  </a:lnTo>
                  <a:lnTo>
                    <a:pt x="0" y="6"/>
                  </a:lnTo>
                  <a:lnTo>
                    <a:pt x="180" y="0"/>
                  </a:lnTo>
                  <a:lnTo>
                    <a:pt x="180" y="6"/>
                  </a:lnTo>
                  <a:lnTo>
                    <a:pt x="186" y="6"/>
                  </a:lnTo>
                  <a:lnTo>
                    <a:pt x="186" y="12"/>
                  </a:lnTo>
                  <a:lnTo>
                    <a:pt x="186" y="18"/>
                  </a:lnTo>
                  <a:lnTo>
                    <a:pt x="192" y="18"/>
                  </a:lnTo>
                  <a:lnTo>
                    <a:pt x="186" y="24"/>
                  </a:lnTo>
                  <a:lnTo>
                    <a:pt x="186" y="30"/>
                  </a:lnTo>
                  <a:lnTo>
                    <a:pt x="192" y="30"/>
                  </a:lnTo>
                  <a:lnTo>
                    <a:pt x="192" y="36"/>
                  </a:lnTo>
                  <a:lnTo>
                    <a:pt x="192" y="42"/>
                  </a:lnTo>
                  <a:lnTo>
                    <a:pt x="192" y="48"/>
                  </a:lnTo>
                  <a:lnTo>
                    <a:pt x="198" y="48"/>
                  </a:lnTo>
                  <a:lnTo>
                    <a:pt x="198" y="54"/>
                  </a:lnTo>
                  <a:lnTo>
                    <a:pt x="198" y="60"/>
                  </a:lnTo>
                  <a:lnTo>
                    <a:pt x="192" y="60"/>
                  </a:lnTo>
                  <a:lnTo>
                    <a:pt x="186" y="60"/>
                  </a:lnTo>
                  <a:lnTo>
                    <a:pt x="186" y="66"/>
                  </a:lnTo>
                  <a:lnTo>
                    <a:pt x="192" y="66"/>
                  </a:lnTo>
                  <a:lnTo>
                    <a:pt x="186" y="72"/>
                  </a:lnTo>
                  <a:lnTo>
                    <a:pt x="186" y="78"/>
                  </a:lnTo>
                  <a:lnTo>
                    <a:pt x="186" y="90"/>
                  </a:lnTo>
                  <a:lnTo>
                    <a:pt x="180" y="84"/>
                  </a:lnTo>
                  <a:lnTo>
                    <a:pt x="174" y="102"/>
                  </a:lnTo>
                  <a:lnTo>
                    <a:pt x="168" y="108"/>
                  </a:lnTo>
                  <a:lnTo>
                    <a:pt x="174" y="108"/>
                  </a:lnTo>
                  <a:lnTo>
                    <a:pt x="168" y="114"/>
                  </a:lnTo>
                  <a:lnTo>
                    <a:pt x="168" y="120"/>
                  </a:lnTo>
                  <a:lnTo>
                    <a:pt x="162" y="126"/>
                  </a:lnTo>
                  <a:lnTo>
                    <a:pt x="168" y="126"/>
                  </a:lnTo>
                  <a:lnTo>
                    <a:pt x="168" y="132"/>
                  </a:lnTo>
                  <a:lnTo>
                    <a:pt x="156" y="138"/>
                  </a:lnTo>
                  <a:lnTo>
                    <a:pt x="156" y="144"/>
                  </a:lnTo>
                  <a:lnTo>
                    <a:pt x="162" y="144"/>
                  </a:lnTo>
                  <a:lnTo>
                    <a:pt x="162" y="150"/>
                  </a:lnTo>
                  <a:lnTo>
                    <a:pt x="162" y="156"/>
                  </a:lnTo>
                  <a:lnTo>
                    <a:pt x="282" y="144"/>
                  </a:lnTo>
                  <a:lnTo>
                    <a:pt x="282" y="162"/>
                  </a:lnTo>
                  <a:lnTo>
                    <a:pt x="276" y="168"/>
                  </a:lnTo>
                  <a:lnTo>
                    <a:pt x="276" y="180"/>
                  </a:lnTo>
                  <a:lnTo>
                    <a:pt x="282" y="180"/>
                  </a:lnTo>
                  <a:lnTo>
                    <a:pt x="294" y="198"/>
                  </a:lnTo>
                  <a:lnTo>
                    <a:pt x="294" y="204"/>
                  </a:lnTo>
                  <a:lnTo>
                    <a:pt x="288" y="210"/>
                  </a:lnTo>
                  <a:lnTo>
                    <a:pt x="276" y="204"/>
                  </a:lnTo>
                  <a:lnTo>
                    <a:pt x="270" y="204"/>
                  </a:lnTo>
                  <a:lnTo>
                    <a:pt x="270" y="198"/>
                  </a:lnTo>
                  <a:lnTo>
                    <a:pt x="264" y="192"/>
                  </a:lnTo>
                  <a:lnTo>
                    <a:pt x="258" y="192"/>
                  </a:lnTo>
                  <a:lnTo>
                    <a:pt x="252" y="198"/>
                  </a:lnTo>
                  <a:lnTo>
                    <a:pt x="246" y="204"/>
                  </a:lnTo>
                  <a:lnTo>
                    <a:pt x="240" y="216"/>
                  </a:lnTo>
                  <a:lnTo>
                    <a:pt x="240" y="222"/>
                  </a:lnTo>
                  <a:lnTo>
                    <a:pt x="258" y="222"/>
                  </a:lnTo>
                  <a:lnTo>
                    <a:pt x="270" y="222"/>
                  </a:lnTo>
                  <a:lnTo>
                    <a:pt x="276" y="216"/>
                  </a:lnTo>
                  <a:lnTo>
                    <a:pt x="282" y="216"/>
                  </a:lnTo>
                  <a:lnTo>
                    <a:pt x="288" y="210"/>
                  </a:lnTo>
                  <a:lnTo>
                    <a:pt x="294" y="216"/>
                  </a:lnTo>
                  <a:lnTo>
                    <a:pt x="288" y="222"/>
                  </a:lnTo>
                  <a:lnTo>
                    <a:pt x="282" y="222"/>
                  </a:lnTo>
                  <a:lnTo>
                    <a:pt x="282" y="228"/>
                  </a:lnTo>
                  <a:lnTo>
                    <a:pt x="288" y="228"/>
                  </a:lnTo>
                  <a:lnTo>
                    <a:pt x="294" y="228"/>
                  </a:lnTo>
                  <a:lnTo>
                    <a:pt x="300" y="228"/>
                  </a:lnTo>
                  <a:lnTo>
                    <a:pt x="300" y="222"/>
                  </a:lnTo>
                  <a:lnTo>
                    <a:pt x="306" y="216"/>
                  </a:lnTo>
                  <a:lnTo>
                    <a:pt x="306" y="222"/>
                  </a:lnTo>
                  <a:lnTo>
                    <a:pt x="312" y="222"/>
                  </a:lnTo>
                  <a:lnTo>
                    <a:pt x="306" y="234"/>
                  </a:lnTo>
                  <a:lnTo>
                    <a:pt x="312" y="234"/>
                  </a:lnTo>
                  <a:lnTo>
                    <a:pt x="318" y="234"/>
                  </a:lnTo>
                  <a:lnTo>
                    <a:pt x="318" y="240"/>
                  </a:lnTo>
                  <a:lnTo>
                    <a:pt x="306" y="240"/>
                  </a:lnTo>
                  <a:lnTo>
                    <a:pt x="294" y="240"/>
                  </a:lnTo>
                  <a:lnTo>
                    <a:pt x="294" y="252"/>
                  </a:lnTo>
                  <a:lnTo>
                    <a:pt x="294" y="258"/>
                  </a:lnTo>
                  <a:lnTo>
                    <a:pt x="294" y="264"/>
                  </a:lnTo>
                  <a:lnTo>
                    <a:pt x="300" y="264"/>
                  </a:lnTo>
                  <a:lnTo>
                    <a:pt x="306" y="264"/>
                  </a:lnTo>
                  <a:lnTo>
                    <a:pt x="306" y="270"/>
                  </a:lnTo>
                  <a:lnTo>
                    <a:pt x="318" y="270"/>
                  </a:lnTo>
                  <a:lnTo>
                    <a:pt x="330" y="276"/>
                  </a:lnTo>
                  <a:lnTo>
                    <a:pt x="330" y="282"/>
                  </a:lnTo>
                  <a:lnTo>
                    <a:pt x="336" y="282"/>
                  </a:lnTo>
                  <a:lnTo>
                    <a:pt x="336" y="288"/>
                  </a:lnTo>
                  <a:lnTo>
                    <a:pt x="330" y="288"/>
                  </a:lnTo>
                  <a:lnTo>
                    <a:pt x="330" y="294"/>
                  </a:lnTo>
                  <a:lnTo>
                    <a:pt x="324" y="288"/>
                  </a:lnTo>
                  <a:lnTo>
                    <a:pt x="318" y="300"/>
                  </a:lnTo>
                  <a:lnTo>
                    <a:pt x="318" y="294"/>
                  </a:lnTo>
                  <a:lnTo>
                    <a:pt x="318" y="288"/>
                  </a:lnTo>
                  <a:lnTo>
                    <a:pt x="312" y="282"/>
                  </a:lnTo>
                  <a:lnTo>
                    <a:pt x="300" y="276"/>
                  </a:lnTo>
                  <a:lnTo>
                    <a:pt x="288" y="276"/>
                  </a:lnTo>
                  <a:lnTo>
                    <a:pt x="288" y="270"/>
                  </a:lnTo>
                  <a:lnTo>
                    <a:pt x="282" y="264"/>
                  </a:lnTo>
                  <a:lnTo>
                    <a:pt x="276" y="264"/>
                  </a:lnTo>
                  <a:lnTo>
                    <a:pt x="264" y="258"/>
                  </a:lnTo>
                  <a:lnTo>
                    <a:pt x="270" y="270"/>
                  </a:lnTo>
                  <a:lnTo>
                    <a:pt x="270" y="276"/>
                  </a:lnTo>
                  <a:lnTo>
                    <a:pt x="270" y="270"/>
                  </a:lnTo>
                  <a:lnTo>
                    <a:pt x="264" y="270"/>
                  </a:lnTo>
                  <a:lnTo>
                    <a:pt x="264" y="276"/>
                  </a:lnTo>
                  <a:lnTo>
                    <a:pt x="264" y="282"/>
                  </a:lnTo>
                  <a:lnTo>
                    <a:pt x="270" y="288"/>
                  </a:lnTo>
                  <a:lnTo>
                    <a:pt x="264" y="294"/>
                  </a:lnTo>
                  <a:lnTo>
                    <a:pt x="258" y="294"/>
                  </a:lnTo>
                  <a:lnTo>
                    <a:pt x="258" y="288"/>
                  </a:lnTo>
                  <a:lnTo>
                    <a:pt x="252" y="276"/>
                  </a:lnTo>
                  <a:lnTo>
                    <a:pt x="246" y="276"/>
                  </a:lnTo>
                  <a:lnTo>
                    <a:pt x="240" y="282"/>
                  </a:lnTo>
                  <a:lnTo>
                    <a:pt x="234" y="276"/>
                  </a:lnTo>
                  <a:lnTo>
                    <a:pt x="234" y="282"/>
                  </a:lnTo>
                  <a:lnTo>
                    <a:pt x="228" y="294"/>
                  </a:lnTo>
                  <a:lnTo>
                    <a:pt x="222" y="294"/>
                  </a:lnTo>
                  <a:lnTo>
                    <a:pt x="216" y="294"/>
                  </a:lnTo>
                  <a:lnTo>
                    <a:pt x="216" y="288"/>
                  </a:lnTo>
                  <a:lnTo>
                    <a:pt x="216" y="282"/>
                  </a:lnTo>
                  <a:lnTo>
                    <a:pt x="222" y="282"/>
                  </a:lnTo>
                  <a:lnTo>
                    <a:pt x="210" y="282"/>
                  </a:lnTo>
                  <a:lnTo>
                    <a:pt x="210" y="288"/>
                  </a:lnTo>
                  <a:lnTo>
                    <a:pt x="198" y="288"/>
                  </a:lnTo>
                  <a:lnTo>
                    <a:pt x="204" y="282"/>
                  </a:lnTo>
                  <a:lnTo>
                    <a:pt x="186" y="264"/>
                  </a:lnTo>
                  <a:lnTo>
                    <a:pt x="174" y="264"/>
                  </a:lnTo>
                  <a:lnTo>
                    <a:pt x="168" y="264"/>
                  </a:lnTo>
                  <a:lnTo>
                    <a:pt x="168" y="258"/>
                  </a:lnTo>
                  <a:lnTo>
                    <a:pt x="168" y="252"/>
                  </a:lnTo>
                  <a:lnTo>
                    <a:pt x="162" y="246"/>
                  </a:lnTo>
                  <a:lnTo>
                    <a:pt x="156" y="246"/>
                  </a:lnTo>
                  <a:lnTo>
                    <a:pt x="156" y="252"/>
                  </a:lnTo>
                  <a:lnTo>
                    <a:pt x="150" y="252"/>
                  </a:lnTo>
                  <a:lnTo>
                    <a:pt x="150" y="246"/>
                  </a:lnTo>
                  <a:lnTo>
                    <a:pt x="150" y="240"/>
                  </a:lnTo>
                  <a:lnTo>
                    <a:pt x="144" y="246"/>
                  </a:lnTo>
                  <a:lnTo>
                    <a:pt x="132" y="252"/>
                  </a:lnTo>
                  <a:lnTo>
                    <a:pt x="126" y="252"/>
                  </a:lnTo>
                  <a:lnTo>
                    <a:pt x="138" y="258"/>
                  </a:lnTo>
                  <a:lnTo>
                    <a:pt x="138" y="264"/>
                  </a:lnTo>
                  <a:lnTo>
                    <a:pt x="126" y="270"/>
                  </a:lnTo>
                  <a:lnTo>
                    <a:pt x="108" y="264"/>
                  </a:lnTo>
                  <a:lnTo>
                    <a:pt x="78" y="264"/>
                  </a:lnTo>
                  <a:lnTo>
                    <a:pt x="66" y="252"/>
                  </a:lnTo>
                  <a:lnTo>
                    <a:pt x="54" y="252"/>
                  </a:lnTo>
                  <a:lnTo>
                    <a:pt x="54" y="246"/>
                  </a:lnTo>
                  <a:lnTo>
                    <a:pt x="60" y="240"/>
                  </a:lnTo>
                  <a:lnTo>
                    <a:pt x="54" y="228"/>
                  </a:lnTo>
                  <a:lnTo>
                    <a:pt x="48" y="234"/>
                  </a:lnTo>
                  <a:lnTo>
                    <a:pt x="54" y="240"/>
                  </a:lnTo>
                  <a:lnTo>
                    <a:pt x="48" y="240"/>
                  </a:lnTo>
                  <a:lnTo>
                    <a:pt x="48" y="246"/>
                  </a:lnTo>
                  <a:lnTo>
                    <a:pt x="54" y="246"/>
                  </a:lnTo>
                  <a:lnTo>
                    <a:pt x="48" y="252"/>
                  </a:lnTo>
                  <a:lnTo>
                    <a:pt x="30" y="252"/>
                  </a:lnTo>
                  <a:lnTo>
                    <a:pt x="24" y="258"/>
                  </a:lnTo>
                  <a:lnTo>
                    <a:pt x="18" y="252"/>
                  </a:lnTo>
                  <a:lnTo>
                    <a:pt x="24" y="240"/>
                  </a:lnTo>
                  <a:lnTo>
                    <a:pt x="24" y="234"/>
                  </a:lnTo>
                  <a:lnTo>
                    <a:pt x="30" y="22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7" name="Freeform 59"/>
            <p:cNvSpPr>
              <a:spLocks/>
            </p:cNvSpPr>
            <p:nvPr/>
          </p:nvSpPr>
          <p:spPr bwMode="auto">
            <a:xfrm>
              <a:off x="5153858" y="2131661"/>
              <a:ext cx="803747" cy="825704"/>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0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0 h 342"/>
                <a:gd name="T46" fmla="*/ 2147483647 w 312"/>
                <a:gd name="T47" fmla="*/ 2147483647 h 342"/>
                <a:gd name="T48" fmla="*/ 2147483647 w 312"/>
                <a:gd name="T49" fmla="*/ 2147483647 h 342"/>
                <a:gd name="T50" fmla="*/ 2147483647 w 312"/>
                <a:gd name="T51" fmla="*/ 2147483647 h 342"/>
                <a:gd name="T52" fmla="*/ 2147483647 w 312"/>
                <a:gd name="T53" fmla="*/ 2147483647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2147483647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12" h="342">
                  <a:moveTo>
                    <a:pt x="132" y="336"/>
                  </a:moveTo>
                  <a:lnTo>
                    <a:pt x="126" y="330"/>
                  </a:lnTo>
                  <a:lnTo>
                    <a:pt x="120" y="330"/>
                  </a:lnTo>
                  <a:lnTo>
                    <a:pt x="108" y="324"/>
                  </a:lnTo>
                  <a:lnTo>
                    <a:pt x="108" y="318"/>
                  </a:lnTo>
                  <a:lnTo>
                    <a:pt x="102" y="306"/>
                  </a:lnTo>
                  <a:lnTo>
                    <a:pt x="102" y="300"/>
                  </a:lnTo>
                  <a:lnTo>
                    <a:pt x="102" y="294"/>
                  </a:lnTo>
                  <a:lnTo>
                    <a:pt x="102" y="288"/>
                  </a:lnTo>
                  <a:lnTo>
                    <a:pt x="102" y="282"/>
                  </a:lnTo>
                  <a:lnTo>
                    <a:pt x="102" y="276"/>
                  </a:lnTo>
                  <a:lnTo>
                    <a:pt x="96" y="264"/>
                  </a:lnTo>
                  <a:lnTo>
                    <a:pt x="96" y="258"/>
                  </a:lnTo>
                  <a:lnTo>
                    <a:pt x="90" y="234"/>
                  </a:lnTo>
                  <a:lnTo>
                    <a:pt x="72" y="228"/>
                  </a:lnTo>
                  <a:lnTo>
                    <a:pt x="54" y="210"/>
                  </a:lnTo>
                  <a:lnTo>
                    <a:pt x="54" y="198"/>
                  </a:lnTo>
                  <a:lnTo>
                    <a:pt x="36" y="192"/>
                  </a:lnTo>
                  <a:lnTo>
                    <a:pt x="30" y="186"/>
                  </a:lnTo>
                  <a:lnTo>
                    <a:pt x="24" y="186"/>
                  </a:lnTo>
                  <a:lnTo>
                    <a:pt x="18" y="186"/>
                  </a:lnTo>
                  <a:lnTo>
                    <a:pt x="6" y="174"/>
                  </a:lnTo>
                  <a:lnTo>
                    <a:pt x="6" y="168"/>
                  </a:lnTo>
                  <a:lnTo>
                    <a:pt x="12" y="162"/>
                  </a:lnTo>
                  <a:lnTo>
                    <a:pt x="12" y="156"/>
                  </a:lnTo>
                  <a:lnTo>
                    <a:pt x="6" y="150"/>
                  </a:lnTo>
                  <a:lnTo>
                    <a:pt x="6" y="144"/>
                  </a:lnTo>
                  <a:lnTo>
                    <a:pt x="6" y="138"/>
                  </a:lnTo>
                  <a:lnTo>
                    <a:pt x="12" y="120"/>
                  </a:lnTo>
                  <a:lnTo>
                    <a:pt x="6" y="114"/>
                  </a:lnTo>
                  <a:lnTo>
                    <a:pt x="0" y="114"/>
                  </a:lnTo>
                  <a:lnTo>
                    <a:pt x="0" y="102"/>
                  </a:lnTo>
                  <a:lnTo>
                    <a:pt x="0" y="96"/>
                  </a:lnTo>
                  <a:lnTo>
                    <a:pt x="6" y="90"/>
                  </a:lnTo>
                  <a:lnTo>
                    <a:pt x="24" y="78"/>
                  </a:lnTo>
                  <a:lnTo>
                    <a:pt x="30" y="72"/>
                  </a:lnTo>
                  <a:lnTo>
                    <a:pt x="30" y="30"/>
                  </a:lnTo>
                  <a:lnTo>
                    <a:pt x="24" y="30"/>
                  </a:lnTo>
                  <a:lnTo>
                    <a:pt x="30" y="24"/>
                  </a:lnTo>
                  <a:lnTo>
                    <a:pt x="36" y="18"/>
                  </a:lnTo>
                  <a:lnTo>
                    <a:pt x="42" y="18"/>
                  </a:lnTo>
                  <a:lnTo>
                    <a:pt x="48" y="24"/>
                  </a:lnTo>
                  <a:lnTo>
                    <a:pt x="54" y="24"/>
                  </a:lnTo>
                  <a:lnTo>
                    <a:pt x="66" y="18"/>
                  </a:lnTo>
                  <a:lnTo>
                    <a:pt x="72" y="18"/>
                  </a:lnTo>
                  <a:lnTo>
                    <a:pt x="84" y="12"/>
                  </a:lnTo>
                  <a:lnTo>
                    <a:pt x="96" y="6"/>
                  </a:lnTo>
                  <a:lnTo>
                    <a:pt x="102" y="0"/>
                  </a:lnTo>
                  <a:lnTo>
                    <a:pt x="108" y="6"/>
                  </a:lnTo>
                  <a:lnTo>
                    <a:pt x="102" y="12"/>
                  </a:lnTo>
                  <a:lnTo>
                    <a:pt x="102" y="18"/>
                  </a:lnTo>
                  <a:lnTo>
                    <a:pt x="102" y="24"/>
                  </a:lnTo>
                  <a:lnTo>
                    <a:pt x="102" y="30"/>
                  </a:lnTo>
                  <a:lnTo>
                    <a:pt x="108" y="24"/>
                  </a:lnTo>
                  <a:lnTo>
                    <a:pt x="114" y="24"/>
                  </a:lnTo>
                  <a:lnTo>
                    <a:pt x="126" y="30"/>
                  </a:lnTo>
                  <a:lnTo>
                    <a:pt x="138" y="30"/>
                  </a:lnTo>
                  <a:lnTo>
                    <a:pt x="144" y="42"/>
                  </a:lnTo>
                  <a:lnTo>
                    <a:pt x="144" y="48"/>
                  </a:lnTo>
                  <a:lnTo>
                    <a:pt x="168" y="48"/>
                  </a:lnTo>
                  <a:lnTo>
                    <a:pt x="204" y="54"/>
                  </a:lnTo>
                  <a:lnTo>
                    <a:pt x="210" y="66"/>
                  </a:lnTo>
                  <a:lnTo>
                    <a:pt x="246" y="72"/>
                  </a:lnTo>
                  <a:lnTo>
                    <a:pt x="252" y="72"/>
                  </a:lnTo>
                  <a:lnTo>
                    <a:pt x="252" y="78"/>
                  </a:lnTo>
                  <a:lnTo>
                    <a:pt x="258" y="78"/>
                  </a:lnTo>
                  <a:lnTo>
                    <a:pt x="270" y="84"/>
                  </a:lnTo>
                  <a:lnTo>
                    <a:pt x="270" y="102"/>
                  </a:lnTo>
                  <a:lnTo>
                    <a:pt x="264" y="108"/>
                  </a:lnTo>
                  <a:lnTo>
                    <a:pt x="264" y="114"/>
                  </a:lnTo>
                  <a:lnTo>
                    <a:pt x="276" y="114"/>
                  </a:lnTo>
                  <a:lnTo>
                    <a:pt x="276" y="120"/>
                  </a:lnTo>
                  <a:lnTo>
                    <a:pt x="276" y="132"/>
                  </a:lnTo>
                  <a:lnTo>
                    <a:pt x="282" y="132"/>
                  </a:lnTo>
                  <a:lnTo>
                    <a:pt x="276" y="138"/>
                  </a:lnTo>
                  <a:lnTo>
                    <a:pt x="270" y="144"/>
                  </a:lnTo>
                  <a:lnTo>
                    <a:pt x="270" y="150"/>
                  </a:lnTo>
                  <a:lnTo>
                    <a:pt x="270" y="156"/>
                  </a:lnTo>
                  <a:lnTo>
                    <a:pt x="264" y="162"/>
                  </a:lnTo>
                  <a:lnTo>
                    <a:pt x="264" y="174"/>
                  </a:lnTo>
                  <a:lnTo>
                    <a:pt x="270" y="174"/>
                  </a:lnTo>
                  <a:lnTo>
                    <a:pt x="276" y="168"/>
                  </a:lnTo>
                  <a:lnTo>
                    <a:pt x="282" y="162"/>
                  </a:lnTo>
                  <a:lnTo>
                    <a:pt x="282" y="156"/>
                  </a:lnTo>
                  <a:lnTo>
                    <a:pt x="288" y="144"/>
                  </a:lnTo>
                  <a:lnTo>
                    <a:pt x="294" y="144"/>
                  </a:lnTo>
                  <a:lnTo>
                    <a:pt x="294" y="138"/>
                  </a:lnTo>
                  <a:lnTo>
                    <a:pt x="294" y="132"/>
                  </a:lnTo>
                  <a:lnTo>
                    <a:pt x="300" y="120"/>
                  </a:lnTo>
                  <a:lnTo>
                    <a:pt x="312" y="114"/>
                  </a:lnTo>
                  <a:lnTo>
                    <a:pt x="312" y="120"/>
                  </a:lnTo>
                  <a:lnTo>
                    <a:pt x="312" y="126"/>
                  </a:lnTo>
                  <a:lnTo>
                    <a:pt x="312" y="132"/>
                  </a:lnTo>
                  <a:lnTo>
                    <a:pt x="306" y="138"/>
                  </a:lnTo>
                  <a:lnTo>
                    <a:pt x="306" y="144"/>
                  </a:lnTo>
                  <a:lnTo>
                    <a:pt x="306" y="150"/>
                  </a:lnTo>
                  <a:lnTo>
                    <a:pt x="294" y="174"/>
                  </a:lnTo>
                  <a:lnTo>
                    <a:pt x="294" y="192"/>
                  </a:lnTo>
                  <a:lnTo>
                    <a:pt x="294" y="198"/>
                  </a:lnTo>
                  <a:lnTo>
                    <a:pt x="288" y="204"/>
                  </a:lnTo>
                  <a:lnTo>
                    <a:pt x="282" y="216"/>
                  </a:lnTo>
                  <a:lnTo>
                    <a:pt x="288" y="228"/>
                  </a:lnTo>
                  <a:lnTo>
                    <a:pt x="288" y="240"/>
                  </a:lnTo>
                  <a:lnTo>
                    <a:pt x="282" y="246"/>
                  </a:lnTo>
                  <a:lnTo>
                    <a:pt x="282" y="264"/>
                  </a:lnTo>
                  <a:lnTo>
                    <a:pt x="282" y="288"/>
                  </a:lnTo>
                  <a:lnTo>
                    <a:pt x="288" y="300"/>
                  </a:lnTo>
                  <a:lnTo>
                    <a:pt x="288" y="306"/>
                  </a:lnTo>
                  <a:lnTo>
                    <a:pt x="288" y="312"/>
                  </a:lnTo>
                  <a:lnTo>
                    <a:pt x="288" y="324"/>
                  </a:lnTo>
                  <a:lnTo>
                    <a:pt x="288" y="330"/>
                  </a:lnTo>
                  <a:lnTo>
                    <a:pt x="132" y="342"/>
                  </a:lnTo>
                  <a:lnTo>
                    <a:pt x="132" y="33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8" name="Freeform 60"/>
            <p:cNvSpPr>
              <a:spLocks/>
            </p:cNvSpPr>
            <p:nvPr/>
          </p:nvSpPr>
          <p:spPr bwMode="auto">
            <a:xfrm>
              <a:off x="5385707" y="2928392"/>
              <a:ext cx="618266" cy="1028507"/>
            </a:xfrm>
            <a:custGeom>
              <a:avLst/>
              <a:gdLst>
                <a:gd name="T0" fmla="*/ 2147483647 w 240"/>
                <a:gd name="T1" fmla="*/ 2147483647 h 426"/>
                <a:gd name="T2" fmla="*/ 2147483647 w 240"/>
                <a:gd name="T3" fmla="*/ 2147483647 h 426"/>
                <a:gd name="T4" fmla="*/ 2147483647 w 240"/>
                <a:gd name="T5" fmla="*/ 2147483647 h 426"/>
                <a:gd name="T6" fmla="*/ 2147483647 w 240"/>
                <a:gd name="T7" fmla="*/ 2147483647 h 426"/>
                <a:gd name="T8" fmla="*/ 2147483647 w 240"/>
                <a:gd name="T9" fmla="*/ 2147483647 h 426"/>
                <a:gd name="T10" fmla="*/ 2147483647 w 240"/>
                <a:gd name="T11" fmla="*/ 2147483647 h 426"/>
                <a:gd name="T12" fmla="*/ 2147483647 w 240"/>
                <a:gd name="T13" fmla="*/ 2147483647 h 426"/>
                <a:gd name="T14" fmla="*/ 2147483647 w 240"/>
                <a:gd name="T15" fmla="*/ 2147483647 h 426"/>
                <a:gd name="T16" fmla="*/ 2147483647 w 240"/>
                <a:gd name="T17" fmla="*/ 2147483647 h 426"/>
                <a:gd name="T18" fmla="*/ 2147483647 w 240"/>
                <a:gd name="T19" fmla="*/ 2147483647 h 426"/>
                <a:gd name="T20" fmla="*/ 2147483647 w 240"/>
                <a:gd name="T21" fmla="*/ 2147483647 h 426"/>
                <a:gd name="T22" fmla="*/ 2147483647 w 240"/>
                <a:gd name="T23" fmla="*/ 2147483647 h 426"/>
                <a:gd name="T24" fmla="*/ 2147483647 w 240"/>
                <a:gd name="T25" fmla="*/ 2147483647 h 426"/>
                <a:gd name="T26" fmla="*/ 2147483647 w 240"/>
                <a:gd name="T27" fmla="*/ 2147483647 h 426"/>
                <a:gd name="T28" fmla="*/ 2147483647 w 240"/>
                <a:gd name="T29" fmla="*/ 2147483647 h 426"/>
                <a:gd name="T30" fmla="*/ 2147483647 w 240"/>
                <a:gd name="T31" fmla="*/ 2147483647 h 426"/>
                <a:gd name="T32" fmla="*/ 2147483647 w 240"/>
                <a:gd name="T33" fmla="*/ 2147483647 h 426"/>
                <a:gd name="T34" fmla="*/ 2147483647 w 240"/>
                <a:gd name="T35" fmla="*/ 2147483647 h 426"/>
                <a:gd name="T36" fmla="*/ 2147483647 w 240"/>
                <a:gd name="T37" fmla="*/ 2147483647 h 426"/>
                <a:gd name="T38" fmla="*/ 2147483647 w 240"/>
                <a:gd name="T39" fmla="*/ 2147483647 h 426"/>
                <a:gd name="T40" fmla="*/ 2147483647 w 240"/>
                <a:gd name="T41" fmla="*/ 2147483647 h 426"/>
                <a:gd name="T42" fmla="*/ 2147483647 w 240"/>
                <a:gd name="T43" fmla="*/ 2147483647 h 426"/>
                <a:gd name="T44" fmla="*/ 2147483647 w 240"/>
                <a:gd name="T45" fmla="*/ 2147483647 h 426"/>
                <a:gd name="T46" fmla="*/ 2147483647 w 240"/>
                <a:gd name="T47" fmla="*/ 2147483647 h 426"/>
                <a:gd name="T48" fmla="*/ 2147483647 w 240"/>
                <a:gd name="T49" fmla="*/ 2147483647 h 426"/>
                <a:gd name="T50" fmla="*/ 2147483647 w 240"/>
                <a:gd name="T51" fmla="*/ 2147483647 h 426"/>
                <a:gd name="T52" fmla="*/ 2147483647 w 240"/>
                <a:gd name="T53" fmla="*/ 2147483647 h 426"/>
                <a:gd name="T54" fmla="*/ 2147483647 w 240"/>
                <a:gd name="T55" fmla="*/ 2147483647 h 426"/>
                <a:gd name="T56" fmla="*/ 2147483647 w 240"/>
                <a:gd name="T57" fmla="*/ 2147483647 h 426"/>
                <a:gd name="T58" fmla="*/ 0 w 240"/>
                <a:gd name="T59" fmla="*/ 2147483647 h 426"/>
                <a:gd name="T60" fmla="*/ 2147483647 w 240"/>
                <a:gd name="T61" fmla="*/ 2147483647 h 426"/>
                <a:gd name="T62" fmla="*/ 2147483647 w 240"/>
                <a:gd name="T63" fmla="*/ 2147483647 h 426"/>
                <a:gd name="T64" fmla="*/ 2147483647 w 240"/>
                <a:gd name="T65" fmla="*/ 2147483647 h 426"/>
                <a:gd name="T66" fmla="*/ 2147483647 w 240"/>
                <a:gd name="T67" fmla="*/ 2147483647 h 426"/>
                <a:gd name="T68" fmla="*/ 2147483647 w 240"/>
                <a:gd name="T69" fmla="*/ 2147483647 h 426"/>
                <a:gd name="T70" fmla="*/ 2147483647 w 240"/>
                <a:gd name="T71" fmla="*/ 2147483647 h 426"/>
                <a:gd name="T72" fmla="*/ 2147483647 w 240"/>
                <a:gd name="T73" fmla="*/ 2147483647 h 426"/>
                <a:gd name="T74" fmla="*/ 2147483647 w 240"/>
                <a:gd name="T75" fmla="*/ 2147483647 h 426"/>
                <a:gd name="T76" fmla="*/ 2147483647 w 240"/>
                <a:gd name="T77" fmla="*/ 2147483647 h 426"/>
                <a:gd name="T78" fmla="*/ 2147483647 w 240"/>
                <a:gd name="T79" fmla="*/ 2147483647 h 426"/>
                <a:gd name="T80" fmla="*/ 2147483647 w 240"/>
                <a:gd name="T81" fmla="*/ 2147483647 h 426"/>
                <a:gd name="T82" fmla="*/ 2147483647 w 240"/>
                <a:gd name="T83" fmla="*/ 2147483647 h 426"/>
                <a:gd name="T84" fmla="*/ 2147483647 w 240"/>
                <a:gd name="T85" fmla="*/ 2147483647 h 426"/>
                <a:gd name="T86" fmla="*/ 2147483647 w 240"/>
                <a:gd name="T87" fmla="*/ 2147483647 h 426"/>
                <a:gd name="T88" fmla="*/ 2147483647 w 240"/>
                <a:gd name="T89" fmla="*/ 2147483647 h 426"/>
                <a:gd name="T90" fmla="*/ 2147483647 w 240"/>
                <a:gd name="T91" fmla="*/ 2147483647 h 42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426">
                  <a:moveTo>
                    <a:pt x="162" y="408"/>
                  </a:moveTo>
                  <a:lnTo>
                    <a:pt x="174" y="408"/>
                  </a:lnTo>
                  <a:lnTo>
                    <a:pt x="180" y="408"/>
                  </a:lnTo>
                  <a:lnTo>
                    <a:pt x="192" y="414"/>
                  </a:lnTo>
                  <a:lnTo>
                    <a:pt x="198" y="414"/>
                  </a:lnTo>
                  <a:lnTo>
                    <a:pt x="198" y="408"/>
                  </a:lnTo>
                  <a:lnTo>
                    <a:pt x="192" y="402"/>
                  </a:lnTo>
                  <a:lnTo>
                    <a:pt x="192" y="390"/>
                  </a:lnTo>
                  <a:lnTo>
                    <a:pt x="204" y="384"/>
                  </a:lnTo>
                  <a:lnTo>
                    <a:pt x="216" y="384"/>
                  </a:lnTo>
                  <a:lnTo>
                    <a:pt x="216" y="378"/>
                  </a:lnTo>
                  <a:lnTo>
                    <a:pt x="210" y="372"/>
                  </a:lnTo>
                  <a:lnTo>
                    <a:pt x="216" y="366"/>
                  </a:lnTo>
                  <a:lnTo>
                    <a:pt x="216" y="360"/>
                  </a:lnTo>
                  <a:lnTo>
                    <a:pt x="216" y="354"/>
                  </a:lnTo>
                  <a:lnTo>
                    <a:pt x="216" y="348"/>
                  </a:lnTo>
                  <a:lnTo>
                    <a:pt x="216" y="342"/>
                  </a:lnTo>
                  <a:lnTo>
                    <a:pt x="222" y="342"/>
                  </a:lnTo>
                  <a:lnTo>
                    <a:pt x="222" y="336"/>
                  </a:lnTo>
                  <a:lnTo>
                    <a:pt x="222" y="324"/>
                  </a:lnTo>
                  <a:lnTo>
                    <a:pt x="228" y="318"/>
                  </a:lnTo>
                  <a:lnTo>
                    <a:pt x="234" y="300"/>
                  </a:lnTo>
                  <a:lnTo>
                    <a:pt x="240" y="294"/>
                  </a:lnTo>
                  <a:lnTo>
                    <a:pt x="240" y="288"/>
                  </a:lnTo>
                  <a:lnTo>
                    <a:pt x="240" y="282"/>
                  </a:lnTo>
                  <a:lnTo>
                    <a:pt x="240" y="270"/>
                  </a:lnTo>
                  <a:lnTo>
                    <a:pt x="240" y="258"/>
                  </a:lnTo>
                  <a:lnTo>
                    <a:pt x="234" y="258"/>
                  </a:lnTo>
                  <a:lnTo>
                    <a:pt x="234" y="252"/>
                  </a:lnTo>
                  <a:lnTo>
                    <a:pt x="234" y="240"/>
                  </a:lnTo>
                  <a:lnTo>
                    <a:pt x="234" y="234"/>
                  </a:lnTo>
                  <a:lnTo>
                    <a:pt x="222" y="54"/>
                  </a:lnTo>
                  <a:lnTo>
                    <a:pt x="216" y="54"/>
                  </a:lnTo>
                  <a:lnTo>
                    <a:pt x="210" y="42"/>
                  </a:lnTo>
                  <a:lnTo>
                    <a:pt x="210" y="36"/>
                  </a:lnTo>
                  <a:lnTo>
                    <a:pt x="210" y="30"/>
                  </a:lnTo>
                  <a:lnTo>
                    <a:pt x="198" y="24"/>
                  </a:lnTo>
                  <a:lnTo>
                    <a:pt x="198" y="12"/>
                  </a:lnTo>
                  <a:lnTo>
                    <a:pt x="198" y="6"/>
                  </a:lnTo>
                  <a:lnTo>
                    <a:pt x="198" y="0"/>
                  </a:lnTo>
                  <a:lnTo>
                    <a:pt x="42" y="12"/>
                  </a:lnTo>
                  <a:lnTo>
                    <a:pt x="48" y="12"/>
                  </a:lnTo>
                  <a:lnTo>
                    <a:pt x="54" y="24"/>
                  </a:lnTo>
                  <a:lnTo>
                    <a:pt x="54" y="30"/>
                  </a:lnTo>
                  <a:lnTo>
                    <a:pt x="60" y="30"/>
                  </a:lnTo>
                  <a:lnTo>
                    <a:pt x="66" y="36"/>
                  </a:lnTo>
                  <a:lnTo>
                    <a:pt x="72" y="36"/>
                  </a:lnTo>
                  <a:lnTo>
                    <a:pt x="72" y="48"/>
                  </a:lnTo>
                  <a:lnTo>
                    <a:pt x="72" y="54"/>
                  </a:lnTo>
                  <a:lnTo>
                    <a:pt x="66" y="66"/>
                  </a:lnTo>
                  <a:lnTo>
                    <a:pt x="60" y="66"/>
                  </a:lnTo>
                  <a:lnTo>
                    <a:pt x="60" y="72"/>
                  </a:lnTo>
                  <a:lnTo>
                    <a:pt x="60" y="78"/>
                  </a:lnTo>
                  <a:lnTo>
                    <a:pt x="60" y="84"/>
                  </a:lnTo>
                  <a:lnTo>
                    <a:pt x="48" y="84"/>
                  </a:lnTo>
                  <a:lnTo>
                    <a:pt x="48" y="90"/>
                  </a:lnTo>
                  <a:lnTo>
                    <a:pt x="36" y="90"/>
                  </a:lnTo>
                  <a:lnTo>
                    <a:pt x="24" y="96"/>
                  </a:lnTo>
                  <a:lnTo>
                    <a:pt x="24" y="108"/>
                  </a:lnTo>
                  <a:lnTo>
                    <a:pt x="24" y="114"/>
                  </a:lnTo>
                  <a:lnTo>
                    <a:pt x="30" y="126"/>
                  </a:lnTo>
                  <a:lnTo>
                    <a:pt x="30" y="132"/>
                  </a:lnTo>
                  <a:lnTo>
                    <a:pt x="24" y="138"/>
                  </a:lnTo>
                  <a:lnTo>
                    <a:pt x="24" y="144"/>
                  </a:lnTo>
                  <a:lnTo>
                    <a:pt x="24" y="150"/>
                  </a:lnTo>
                  <a:lnTo>
                    <a:pt x="18" y="156"/>
                  </a:lnTo>
                  <a:lnTo>
                    <a:pt x="6" y="156"/>
                  </a:lnTo>
                  <a:lnTo>
                    <a:pt x="6" y="168"/>
                  </a:lnTo>
                  <a:lnTo>
                    <a:pt x="12" y="168"/>
                  </a:lnTo>
                  <a:lnTo>
                    <a:pt x="6" y="174"/>
                  </a:lnTo>
                  <a:lnTo>
                    <a:pt x="6" y="180"/>
                  </a:lnTo>
                  <a:lnTo>
                    <a:pt x="0" y="186"/>
                  </a:lnTo>
                  <a:lnTo>
                    <a:pt x="0" y="204"/>
                  </a:lnTo>
                  <a:lnTo>
                    <a:pt x="18" y="234"/>
                  </a:lnTo>
                  <a:lnTo>
                    <a:pt x="42" y="252"/>
                  </a:lnTo>
                  <a:lnTo>
                    <a:pt x="54" y="258"/>
                  </a:lnTo>
                  <a:lnTo>
                    <a:pt x="54" y="288"/>
                  </a:lnTo>
                  <a:lnTo>
                    <a:pt x="66" y="288"/>
                  </a:lnTo>
                  <a:lnTo>
                    <a:pt x="66" y="276"/>
                  </a:lnTo>
                  <a:lnTo>
                    <a:pt x="78" y="282"/>
                  </a:lnTo>
                  <a:lnTo>
                    <a:pt x="90" y="288"/>
                  </a:lnTo>
                  <a:lnTo>
                    <a:pt x="90" y="294"/>
                  </a:lnTo>
                  <a:lnTo>
                    <a:pt x="84" y="306"/>
                  </a:lnTo>
                  <a:lnTo>
                    <a:pt x="84" y="318"/>
                  </a:lnTo>
                  <a:lnTo>
                    <a:pt x="78" y="324"/>
                  </a:lnTo>
                  <a:lnTo>
                    <a:pt x="78" y="336"/>
                  </a:lnTo>
                  <a:lnTo>
                    <a:pt x="84" y="348"/>
                  </a:lnTo>
                  <a:lnTo>
                    <a:pt x="102" y="354"/>
                  </a:lnTo>
                  <a:lnTo>
                    <a:pt x="102" y="360"/>
                  </a:lnTo>
                  <a:lnTo>
                    <a:pt x="114" y="360"/>
                  </a:lnTo>
                  <a:lnTo>
                    <a:pt x="120" y="366"/>
                  </a:lnTo>
                  <a:lnTo>
                    <a:pt x="132" y="372"/>
                  </a:lnTo>
                  <a:lnTo>
                    <a:pt x="132" y="384"/>
                  </a:lnTo>
                  <a:lnTo>
                    <a:pt x="138" y="396"/>
                  </a:lnTo>
                  <a:lnTo>
                    <a:pt x="132" y="402"/>
                  </a:lnTo>
                  <a:lnTo>
                    <a:pt x="132" y="408"/>
                  </a:lnTo>
                  <a:lnTo>
                    <a:pt x="138" y="414"/>
                  </a:lnTo>
                  <a:lnTo>
                    <a:pt x="144" y="420"/>
                  </a:lnTo>
                  <a:lnTo>
                    <a:pt x="144" y="426"/>
                  </a:lnTo>
                  <a:lnTo>
                    <a:pt x="144" y="420"/>
                  </a:lnTo>
                  <a:lnTo>
                    <a:pt x="144" y="414"/>
                  </a:lnTo>
                  <a:lnTo>
                    <a:pt x="150" y="414"/>
                  </a:lnTo>
                  <a:lnTo>
                    <a:pt x="150" y="420"/>
                  </a:lnTo>
                  <a:lnTo>
                    <a:pt x="156" y="414"/>
                  </a:lnTo>
                  <a:lnTo>
                    <a:pt x="162" y="40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29" name="Freeform 61"/>
            <p:cNvSpPr>
              <a:spLocks/>
            </p:cNvSpPr>
            <p:nvPr/>
          </p:nvSpPr>
          <p:spPr bwMode="auto">
            <a:xfrm>
              <a:off x="6050345" y="2276521"/>
              <a:ext cx="587354" cy="767758"/>
            </a:xfrm>
            <a:custGeom>
              <a:avLst/>
              <a:gdLst>
                <a:gd name="T0" fmla="*/ 2147483647 w 228"/>
                <a:gd name="T1" fmla="*/ 2147483647 h 318"/>
                <a:gd name="T2" fmla="*/ 2147483647 w 228"/>
                <a:gd name="T3" fmla="*/ 2147483647 h 318"/>
                <a:gd name="T4" fmla="*/ 2147483647 w 228"/>
                <a:gd name="T5" fmla="*/ 2147483647 h 318"/>
                <a:gd name="T6" fmla="*/ 2147483647 w 228"/>
                <a:gd name="T7" fmla="*/ 2147483647 h 318"/>
                <a:gd name="T8" fmla="*/ 2147483647 w 228"/>
                <a:gd name="T9" fmla="*/ 2147483647 h 318"/>
                <a:gd name="T10" fmla="*/ 2147483647 w 228"/>
                <a:gd name="T11" fmla="*/ 2147483647 h 318"/>
                <a:gd name="T12" fmla="*/ 2147483647 w 228"/>
                <a:gd name="T13" fmla="*/ 2147483647 h 318"/>
                <a:gd name="T14" fmla="*/ 2147483647 w 228"/>
                <a:gd name="T15" fmla="*/ 2147483647 h 318"/>
                <a:gd name="T16" fmla="*/ 2147483647 w 228"/>
                <a:gd name="T17" fmla="*/ 2147483647 h 318"/>
                <a:gd name="T18" fmla="*/ 2147483647 w 228"/>
                <a:gd name="T19" fmla="*/ 2147483647 h 318"/>
                <a:gd name="T20" fmla="*/ 2147483647 w 228"/>
                <a:gd name="T21" fmla="*/ 2147483647 h 318"/>
                <a:gd name="T22" fmla="*/ 2147483647 w 228"/>
                <a:gd name="T23" fmla="*/ 2147483647 h 318"/>
                <a:gd name="T24" fmla="*/ 2147483647 w 228"/>
                <a:gd name="T25" fmla="*/ 2147483647 h 318"/>
                <a:gd name="T26" fmla="*/ 2147483647 w 228"/>
                <a:gd name="T27" fmla="*/ 2147483647 h 318"/>
                <a:gd name="T28" fmla="*/ 2147483647 w 228"/>
                <a:gd name="T29" fmla="*/ 2147483647 h 318"/>
                <a:gd name="T30" fmla="*/ 2147483647 w 228"/>
                <a:gd name="T31" fmla="*/ 2147483647 h 318"/>
                <a:gd name="T32" fmla="*/ 2147483647 w 228"/>
                <a:gd name="T33" fmla="*/ 2147483647 h 318"/>
                <a:gd name="T34" fmla="*/ 2147483647 w 228"/>
                <a:gd name="T35" fmla="*/ 2147483647 h 318"/>
                <a:gd name="T36" fmla="*/ 2147483647 w 228"/>
                <a:gd name="T37" fmla="*/ 2147483647 h 318"/>
                <a:gd name="T38" fmla="*/ 2147483647 w 228"/>
                <a:gd name="T39" fmla="*/ 2147483647 h 318"/>
                <a:gd name="T40" fmla="*/ 2147483647 w 228"/>
                <a:gd name="T41" fmla="*/ 2147483647 h 318"/>
                <a:gd name="T42" fmla="*/ 2147483647 w 228"/>
                <a:gd name="T43" fmla="*/ 2147483647 h 318"/>
                <a:gd name="T44" fmla="*/ 2147483647 w 228"/>
                <a:gd name="T45" fmla="*/ 2147483647 h 318"/>
                <a:gd name="T46" fmla="*/ 2147483647 w 228"/>
                <a:gd name="T47" fmla="*/ 2147483647 h 318"/>
                <a:gd name="T48" fmla="*/ 2147483647 w 228"/>
                <a:gd name="T49" fmla="*/ 2147483647 h 318"/>
                <a:gd name="T50" fmla="*/ 2147483647 w 228"/>
                <a:gd name="T51" fmla="*/ 0 h 318"/>
                <a:gd name="T52" fmla="*/ 2147483647 w 228"/>
                <a:gd name="T53" fmla="*/ 2147483647 h 318"/>
                <a:gd name="T54" fmla="*/ 2147483647 w 228"/>
                <a:gd name="T55" fmla="*/ 2147483647 h 318"/>
                <a:gd name="T56" fmla="*/ 2147483647 w 228"/>
                <a:gd name="T57" fmla="*/ 2147483647 h 318"/>
                <a:gd name="T58" fmla="*/ 2147483647 w 228"/>
                <a:gd name="T59" fmla="*/ 2147483647 h 318"/>
                <a:gd name="T60" fmla="*/ 2147483647 w 228"/>
                <a:gd name="T61" fmla="*/ 2147483647 h 318"/>
                <a:gd name="T62" fmla="*/ 2147483647 w 228"/>
                <a:gd name="T63" fmla="*/ 2147483647 h 318"/>
                <a:gd name="T64" fmla="*/ 2147483647 w 228"/>
                <a:gd name="T65" fmla="*/ 2147483647 h 318"/>
                <a:gd name="T66" fmla="*/ 2147483647 w 228"/>
                <a:gd name="T67" fmla="*/ 2147483647 h 318"/>
                <a:gd name="T68" fmla="*/ 2147483647 w 228"/>
                <a:gd name="T69" fmla="*/ 2147483647 h 318"/>
                <a:gd name="T70" fmla="*/ 2147483647 w 228"/>
                <a:gd name="T71" fmla="*/ 2147483647 h 318"/>
                <a:gd name="T72" fmla="*/ 2147483647 w 228"/>
                <a:gd name="T73" fmla="*/ 2147483647 h 318"/>
                <a:gd name="T74" fmla="*/ 2147483647 w 228"/>
                <a:gd name="T75" fmla="*/ 2147483647 h 318"/>
                <a:gd name="T76" fmla="*/ 2147483647 w 228"/>
                <a:gd name="T77" fmla="*/ 2147483647 h 318"/>
                <a:gd name="T78" fmla="*/ 2147483647 w 228"/>
                <a:gd name="T79" fmla="*/ 2147483647 h 318"/>
                <a:gd name="T80" fmla="*/ 2147483647 w 228"/>
                <a:gd name="T81" fmla="*/ 2147483647 h 318"/>
                <a:gd name="T82" fmla="*/ 2147483647 w 228"/>
                <a:gd name="T83" fmla="*/ 2147483647 h 318"/>
                <a:gd name="T84" fmla="*/ 2147483647 w 228"/>
                <a:gd name="T85" fmla="*/ 2147483647 h 318"/>
                <a:gd name="T86" fmla="*/ 0 w 228"/>
                <a:gd name="T87" fmla="*/ 2147483647 h 318"/>
                <a:gd name="T88" fmla="*/ 2147483647 w 228"/>
                <a:gd name="T89" fmla="*/ 2147483647 h 318"/>
                <a:gd name="T90" fmla="*/ 2147483647 w 228"/>
                <a:gd name="T91" fmla="*/ 2147483647 h 318"/>
                <a:gd name="T92" fmla="*/ 2147483647 w 228"/>
                <a:gd name="T93" fmla="*/ 2147483647 h 318"/>
                <a:gd name="T94" fmla="*/ 0 w 228"/>
                <a:gd name="T95" fmla="*/ 2147483647 h 318"/>
                <a:gd name="T96" fmla="*/ 2147483647 w 228"/>
                <a:gd name="T97" fmla="*/ 2147483647 h 318"/>
                <a:gd name="T98" fmla="*/ 2147483647 w 228"/>
                <a:gd name="T99" fmla="*/ 2147483647 h 3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8" h="318">
                  <a:moveTo>
                    <a:pt x="186" y="300"/>
                  </a:moveTo>
                  <a:lnTo>
                    <a:pt x="186" y="294"/>
                  </a:lnTo>
                  <a:lnTo>
                    <a:pt x="198" y="282"/>
                  </a:lnTo>
                  <a:lnTo>
                    <a:pt x="198" y="276"/>
                  </a:lnTo>
                  <a:lnTo>
                    <a:pt x="198" y="270"/>
                  </a:lnTo>
                  <a:lnTo>
                    <a:pt x="198" y="258"/>
                  </a:lnTo>
                  <a:lnTo>
                    <a:pt x="204" y="252"/>
                  </a:lnTo>
                  <a:lnTo>
                    <a:pt x="210" y="252"/>
                  </a:lnTo>
                  <a:lnTo>
                    <a:pt x="216" y="246"/>
                  </a:lnTo>
                  <a:lnTo>
                    <a:pt x="216" y="240"/>
                  </a:lnTo>
                  <a:lnTo>
                    <a:pt x="216" y="234"/>
                  </a:lnTo>
                  <a:lnTo>
                    <a:pt x="216" y="228"/>
                  </a:lnTo>
                  <a:lnTo>
                    <a:pt x="216" y="222"/>
                  </a:lnTo>
                  <a:lnTo>
                    <a:pt x="222" y="222"/>
                  </a:lnTo>
                  <a:lnTo>
                    <a:pt x="228" y="228"/>
                  </a:lnTo>
                  <a:lnTo>
                    <a:pt x="228" y="222"/>
                  </a:lnTo>
                  <a:lnTo>
                    <a:pt x="228" y="198"/>
                  </a:lnTo>
                  <a:lnTo>
                    <a:pt x="222" y="150"/>
                  </a:lnTo>
                  <a:lnTo>
                    <a:pt x="204" y="120"/>
                  </a:lnTo>
                  <a:lnTo>
                    <a:pt x="198" y="120"/>
                  </a:lnTo>
                  <a:lnTo>
                    <a:pt x="192" y="120"/>
                  </a:lnTo>
                  <a:lnTo>
                    <a:pt x="186" y="126"/>
                  </a:lnTo>
                  <a:lnTo>
                    <a:pt x="180" y="126"/>
                  </a:lnTo>
                  <a:lnTo>
                    <a:pt x="174" y="132"/>
                  </a:lnTo>
                  <a:lnTo>
                    <a:pt x="174" y="138"/>
                  </a:lnTo>
                  <a:lnTo>
                    <a:pt x="168" y="150"/>
                  </a:lnTo>
                  <a:lnTo>
                    <a:pt x="162" y="150"/>
                  </a:lnTo>
                  <a:lnTo>
                    <a:pt x="162" y="156"/>
                  </a:lnTo>
                  <a:lnTo>
                    <a:pt x="162" y="162"/>
                  </a:lnTo>
                  <a:lnTo>
                    <a:pt x="156" y="162"/>
                  </a:lnTo>
                  <a:lnTo>
                    <a:pt x="150" y="156"/>
                  </a:lnTo>
                  <a:lnTo>
                    <a:pt x="144" y="156"/>
                  </a:lnTo>
                  <a:lnTo>
                    <a:pt x="144" y="144"/>
                  </a:lnTo>
                  <a:lnTo>
                    <a:pt x="144" y="132"/>
                  </a:lnTo>
                  <a:lnTo>
                    <a:pt x="150" y="132"/>
                  </a:lnTo>
                  <a:lnTo>
                    <a:pt x="156" y="126"/>
                  </a:lnTo>
                  <a:lnTo>
                    <a:pt x="162" y="108"/>
                  </a:lnTo>
                  <a:lnTo>
                    <a:pt x="168" y="102"/>
                  </a:lnTo>
                  <a:lnTo>
                    <a:pt x="168" y="96"/>
                  </a:lnTo>
                  <a:lnTo>
                    <a:pt x="168" y="78"/>
                  </a:lnTo>
                  <a:lnTo>
                    <a:pt x="168" y="72"/>
                  </a:lnTo>
                  <a:lnTo>
                    <a:pt x="162" y="60"/>
                  </a:lnTo>
                  <a:lnTo>
                    <a:pt x="156" y="54"/>
                  </a:lnTo>
                  <a:lnTo>
                    <a:pt x="156" y="48"/>
                  </a:lnTo>
                  <a:lnTo>
                    <a:pt x="162" y="48"/>
                  </a:lnTo>
                  <a:lnTo>
                    <a:pt x="168" y="48"/>
                  </a:lnTo>
                  <a:lnTo>
                    <a:pt x="162" y="42"/>
                  </a:lnTo>
                  <a:lnTo>
                    <a:pt x="150" y="30"/>
                  </a:lnTo>
                  <a:lnTo>
                    <a:pt x="144" y="30"/>
                  </a:lnTo>
                  <a:lnTo>
                    <a:pt x="132" y="24"/>
                  </a:lnTo>
                  <a:lnTo>
                    <a:pt x="126" y="18"/>
                  </a:lnTo>
                  <a:lnTo>
                    <a:pt x="120" y="18"/>
                  </a:lnTo>
                  <a:lnTo>
                    <a:pt x="108" y="12"/>
                  </a:lnTo>
                  <a:lnTo>
                    <a:pt x="96" y="6"/>
                  </a:lnTo>
                  <a:lnTo>
                    <a:pt x="84" y="0"/>
                  </a:lnTo>
                  <a:lnTo>
                    <a:pt x="78" y="0"/>
                  </a:lnTo>
                  <a:lnTo>
                    <a:pt x="78" y="6"/>
                  </a:lnTo>
                  <a:lnTo>
                    <a:pt x="72" y="6"/>
                  </a:lnTo>
                  <a:lnTo>
                    <a:pt x="72" y="12"/>
                  </a:lnTo>
                  <a:lnTo>
                    <a:pt x="66" y="12"/>
                  </a:lnTo>
                  <a:lnTo>
                    <a:pt x="66" y="24"/>
                  </a:lnTo>
                  <a:lnTo>
                    <a:pt x="72" y="30"/>
                  </a:lnTo>
                  <a:lnTo>
                    <a:pt x="72" y="36"/>
                  </a:lnTo>
                  <a:lnTo>
                    <a:pt x="66" y="36"/>
                  </a:lnTo>
                  <a:lnTo>
                    <a:pt x="54" y="42"/>
                  </a:lnTo>
                  <a:lnTo>
                    <a:pt x="54" y="54"/>
                  </a:lnTo>
                  <a:lnTo>
                    <a:pt x="54" y="72"/>
                  </a:lnTo>
                  <a:lnTo>
                    <a:pt x="54" y="78"/>
                  </a:lnTo>
                  <a:lnTo>
                    <a:pt x="48" y="84"/>
                  </a:lnTo>
                  <a:lnTo>
                    <a:pt x="42" y="84"/>
                  </a:lnTo>
                  <a:lnTo>
                    <a:pt x="42" y="78"/>
                  </a:lnTo>
                  <a:lnTo>
                    <a:pt x="42" y="60"/>
                  </a:lnTo>
                  <a:lnTo>
                    <a:pt x="42" y="54"/>
                  </a:lnTo>
                  <a:lnTo>
                    <a:pt x="36" y="60"/>
                  </a:lnTo>
                  <a:lnTo>
                    <a:pt x="30" y="72"/>
                  </a:lnTo>
                  <a:lnTo>
                    <a:pt x="24" y="72"/>
                  </a:lnTo>
                  <a:lnTo>
                    <a:pt x="18" y="78"/>
                  </a:lnTo>
                  <a:lnTo>
                    <a:pt x="18" y="90"/>
                  </a:lnTo>
                  <a:lnTo>
                    <a:pt x="12" y="90"/>
                  </a:lnTo>
                  <a:lnTo>
                    <a:pt x="12" y="96"/>
                  </a:lnTo>
                  <a:lnTo>
                    <a:pt x="12" y="102"/>
                  </a:lnTo>
                  <a:lnTo>
                    <a:pt x="12" y="114"/>
                  </a:lnTo>
                  <a:lnTo>
                    <a:pt x="6" y="138"/>
                  </a:lnTo>
                  <a:lnTo>
                    <a:pt x="0" y="144"/>
                  </a:lnTo>
                  <a:lnTo>
                    <a:pt x="6" y="156"/>
                  </a:lnTo>
                  <a:lnTo>
                    <a:pt x="6" y="162"/>
                  </a:lnTo>
                  <a:lnTo>
                    <a:pt x="6" y="168"/>
                  </a:lnTo>
                  <a:lnTo>
                    <a:pt x="0" y="168"/>
                  </a:lnTo>
                  <a:lnTo>
                    <a:pt x="0" y="174"/>
                  </a:lnTo>
                  <a:lnTo>
                    <a:pt x="12" y="204"/>
                  </a:lnTo>
                  <a:lnTo>
                    <a:pt x="24" y="210"/>
                  </a:lnTo>
                  <a:lnTo>
                    <a:pt x="30" y="228"/>
                  </a:lnTo>
                  <a:lnTo>
                    <a:pt x="30" y="258"/>
                  </a:lnTo>
                  <a:lnTo>
                    <a:pt x="24" y="276"/>
                  </a:lnTo>
                  <a:lnTo>
                    <a:pt x="18" y="288"/>
                  </a:lnTo>
                  <a:lnTo>
                    <a:pt x="12" y="300"/>
                  </a:lnTo>
                  <a:lnTo>
                    <a:pt x="12" y="306"/>
                  </a:lnTo>
                  <a:lnTo>
                    <a:pt x="6" y="318"/>
                  </a:lnTo>
                  <a:lnTo>
                    <a:pt x="0" y="318"/>
                  </a:lnTo>
                  <a:lnTo>
                    <a:pt x="114" y="306"/>
                  </a:lnTo>
                  <a:lnTo>
                    <a:pt x="114" y="318"/>
                  </a:lnTo>
                  <a:lnTo>
                    <a:pt x="186" y="306"/>
                  </a:lnTo>
                  <a:lnTo>
                    <a:pt x="186" y="30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0" name="Freeform 62"/>
            <p:cNvSpPr>
              <a:spLocks/>
            </p:cNvSpPr>
            <p:nvPr/>
          </p:nvSpPr>
          <p:spPr bwMode="auto">
            <a:xfrm>
              <a:off x="5478447" y="2015772"/>
              <a:ext cx="881031" cy="434580"/>
            </a:xfrm>
            <a:custGeom>
              <a:avLst/>
              <a:gdLst>
                <a:gd name="T0" fmla="*/ 2147483647 w 342"/>
                <a:gd name="T1" fmla="*/ 2147483647 h 180"/>
                <a:gd name="T2" fmla="*/ 2147483647 w 342"/>
                <a:gd name="T3" fmla="*/ 2147483647 h 180"/>
                <a:gd name="T4" fmla="*/ 2147483647 w 342"/>
                <a:gd name="T5" fmla="*/ 2147483647 h 180"/>
                <a:gd name="T6" fmla="*/ 2147483647 w 342"/>
                <a:gd name="T7" fmla="*/ 2147483647 h 180"/>
                <a:gd name="T8" fmla="*/ 2147483647 w 342"/>
                <a:gd name="T9" fmla="*/ 2147483647 h 180"/>
                <a:gd name="T10" fmla="*/ 2147483647 w 342"/>
                <a:gd name="T11" fmla="*/ 2147483647 h 180"/>
                <a:gd name="T12" fmla="*/ 2147483647 w 342"/>
                <a:gd name="T13" fmla="*/ 2147483647 h 180"/>
                <a:gd name="T14" fmla="*/ 2147483647 w 342"/>
                <a:gd name="T15" fmla="*/ 2147483647 h 180"/>
                <a:gd name="T16" fmla="*/ 2147483647 w 342"/>
                <a:gd name="T17" fmla="*/ 2147483647 h 180"/>
                <a:gd name="T18" fmla="*/ 2147483647 w 342"/>
                <a:gd name="T19" fmla="*/ 2147483647 h 180"/>
                <a:gd name="T20" fmla="*/ 2147483647 w 342"/>
                <a:gd name="T21" fmla="*/ 2147483647 h 180"/>
                <a:gd name="T22" fmla="*/ 2147483647 w 342"/>
                <a:gd name="T23" fmla="*/ 2147483647 h 180"/>
                <a:gd name="T24" fmla="*/ 2147483647 w 342"/>
                <a:gd name="T25" fmla="*/ 2147483647 h 180"/>
                <a:gd name="T26" fmla="*/ 2147483647 w 342"/>
                <a:gd name="T27" fmla="*/ 2147483647 h 180"/>
                <a:gd name="T28" fmla="*/ 2147483647 w 342"/>
                <a:gd name="T29" fmla="*/ 2147483647 h 180"/>
                <a:gd name="T30" fmla="*/ 2147483647 w 342"/>
                <a:gd name="T31" fmla="*/ 2147483647 h 180"/>
                <a:gd name="T32" fmla="*/ 2147483647 w 342"/>
                <a:gd name="T33" fmla="*/ 2147483647 h 180"/>
                <a:gd name="T34" fmla="*/ 2147483647 w 342"/>
                <a:gd name="T35" fmla="*/ 2147483647 h 180"/>
                <a:gd name="T36" fmla="*/ 2147483647 w 342"/>
                <a:gd name="T37" fmla="*/ 2147483647 h 180"/>
                <a:gd name="T38" fmla="*/ 2147483647 w 342"/>
                <a:gd name="T39" fmla="*/ 2147483647 h 180"/>
                <a:gd name="T40" fmla="*/ 2147483647 w 342"/>
                <a:gd name="T41" fmla="*/ 2147483647 h 180"/>
                <a:gd name="T42" fmla="*/ 2147483647 w 342"/>
                <a:gd name="T43" fmla="*/ 2147483647 h 180"/>
                <a:gd name="T44" fmla="*/ 2147483647 w 342"/>
                <a:gd name="T45" fmla="*/ 2147483647 h 180"/>
                <a:gd name="T46" fmla="*/ 2147483647 w 342"/>
                <a:gd name="T47" fmla="*/ 2147483647 h 180"/>
                <a:gd name="T48" fmla="*/ 2147483647 w 342"/>
                <a:gd name="T49" fmla="*/ 2147483647 h 180"/>
                <a:gd name="T50" fmla="*/ 2147483647 w 342"/>
                <a:gd name="T51" fmla="*/ 2147483647 h 180"/>
                <a:gd name="T52" fmla="*/ 2147483647 w 342"/>
                <a:gd name="T53" fmla="*/ 2147483647 h 180"/>
                <a:gd name="T54" fmla="*/ 2147483647 w 342"/>
                <a:gd name="T55" fmla="*/ 2147483647 h 180"/>
                <a:gd name="T56" fmla="*/ 2147483647 w 342"/>
                <a:gd name="T57" fmla="*/ 2147483647 h 180"/>
                <a:gd name="T58" fmla="*/ 2147483647 w 342"/>
                <a:gd name="T59" fmla="*/ 2147483647 h 180"/>
                <a:gd name="T60" fmla="*/ 2147483647 w 342"/>
                <a:gd name="T61" fmla="*/ 2147483647 h 180"/>
                <a:gd name="T62" fmla="*/ 2147483647 w 342"/>
                <a:gd name="T63" fmla="*/ 2147483647 h 180"/>
                <a:gd name="T64" fmla="*/ 2147483647 w 342"/>
                <a:gd name="T65" fmla="*/ 2147483647 h 180"/>
                <a:gd name="T66" fmla="*/ 2147483647 w 342"/>
                <a:gd name="T67" fmla="*/ 2147483647 h 180"/>
                <a:gd name="T68" fmla="*/ 2147483647 w 342"/>
                <a:gd name="T69" fmla="*/ 2147483647 h 180"/>
                <a:gd name="T70" fmla="*/ 2147483647 w 342"/>
                <a:gd name="T71" fmla="*/ 2147483647 h 180"/>
                <a:gd name="T72" fmla="*/ 2147483647 w 342"/>
                <a:gd name="T73" fmla="*/ 2147483647 h 180"/>
                <a:gd name="T74" fmla="*/ 2147483647 w 342"/>
                <a:gd name="T75" fmla="*/ 2147483647 h 180"/>
                <a:gd name="T76" fmla="*/ 2147483647 w 342"/>
                <a:gd name="T77" fmla="*/ 2147483647 h 180"/>
                <a:gd name="T78" fmla="*/ 2147483647 w 342"/>
                <a:gd name="T79" fmla="*/ 2147483647 h 180"/>
                <a:gd name="T80" fmla="*/ 2147483647 w 342"/>
                <a:gd name="T81" fmla="*/ 2147483647 h 180"/>
                <a:gd name="T82" fmla="*/ 2147483647 w 342"/>
                <a:gd name="T83" fmla="*/ 2147483647 h 180"/>
                <a:gd name="T84" fmla="*/ 2147483647 w 342"/>
                <a:gd name="T85" fmla="*/ 2147483647 h 180"/>
                <a:gd name="T86" fmla="*/ 2147483647 w 342"/>
                <a:gd name="T87" fmla="*/ 0 h 180"/>
                <a:gd name="T88" fmla="*/ 2147483647 w 342"/>
                <a:gd name="T89" fmla="*/ 2147483647 h 180"/>
                <a:gd name="T90" fmla="*/ 2147483647 w 342"/>
                <a:gd name="T91" fmla="*/ 2147483647 h 180"/>
                <a:gd name="T92" fmla="*/ 2147483647 w 342"/>
                <a:gd name="T93" fmla="*/ 2147483647 h 180"/>
                <a:gd name="T94" fmla="*/ 2147483647 w 342"/>
                <a:gd name="T95" fmla="*/ 2147483647 h 1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42" h="180">
                  <a:moveTo>
                    <a:pt x="0" y="78"/>
                  </a:moveTo>
                  <a:lnTo>
                    <a:pt x="0" y="78"/>
                  </a:lnTo>
                  <a:lnTo>
                    <a:pt x="12" y="78"/>
                  </a:lnTo>
                  <a:lnTo>
                    <a:pt x="18" y="90"/>
                  </a:lnTo>
                  <a:lnTo>
                    <a:pt x="18" y="96"/>
                  </a:lnTo>
                  <a:lnTo>
                    <a:pt x="42" y="96"/>
                  </a:lnTo>
                  <a:lnTo>
                    <a:pt x="78" y="102"/>
                  </a:lnTo>
                  <a:lnTo>
                    <a:pt x="84" y="114"/>
                  </a:lnTo>
                  <a:lnTo>
                    <a:pt x="120" y="120"/>
                  </a:lnTo>
                  <a:lnTo>
                    <a:pt x="126" y="120"/>
                  </a:lnTo>
                  <a:lnTo>
                    <a:pt x="126" y="126"/>
                  </a:lnTo>
                  <a:lnTo>
                    <a:pt x="132" y="126"/>
                  </a:lnTo>
                  <a:lnTo>
                    <a:pt x="144" y="132"/>
                  </a:lnTo>
                  <a:lnTo>
                    <a:pt x="144" y="150"/>
                  </a:lnTo>
                  <a:lnTo>
                    <a:pt x="138" y="156"/>
                  </a:lnTo>
                  <a:lnTo>
                    <a:pt x="138" y="162"/>
                  </a:lnTo>
                  <a:lnTo>
                    <a:pt x="150" y="162"/>
                  </a:lnTo>
                  <a:lnTo>
                    <a:pt x="150" y="168"/>
                  </a:lnTo>
                  <a:lnTo>
                    <a:pt x="150" y="180"/>
                  </a:lnTo>
                  <a:lnTo>
                    <a:pt x="156" y="180"/>
                  </a:lnTo>
                  <a:lnTo>
                    <a:pt x="162" y="168"/>
                  </a:lnTo>
                  <a:lnTo>
                    <a:pt x="174" y="144"/>
                  </a:lnTo>
                  <a:lnTo>
                    <a:pt x="180" y="132"/>
                  </a:lnTo>
                  <a:lnTo>
                    <a:pt x="180" y="114"/>
                  </a:lnTo>
                  <a:lnTo>
                    <a:pt x="186" y="114"/>
                  </a:lnTo>
                  <a:lnTo>
                    <a:pt x="186" y="120"/>
                  </a:lnTo>
                  <a:lnTo>
                    <a:pt x="186" y="126"/>
                  </a:lnTo>
                  <a:lnTo>
                    <a:pt x="186" y="132"/>
                  </a:lnTo>
                  <a:lnTo>
                    <a:pt x="198" y="120"/>
                  </a:lnTo>
                  <a:lnTo>
                    <a:pt x="204" y="114"/>
                  </a:lnTo>
                  <a:lnTo>
                    <a:pt x="210" y="114"/>
                  </a:lnTo>
                  <a:lnTo>
                    <a:pt x="204" y="120"/>
                  </a:lnTo>
                  <a:lnTo>
                    <a:pt x="204" y="126"/>
                  </a:lnTo>
                  <a:lnTo>
                    <a:pt x="204" y="132"/>
                  </a:lnTo>
                  <a:lnTo>
                    <a:pt x="210" y="126"/>
                  </a:lnTo>
                  <a:lnTo>
                    <a:pt x="216" y="120"/>
                  </a:lnTo>
                  <a:lnTo>
                    <a:pt x="222" y="114"/>
                  </a:lnTo>
                  <a:lnTo>
                    <a:pt x="216" y="114"/>
                  </a:lnTo>
                  <a:lnTo>
                    <a:pt x="216" y="108"/>
                  </a:lnTo>
                  <a:lnTo>
                    <a:pt x="222" y="102"/>
                  </a:lnTo>
                  <a:lnTo>
                    <a:pt x="228" y="102"/>
                  </a:lnTo>
                  <a:lnTo>
                    <a:pt x="240" y="102"/>
                  </a:lnTo>
                  <a:lnTo>
                    <a:pt x="252" y="102"/>
                  </a:lnTo>
                  <a:lnTo>
                    <a:pt x="258" y="90"/>
                  </a:lnTo>
                  <a:lnTo>
                    <a:pt x="282" y="90"/>
                  </a:lnTo>
                  <a:lnTo>
                    <a:pt x="288" y="96"/>
                  </a:lnTo>
                  <a:lnTo>
                    <a:pt x="300" y="102"/>
                  </a:lnTo>
                  <a:lnTo>
                    <a:pt x="300" y="108"/>
                  </a:lnTo>
                  <a:lnTo>
                    <a:pt x="306" y="108"/>
                  </a:lnTo>
                  <a:lnTo>
                    <a:pt x="300" y="96"/>
                  </a:lnTo>
                  <a:lnTo>
                    <a:pt x="306" y="90"/>
                  </a:lnTo>
                  <a:lnTo>
                    <a:pt x="306" y="96"/>
                  </a:lnTo>
                  <a:lnTo>
                    <a:pt x="312" y="96"/>
                  </a:lnTo>
                  <a:lnTo>
                    <a:pt x="318" y="90"/>
                  </a:lnTo>
                  <a:lnTo>
                    <a:pt x="324" y="90"/>
                  </a:lnTo>
                  <a:lnTo>
                    <a:pt x="342" y="90"/>
                  </a:lnTo>
                  <a:lnTo>
                    <a:pt x="342" y="84"/>
                  </a:lnTo>
                  <a:lnTo>
                    <a:pt x="336" y="78"/>
                  </a:lnTo>
                  <a:lnTo>
                    <a:pt x="324" y="78"/>
                  </a:lnTo>
                  <a:lnTo>
                    <a:pt x="324" y="72"/>
                  </a:lnTo>
                  <a:lnTo>
                    <a:pt x="324" y="54"/>
                  </a:lnTo>
                  <a:lnTo>
                    <a:pt x="318" y="54"/>
                  </a:lnTo>
                  <a:lnTo>
                    <a:pt x="312" y="60"/>
                  </a:lnTo>
                  <a:lnTo>
                    <a:pt x="306" y="60"/>
                  </a:lnTo>
                  <a:lnTo>
                    <a:pt x="300" y="60"/>
                  </a:lnTo>
                  <a:lnTo>
                    <a:pt x="294" y="60"/>
                  </a:lnTo>
                  <a:lnTo>
                    <a:pt x="282" y="60"/>
                  </a:lnTo>
                  <a:lnTo>
                    <a:pt x="282" y="54"/>
                  </a:lnTo>
                  <a:lnTo>
                    <a:pt x="282" y="42"/>
                  </a:lnTo>
                  <a:lnTo>
                    <a:pt x="282" y="36"/>
                  </a:lnTo>
                  <a:lnTo>
                    <a:pt x="270" y="42"/>
                  </a:lnTo>
                  <a:lnTo>
                    <a:pt x="258" y="48"/>
                  </a:lnTo>
                  <a:lnTo>
                    <a:pt x="234" y="48"/>
                  </a:lnTo>
                  <a:lnTo>
                    <a:pt x="222" y="48"/>
                  </a:lnTo>
                  <a:lnTo>
                    <a:pt x="198" y="72"/>
                  </a:lnTo>
                  <a:lnTo>
                    <a:pt x="192" y="72"/>
                  </a:lnTo>
                  <a:lnTo>
                    <a:pt x="186" y="72"/>
                  </a:lnTo>
                  <a:lnTo>
                    <a:pt x="186" y="66"/>
                  </a:lnTo>
                  <a:lnTo>
                    <a:pt x="180" y="66"/>
                  </a:lnTo>
                  <a:lnTo>
                    <a:pt x="174" y="66"/>
                  </a:lnTo>
                  <a:lnTo>
                    <a:pt x="174" y="72"/>
                  </a:lnTo>
                  <a:lnTo>
                    <a:pt x="162" y="72"/>
                  </a:lnTo>
                  <a:lnTo>
                    <a:pt x="156" y="66"/>
                  </a:lnTo>
                  <a:lnTo>
                    <a:pt x="156" y="60"/>
                  </a:lnTo>
                  <a:lnTo>
                    <a:pt x="150" y="60"/>
                  </a:lnTo>
                  <a:lnTo>
                    <a:pt x="138" y="42"/>
                  </a:lnTo>
                  <a:lnTo>
                    <a:pt x="126" y="42"/>
                  </a:lnTo>
                  <a:lnTo>
                    <a:pt x="114" y="48"/>
                  </a:lnTo>
                  <a:lnTo>
                    <a:pt x="114" y="42"/>
                  </a:lnTo>
                  <a:lnTo>
                    <a:pt x="108" y="42"/>
                  </a:lnTo>
                  <a:lnTo>
                    <a:pt x="102" y="54"/>
                  </a:lnTo>
                  <a:lnTo>
                    <a:pt x="102" y="36"/>
                  </a:lnTo>
                  <a:lnTo>
                    <a:pt x="102" y="42"/>
                  </a:lnTo>
                  <a:lnTo>
                    <a:pt x="96" y="42"/>
                  </a:lnTo>
                  <a:lnTo>
                    <a:pt x="96" y="36"/>
                  </a:lnTo>
                  <a:lnTo>
                    <a:pt x="96" y="30"/>
                  </a:lnTo>
                  <a:lnTo>
                    <a:pt x="102" y="30"/>
                  </a:lnTo>
                  <a:lnTo>
                    <a:pt x="102" y="36"/>
                  </a:lnTo>
                  <a:lnTo>
                    <a:pt x="108" y="30"/>
                  </a:lnTo>
                  <a:lnTo>
                    <a:pt x="108" y="24"/>
                  </a:lnTo>
                  <a:lnTo>
                    <a:pt x="114" y="24"/>
                  </a:lnTo>
                  <a:lnTo>
                    <a:pt x="126" y="12"/>
                  </a:lnTo>
                  <a:lnTo>
                    <a:pt x="126" y="6"/>
                  </a:lnTo>
                  <a:lnTo>
                    <a:pt x="132" y="6"/>
                  </a:lnTo>
                  <a:lnTo>
                    <a:pt x="138" y="0"/>
                  </a:lnTo>
                  <a:lnTo>
                    <a:pt x="132" y="0"/>
                  </a:lnTo>
                  <a:lnTo>
                    <a:pt x="114" y="0"/>
                  </a:lnTo>
                  <a:lnTo>
                    <a:pt x="96" y="12"/>
                  </a:lnTo>
                  <a:lnTo>
                    <a:pt x="90" y="18"/>
                  </a:lnTo>
                  <a:lnTo>
                    <a:pt x="84" y="18"/>
                  </a:lnTo>
                  <a:lnTo>
                    <a:pt x="72" y="42"/>
                  </a:lnTo>
                  <a:lnTo>
                    <a:pt x="60" y="48"/>
                  </a:lnTo>
                  <a:lnTo>
                    <a:pt x="54" y="54"/>
                  </a:lnTo>
                  <a:lnTo>
                    <a:pt x="48" y="54"/>
                  </a:lnTo>
                  <a:lnTo>
                    <a:pt x="42" y="54"/>
                  </a:lnTo>
                  <a:lnTo>
                    <a:pt x="30" y="60"/>
                  </a:lnTo>
                  <a:lnTo>
                    <a:pt x="24" y="66"/>
                  </a:lnTo>
                  <a:lnTo>
                    <a:pt x="6" y="72"/>
                  </a:lnTo>
                  <a:lnTo>
                    <a:pt x="0" y="7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1" name="Freeform 63"/>
            <p:cNvSpPr>
              <a:spLocks/>
            </p:cNvSpPr>
            <p:nvPr/>
          </p:nvSpPr>
          <p:spPr bwMode="auto">
            <a:xfrm>
              <a:off x="6344021" y="2899420"/>
              <a:ext cx="649179" cy="680843"/>
            </a:xfrm>
            <a:custGeom>
              <a:avLst/>
              <a:gdLst>
                <a:gd name="T0" fmla="*/ 2147483647 w 252"/>
                <a:gd name="T1" fmla="*/ 2147483647 h 282"/>
                <a:gd name="T2" fmla="*/ 2147483647 w 252"/>
                <a:gd name="T3" fmla="*/ 2147483647 h 282"/>
                <a:gd name="T4" fmla="*/ 2147483647 w 252"/>
                <a:gd name="T5" fmla="*/ 2147483647 h 282"/>
                <a:gd name="T6" fmla="*/ 2147483647 w 252"/>
                <a:gd name="T7" fmla="*/ 2147483647 h 282"/>
                <a:gd name="T8" fmla="*/ 2147483647 w 252"/>
                <a:gd name="T9" fmla="*/ 2147483647 h 282"/>
                <a:gd name="T10" fmla="*/ 2147483647 w 252"/>
                <a:gd name="T11" fmla="*/ 2147483647 h 282"/>
                <a:gd name="T12" fmla="*/ 2147483647 w 252"/>
                <a:gd name="T13" fmla="*/ 2147483647 h 282"/>
                <a:gd name="T14" fmla="*/ 2147483647 w 252"/>
                <a:gd name="T15" fmla="*/ 2147483647 h 282"/>
                <a:gd name="T16" fmla="*/ 2147483647 w 252"/>
                <a:gd name="T17" fmla="*/ 2147483647 h 282"/>
                <a:gd name="T18" fmla="*/ 2147483647 w 252"/>
                <a:gd name="T19" fmla="*/ 2147483647 h 282"/>
                <a:gd name="T20" fmla="*/ 2147483647 w 252"/>
                <a:gd name="T21" fmla="*/ 2147483647 h 282"/>
                <a:gd name="T22" fmla="*/ 2147483647 w 252"/>
                <a:gd name="T23" fmla="*/ 2147483647 h 282"/>
                <a:gd name="T24" fmla="*/ 2147483647 w 252"/>
                <a:gd name="T25" fmla="*/ 2147483647 h 282"/>
                <a:gd name="T26" fmla="*/ 2147483647 w 252"/>
                <a:gd name="T27" fmla="*/ 2147483647 h 282"/>
                <a:gd name="T28" fmla="*/ 2147483647 w 252"/>
                <a:gd name="T29" fmla="*/ 2147483647 h 282"/>
                <a:gd name="T30" fmla="*/ 2147483647 w 252"/>
                <a:gd name="T31" fmla="*/ 0 h 282"/>
                <a:gd name="T32" fmla="*/ 2147483647 w 252"/>
                <a:gd name="T33" fmla="*/ 2147483647 h 282"/>
                <a:gd name="T34" fmla="*/ 2147483647 w 252"/>
                <a:gd name="T35" fmla="*/ 2147483647 h 282"/>
                <a:gd name="T36" fmla="*/ 2147483647 w 252"/>
                <a:gd name="T37" fmla="*/ 2147483647 h 282"/>
                <a:gd name="T38" fmla="*/ 2147483647 w 252"/>
                <a:gd name="T39" fmla="*/ 2147483647 h 282"/>
                <a:gd name="T40" fmla="*/ 2147483647 w 252"/>
                <a:gd name="T41" fmla="*/ 2147483647 h 282"/>
                <a:gd name="T42" fmla="*/ 2147483647 w 252"/>
                <a:gd name="T43" fmla="*/ 2147483647 h 282"/>
                <a:gd name="T44" fmla="*/ 2147483647 w 252"/>
                <a:gd name="T45" fmla="*/ 2147483647 h 282"/>
                <a:gd name="T46" fmla="*/ 2147483647 w 252"/>
                <a:gd name="T47" fmla="*/ 2147483647 h 282"/>
                <a:gd name="T48" fmla="*/ 2147483647 w 252"/>
                <a:gd name="T49" fmla="*/ 2147483647 h 282"/>
                <a:gd name="T50" fmla="*/ 2147483647 w 252"/>
                <a:gd name="T51" fmla="*/ 2147483647 h 282"/>
                <a:gd name="T52" fmla="*/ 2147483647 w 252"/>
                <a:gd name="T53" fmla="*/ 2147483647 h 282"/>
                <a:gd name="T54" fmla="*/ 2147483647 w 252"/>
                <a:gd name="T55" fmla="*/ 2147483647 h 282"/>
                <a:gd name="T56" fmla="*/ 2147483647 w 252"/>
                <a:gd name="T57" fmla="*/ 2147483647 h 282"/>
                <a:gd name="T58" fmla="*/ 2147483647 w 252"/>
                <a:gd name="T59" fmla="*/ 2147483647 h 282"/>
                <a:gd name="T60" fmla="*/ 2147483647 w 252"/>
                <a:gd name="T61" fmla="*/ 2147483647 h 282"/>
                <a:gd name="T62" fmla="*/ 2147483647 w 252"/>
                <a:gd name="T63" fmla="*/ 2147483647 h 282"/>
                <a:gd name="T64" fmla="*/ 2147483647 w 252"/>
                <a:gd name="T65" fmla="*/ 2147483647 h 282"/>
                <a:gd name="T66" fmla="*/ 2147483647 w 252"/>
                <a:gd name="T67" fmla="*/ 2147483647 h 282"/>
                <a:gd name="T68" fmla="*/ 2147483647 w 252"/>
                <a:gd name="T69" fmla="*/ 2147483647 h 282"/>
                <a:gd name="T70" fmla="*/ 2147483647 w 252"/>
                <a:gd name="T71" fmla="*/ 2147483647 h 282"/>
                <a:gd name="T72" fmla="*/ 2147483647 w 252"/>
                <a:gd name="T73" fmla="*/ 2147483647 h 282"/>
                <a:gd name="T74" fmla="*/ 2147483647 w 252"/>
                <a:gd name="T75" fmla="*/ 2147483647 h 282"/>
                <a:gd name="T76" fmla="*/ 2147483647 w 252"/>
                <a:gd name="T77" fmla="*/ 2147483647 h 282"/>
                <a:gd name="T78" fmla="*/ 2147483647 w 252"/>
                <a:gd name="T79" fmla="*/ 2147483647 h 282"/>
                <a:gd name="T80" fmla="*/ 2147483647 w 252"/>
                <a:gd name="T81" fmla="*/ 2147483647 h 282"/>
                <a:gd name="T82" fmla="*/ 2147483647 w 252"/>
                <a:gd name="T83" fmla="*/ 2147483647 h 282"/>
                <a:gd name="T84" fmla="*/ 2147483647 w 252"/>
                <a:gd name="T85" fmla="*/ 2147483647 h 282"/>
                <a:gd name="T86" fmla="*/ 2147483647 w 252"/>
                <a:gd name="T87" fmla="*/ 2147483647 h 282"/>
                <a:gd name="T88" fmla="*/ 2147483647 w 252"/>
                <a:gd name="T89" fmla="*/ 2147483647 h 282"/>
                <a:gd name="T90" fmla="*/ 2147483647 w 252"/>
                <a:gd name="T91" fmla="*/ 2147483647 h 282"/>
                <a:gd name="T92" fmla="*/ 2147483647 w 252"/>
                <a:gd name="T93" fmla="*/ 2147483647 h 282"/>
                <a:gd name="T94" fmla="*/ 0 w 252"/>
                <a:gd name="T95" fmla="*/ 2147483647 h 28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52" h="282">
                  <a:moveTo>
                    <a:pt x="72" y="48"/>
                  </a:moveTo>
                  <a:lnTo>
                    <a:pt x="72" y="48"/>
                  </a:lnTo>
                  <a:lnTo>
                    <a:pt x="78" y="48"/>
                  </a:lnTo>
                  <a:lnTo>
                    <a:pt x="78" y="42"/>
                  </a:lnTo>
                  <a:lnTo>
                    <a:pt x="96" y="42"/>
                  </a:lnTo>
                  <a:lnTo>
                    <a:pt x="102" y="54"/>
                  </a:lnTo>
                  <a:lnTo>
                    <a:pt x="108" y="54"/>
                  </a:lnTo>
                  <a:lnTo>
                    <a:pt x="114" y="48"/>
                  </a:lnTo>
                  <a:lnTo>
                    <a:pt x="120" y="54"/>
                  </a:lnTo>
                  <a:lnTo>
                    <a:pt x="108" y="54"/>
                  </a:lnTo>
                  <a:lnTo>
                    <a:pt x="102" y="60"/>
                  </a:lnTo>
                  <a:lnTo>
                    <a:pt x="108" y="60"/>
                  </a:lnTo>
                  <a:lnTo>
                    <a:pt x="114" y="60"/>
                  </a:lnTo>
                  <a:lnTo>
                    <a:pt x="120" y="54"/>
                  </a:lnTo>
                  <a:lnTo>
                    <a:pt x="126" y="60"/>
                  </a:lnTo>
                  <a:lnTo>
                    <a:pt x="132" y="60"/>
                  </a:lnTo>
                  <a:lnTo>
                    <a:pt x="144" y="54"/>
                  </a:lnTo>
                  <a:lnTo>
                    <a:pt x="150" y="54"/>
                  </a:lnTo>
                  <a:lnTo>
                    <a:pt x="156" y="48"/>
                  </a:lnTo>
                  <a:lnTo>
                    <a:pt x="168" y="48"/>
                  </a:lnTo>
                  <a:lnTo>
                    <a:pt x="180" y="36"/>
                  </a:lnTo>
                  <a:lnTo>
                    <a:pt x="216" y="6"/>
                  </a:lnTo>
                  <a:lnTo>
                    <a:pt x="234" y="0"/>
                  </a:lnTo>
                  <a:lnTo>
                    <a:pt x="252" y="102"/>
                  </a:lnTo>
                  <a:lnTo>
                    <a:pt x="246" y="102"/>
                  </a:lnTo>
                  <a:lnTo>
                    <a:pt x="246" y="108"/>
                  </a:lnTo>
                  <a:lnTo>
                    <a:pt x="252" y="114"/>
                  </a:lnTo>
                  <a:lnTo>
                    <a:pt x="252" y="132"/>
                  </a:lnTo>
                  <a:lnTo>
                    <a:pt x="246" y="132"/>
                  </a:lnTo>
                  <a:lnTo>
                    <a:pt x="246" y="162"/>
                  </a:lnTo>
                  <a:lnTo>
                    <a:pt x="246" y="168"/>
                  </a:lnTo>
                  <a:lnTo>
                    <a:pt x="246" y="180"/>
                  </a:lnTo>
                  <a:lnTo>
                    <a:pt x="234" y="192"/>
                  </a:lnTo>
                  <a:lnTo>
                    <a:pt x="228" y="198"/>
                  </a:lnTo>
                  <a:lnTo>
                    <a:pt x="222" y="204"/>
                  </a:lnTo>
                  <a:lnTo>
                    <a:pt x="216" y="204"/>
                  </a:lnTo>
                  <a:lnTo>
                    <a:pt x="204" y="216"/>
                  </a:lnTo>
                  <a:lnTo>
                    <a:pt x="198" y="234"/>
                  </a:lnTo>
                  <a:lnTo>
                    <a:pt x="198" y="246"/>
                  </a:lnTo>
                  <a:lnTo>
                    <a:pt x="192" y="246"/>
                  </a:lnTo>
                  <a:lnTo>
                    <a:pt x="192" y="234"/>
                  </a:lnTo>
                  <a:lnTo>
                    <a:pt x="180" y="234"/>
                  </a:lnTo>
                  <a:lnTo>
                    <a:pt x="180" y="246"/>
                  </a:lnTo>
                  <a:lnTo>
                    <a:pt x="180" y="252"/>
                  </a:lnTo>
                  <a:lnTo>
                    <a:pt x="180" y="258"/>
                  </a:lnTo>
                  <a:lnTo>
                    <a:pt x="180" y="270"/>
                  </a:lnTo>
                  <a:lnTo>
                    <a:pt x="174" y="276"/>
                  </a:lnTo>
                  <a:lnTo>
                    <a:pt x="168" y="282"/>
                  </a:lnTo>
                  <a:lnTo>
                    <a:pt x="162" y="282"/>
                  </a:lnTo>
                  <a:lnTo>
                    <a:pt x="156" y="282"/>
                  </a:lnTo>
                  <a:lnTo>
                    <a:pt x="150" y="276"/>
                  </a:lnTo>
                  <a:lnTo>
                    <a:pt x="144" y="276"/>
                  </a:lnTo>
                  <a:lnTo>
                    <a:pt x="144" y="270"/>
                  </a:lnTo>
                  <a:lnTo>
                    <a:pt x="138" y="264"/>
                  </a:lnTo>
                  <a:lnTo>
                    <a:pt x="132" y="264"/>
                  </a:lnTo>
                  <a:lnTo>
                    <a:pt x="126" y="276"/>
                  </a:lnTo>
                  <a:lnTo>
                    <a:pt x="120" y="276"/>
                  </a:lnTo>
                  <a:lnTo>
                    <a:pt x="108" y="276"/>
                  </a:lnTo>
                  <a:lnTo>
                    <a:pt x="102" y="270"/>
                  </a:lnTo>
                  <a:lnTo>
                    <a:pt x="96" y="270"/>
                  </a:lnTo>
                  <a:lnTo>
                    <a:pt x="96" y="276"/>
                  </a:lnTo>
                  <a:lnTo>
                    <a:pt x="90" y="276"/>
                  </a:lnTo>
                  <a:lnTo>
                    <a:pt x="78" y="270"/>
                  </a:lnTo>
                  <a:lnTo>
                    <a:pt x="60" y="270"/>
                  </a:lnTo>
                  <a:lnTo>
                    <a:pt x="60" y="264"/>
                  </a:lnTo>
                  <a:lnTo>
                    <a:pt x="54" y="252"/>
                  </a:lnTo>
                  <a:lnTo>
                    <a:pt x="36" y="252"/>
                  </a:lnTo>
                  <a:lnTo>
                    <a:pt x="24" y="252"/>
                  </a:lnTo>
                  <a:lnTo>
                    <a:pt x="0" y="60"/>
                  </a:lnTo>
                  <a:lnTo>
                    <a:pt x="72" y="4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2" name="Freeform 64"/>
            <p:cNvSpPr>
              <a:spLocks/>
            </p:cNvSpPr>
            <p:nvPr/>
          </p:nvSpPr>
          <p:spPr bwMode="auto">
            <a:xfrm>
              <a:off x="7039570" y="2160633"/>
              <a:ext cx="942856" cy="782246"/>
            </a:xfrm>
            <a:custGeom>
              <a:avLst/>
              <a:gdLst>
                <a:gd name="T0" fmla="*/ 2147483647 w 366"/>
                <a:gd name="T1" fmla="*/ 2147483647 h 324"/>
                <a:gd name="T2" fmla="*/ 2147483647 w 366"/>
                <a:gd name="T3" fmla="*/ 2147483647 h 324"/>
                <a:gd name="T4" fmla="*/ 2147483647 w 366"/>
                <a:gd name="T5" fmla="*/ 2147483647 h 324"/>
                <a:gd name="T6" fmla="*/ 2147483647 w 366"/>
                <a:gd name="T7" fmla="*/ 2147483647 h 324"/>
                <a:gd name="T8" fmla="*/ 2147483647 w 366"/>
                <a:gd name="T9" fmla="*/ 2147483647 h 324"/>
                <a:gd name="T10" fmla="*/ 2147483647 w 366"/>
                <a:gd name="T11" fmla="*/ 2147483647 h 324"/>
                <a:gd name="T12" fmla="*/ 2147483647 w 366"/>
                <a:gd name="T13" fmla="*/ 2147483647 h 324"/>
                <a:gd name="T14" fmla="*/ 2147483647 w 366"/>
                <a:gd name="T15" fmla="*/ 2147483647 h 324"/>
                <a:gd name="T16" fmla="*/ 2147483647 w 366"/>
                <a:gd name="T17" fmla="*/ 2147483647 h 324"/>
                <a:gd name="T18" fmla="*/ 2147483647 w 366"/>
                <a:gd name="T19" fmla="*/ 2147483647 h 324"/>
                <a:gd name="T20" fmla="*/ 2147483647 w 366"/>
                <a:gd name="T21" fmla="*/ 2147483647 h 324"/>
                <a:gd name="T22" fmla="*/ 2147483647 w 366"/>
                <a:gd name="T23" fmla="*/ 2147483647 h 324"/>
                <a:gd name="T24" fmla="*/ 2147483647 w 366"/>
                <a:gd name="T25" fmla="*/ 2147483647 h 324"/>
                <a:gd name="T26" fmla="*/ 2147483647 w 366"/>
                <a:gd name="T27" fmla="*/ 2147483647 h 324"/>
                <a:gd name="T28" fmla="*/ 2147483647 w 366"/>
                <a:gd name="T29" fmla="*/ 2147483647 h 324"/>
                <a:gd name="T30" fmla="*/ 2147483647 w 366"/>
                <a:gd name="T31" fmla="*/ 2147483647 h 324"/>
                <a:gd name="T32" fmla="*/ 2147483647 w 366"/>
                <a:gd name="T33" fmla="*/ 2147483647 h 324"/>
                <a:gd name="T34" fmla="*/ 2147483647 w 366"/>
                <a:gd name="T35" fmla="*/ 2147483647 h 324"/>
                <a:gd name="T36" fmla="*/ 2147483647 w 366"/>
                <a:gd name="T37" fmla="*/ 2147483647 h 324"/>
                <a:gd name="T38" fmla="*/ 2147483647 w 366"/>
                <a:gd name="T39" fmla="*/ 2147483647 h 324"/>
                <a:gd name="T40" fmla="*/ 2147483647 w 366"/>
                <a:gd name="T41" fmla="*/ 2147483647 h 324"/>
                <a:gd name="T42" fmla="*/ 2147483647 w 366"/>
                <a:gd name="T43" fmla="*/ 0 h 324"/>
                <a:gd name="T44" fmla="*/ 2147483647 w 366"/>
                <a:gd name="T45" fmla="*/ 2147483647 h 324"/>
                <a:gd name="T46" fmla="*/ 2147483647 w 366"/>
                <a:gd name="T47" fmla="*/ 2147483647 h 324"/>
                <a:gd name="T48" fmla="*/ 2147483647 w 366"/>
                <a:gd name="T49" fmla="*/ 2147483647 h 324"/>
                <a:gd name="T50" fmla="*/ 2147483647 w 366"/>
                <a:gd name="T51" fmla="*/ 2147483647 h 324"/>
                <a:gd name="T52" fmla="*/ 2147483647 w 366"/>
                <a:gd name="T53" fmla="*/ 2147483647 h 324"/>
                <a:gd name="T54" fmla="*/ 2147483647 w 366"/>
                <a:gd name="T55" fmla="*/ 2147483647 h 324"/>
                <a:gd name="T56" fmla="*/ 2147483647 w 366"/>
                <a:gd name="T57" fmla="*/ 2147483647 h 324"/>
                <a:gd name="T58" fmla="*/ 2147483647 w 366"/>
                <a:gd name="T59" fmla="*/ 2147483647 h 324"/>
                <a:gd name="T60" fmla="*/ 2147483647 w 366"/>
                <a:gd name="T61" fmla="*/ 2147483647 h 324"/>
                <a:gd name="T62" fmla="*/ 2147483647 w 366"/>
                <a:gd name="T63" fmla="*/ 2147483647 h 324"/>
                <a:gd name="T64" fmla="*/ 2147483647 w 366"/>
                <a:gd name="T65" fmla="*/ 2147483647 h 324"/>
                <a:gd name="T66" fmla="*/ 2147483647 w 366"/>
                <a:gd name="T67" fmla="*/ 2147483647 h 324"/>
                <a:gd name="T68" fmla="*/ 2147483647 w 366"/>
                <a:gd name="T69" fmla="*/ 2147483647 h 324"/>
                <a:gd name="T70" fmla="*/ 2147483647 w 366"/>
                <a:gd name="T71" fmla="*/ 2147483647 h 324"/>
                <a:gd name="T72" fmla="*/ 2147483647 w 366"/>
                <a:gd name="T73" fmla="*/ 2147483647 h 324"/>
                <a:gd name="T74" fmla="*/ 2147483647 w 366"/>
                <a:gd name="T75" fmla="*/ 2147483647 h 324"/>
                <a:gd name="T76" fmla="*/ 2147483647 w 366"/>
                <a:gd name="T77" fmla="*/ 2147483647 h 324"/>
                <a:gd name="T78" fmla="*/ 2147483647 w 366"/>
                <a:gd name="T79" fmla="*/ 2147483647 h 324"/>
                <a:gd name="T80" fmla="*/ 2147483647 w 366"/>
                <a:gd name="T81" fmla="*/ 2147483647 h 324"/>
                <a:gd name="T82" fmla="*/ 2147483647 w 366"/>
                <a:gd name="T83" fmla="*/ 2147483647 h 324"/>
                <a:gd name="T84" fmla="*/ 2147483647 w 366"/>
                <a:gd name="T85" fmla="*/ 2147483647 h 324"/>
                <a:gd name="T86" fmla="*/ 2147483647 w 366"/>
                <a:gd name="T87" fmla="*/ 2147483647 h 324"/>
                <a:gd name="T88" fmla="*/ 2147483647 w 366"/>
                <a:gd name="T89" fmla="*/ 2147483647 h 324"/>
                <a:gd name="T90" fmla="*/ 2147483647 w 366"/>
                <a:gd name="T91" fmla="*/ 2147483647 h 324"/>
                <a:gd name="T92" fmla="*/ 2147483647 w 366"/>
                <a:gd name="T93" fmla="*/ 2147483647 h 324"/>
                <a:gd name="T94" fmla="*/ 2147483647 w 366"/>
                <a:gd name="T95" fmla="*/ 2147483647 h 324"/>
                <a:gd name="T96" fmla="*/ 2147483647 w 366"/>
                <a:gd name="T97" fmla="*/ 2147483647 h 324"/>
                <a:gd name="T98" fmla="*/ 0 w 366"/>
                <a:gd name="T99" fmla="*/ 2147483647 h 324"/>
                <a:gd name="T100" fmla="*/ 2147483647 w 366"/>
                <a:gd name="T101" fmla="*/ 2147483647 h 32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66" h="324">
                  <a:moveTo>
                    <a:pt x="84" y="282"/>
                  </a:moveTo>
                  <a:lnTo>
                    <a:pt x="240" y="252"/>
                  </a:lnTo>
                  <a:lnTo>
                    <a:pt x="246" y="246"/>
                  </a:lnTo>
                  <a:lnTo>
                    <a:pt x="252" y="246"/>
                  </a:lnTo>
                  <a:lnTo>
                    <a:pt x="258" y="258"/>
                  </a:lnTo>
                  <a:lnTo>
                    <a:pt x="264" y="258"/>
                  </a:lnTo>
                  <a:lnTo>
                    <a:pt x="270" y="264"/>
                  </a:lnTo>
                  <a:lnTo>
                    <a:pt x="270" y="276"/>
                  </a:lnTo>
                  <a:lnTo>
                    <a:pt x="276" y="282"/>
                  </a:lnTo>
                  <a:lnTo>
                    <a:pt x="282" y="282"/>
                  </a:lnTo>
                  <a:lnTo>
                    <a:pt x="294" y="288"/>
                  </a:lnTo>
                  <a:lnTo>
                    <a:pt x="348" y="306"/>
                  </a:lnTo>
                  <a:lnTo>
                    <a:pt x="348" y="324"/>
                  </a:lnTo>
                  <a:lnTo>
                    <a:pt x="354" y="318"/>
                  </a:lnTo>
                  <a:lnTo>
                    <a:pt x="360" y="300"/>
                  </a:lnTo>
                  <a:lnTo>
                    <a:pt x="354" y="294"/>
                  </a:lnTo>
                  <a:lnTo>
                    <a:pt x="366" y="282"/>
                  </a:lnTo>
                  <a:lnTo>
                    <a:pt x="360" y="276"/>
                  </a:lnTo>
                  <a:lnTo>
                    <a:pt x="348" y="222"/>
                  </a:lnTo>
                  <a:lnTo>
                    <a:pt x="348" y="168"/>
                  </a:lnTo>
                  <a:lnTo>
                    <a:pt x="342" y="150"/>
                  </a:lnTo>
                  <a:lnTo>
                    <a:pt x="336" y="114"/>
                  </a:lnTo>
                  <a:lnTo>
                    <a:pt x="336" y="102"/>
                  </a:lnTo>
                  <a:lnTo>
                    <a:pt x="330" y="102"/>
                  </a:lnTo>
                  <a:lnTo>
                    <a:pt x="330" y="108"/>
                  </a:lnTo>
                  <a:lnTo>
                    <a:pt x="324" y="102"/>
                  </a:lnTo>
                  <a:lnTo>
                    <a:pt x="318" y="72"/>
                  </a:lnTo>
                  <a:lnTo>
                    <a:pt x="318" y="54"/>
                  </a:lnTo>
                  <a:lnTo>
                    <a:pt x="312" y="42"/>
                  </a:lnTo>
                  <a:lnTo>
                    <a:pt x="306" y="0"/>
                  </a:lnTo>
                  <a:lnTo>
                    <a:pt x="240" y="12"/>
                  </a:lnTo>
                  <a:lnTo>
                    <a:pt x="222" y="18"/>
                  </a:lnTo>
                  <a:lnTo>
                    <a:pt x="198" y="54"/>
                  </a:lnTo>
                  <a:lnTo>
                    <a:pt x="186" y="72"/>
                  </a:lnTo>
                  <a:lnTo>
                    <a:pt x="180" y="84"/>
                  </a:lnTo>
                  <a:lnTo>
                    <a:pt x="162" y="102"/>
                  </a:lnTo>
                  <a:lnTo>
                    <a:pt x="168" y="102"/>
                  </a:lnTo>
                  <a:lnTo>
                    <a:pt x="174" y="108"/>
                  </a:lnTo>
                  <a:lnTo>
                    <a:pt x="174" y="120"/>
                  </a:lnTo>
                  <a:lnTo>
                    <a:pt x="168" y="120"/>
                  </a:lnTo>
                  <a:lnTo>
                    <a:pt x="174" y="126"/>
                  </a:lnTo>
                  <a:lnTo>
                    <a:pt x="174" y="138"/>
                  </a:lnTo>
                  <a:lnTo>
                    <a:pt x="174" y="144"/>
                  </a:lnTo>
                  <a:lnTo>
                    <a:pt x="168" y="144"/>
                  </a:lnTo>
                  <a:lnTo>
                    <a:pt x="156" y="156"/>
                  </a:lnTo>
                  <a:lnTo>
                    <a:pt x="150" y="168"/>
                  </a:lnTo>
                  <a:lnTo>
                    <a:pt x="138" y="174"/>
                  </a:lnTo>
                  <a:lnTo>
                    <a:pt x="132" y="174"/>
                  </a:lnTo>
                  <a:lnTo>
                    <a:pt x="126" y="174"/>
                  </a:lnTo>
                  <a:lnTo>
                    <a:pt x="120" y="174"/>
                  </a:lnTo>
                  <a:lnTo>
                    <a:pt x="114" y="180"/>
                  </a:lnTo>
                  <a:lnTo>
                    <a:pt x="102" y="180"/>
                  </a:lnTo>
                  <a:lnTo>
                    <a:pt x="96" y="174"/>
                  </a:lnTo>
                  <a:lnTo>
                    <a:pt x="60" y="174"/>
                  </a:lnTo>
                  <a:lnTo>
                    <a:pt x="36" y="192"/>
                  </a:lnTo>
                  <a:lnTo>
                    <a:pt x="30" y="198"/>
                  </a:lnTo>
                  <a:lnTo>
                    <a:pt x="30" y="204"/>
                  </a:lnTo>
                  <a:lnTo>
                    <a:pt x="36" y="210"/>
                  </a:lnTo>
                  <a:lnTo>
                    <a:pt x="42" y="216"/>
                  </a:lnTo>
                  <a:lnTo>
                    <a:pt x="42" y="222"/>
                  </a:lnTo>
                  <a:lnTo>
                    <a:pt x="42" y="228"/>
                  </a:lnTo>
                  <a:lnTo>
                    <a:pt x="42" y="234"/>
                  </a:lnTo>
                  <a:lnTo>
                    <a:pt x="36" y="240"/>
                  </a:lnTo>
                  <a:lnTo>
                    <a:pt x="30" y="246"/>
                  </a:lnTo>
                  <a:lnTo>
                    <a:pt x="24" y="258"/>
                  </a:lnTo>
                  <a:lnTo>
                    <a:pt x="18" y="264"/>
                  </a:lnTo>
                  <a:lnTo>
                    <a:pt x="6" y="276"/>
                  </a:lnTo>
                  <a:lnTo>
                    <a:pt x="0" y="276"/>
                  </a:lnTo>
                  <a:lnTo>
                    <a:pt x="6" y="294"/>
                  </a:lnTo>
                  <a:lnTo>
                    <a:pt x="84" y="28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3" name="Freeform 65"/>
            <p:cNvSpPr>
              <a:spLocks/>
            </p:cNvSpPr>
            <p:nvPr/>
          </p:nvSpPr>
          <p:spPr bwMode="auto">
            <a:xfrm>
              <a:off x="5942147" y="3015309"/>
              <a:ext cx="463700" cy="782246"/>
            </a:xfrm>
            <a:custGeom>
              <a:avLst/>
              <a:gdLst>
                <a:gd name="T0" fmla="*/ 0 w 180"/>
                <a:gd name="T1" fmla="*/ 2147483647 h 324"/>
                <a:gd name="T2" fmla="*/ 0 w 180"/>
                <a:gd name="T3" fmla="*/ 2147483647 h 324"/>
                <a:gd name="T4" fmla="*/ 2147483647 w 180"/>
                <a:gd name="T5" fmla="*/ 2147483647 h 324"/>
                <a:gd name="T6" fmla="*/ 2147483647 w 180"/>
                <a:gd name="T7" fmla="*/ 2147483647 h 324"/>
                <a:gd name="T8" fmla="*/ 2147483647 w 180"/>
                <a:gd name="T9" fmla="*/ 2147483647 h 324"/>
                <a:gd name="T10" fmla="*/ 2147483647 w 180"/>
                <a:gd name="T11" fmla="*/ 2147483647 h 324"/>
                <a:gd name="T12" fmla="*/ 2147483647 w 180"/>
                <a:gd name="T13" fmla="*/ 2147483647 h 324"/>
                <a:gd name="T14" fmla="*/ 2147483647 w 180"/>
                <a:gd name="T15" fmla="*/ 2147483647 h 324"/>
                <a:gd name="T16" fmla="*/ 2147483647 w 180"/>
                <a:gd name="T17" fmla="*/ 2147483647 h 324"/>
                <a:gd name="T18" fmla="*/ 2147483647 w 180"/>
                <a:gd name="T19" fmla="*/ 2147483647 h 324"/>
                <a:gd name="T20" fmla="*/ 2147483647 w 180"/>
                <a:gd name="T21" fmla="*/ 2147483647 h 324"/>
                <a:gd name="T22" fmla="*/ 2147483647 w 180"/>
                <a:gd name="T23" fmla="*/ 2147483647 h 324"/>
                <a:gd name="T24" fmla="*/ 2147483647 w 180"/>
                <a:gd name="T25" fmla="*/ 2147483647 h 324"/>
                <a:gd name="T26" fmla="*/ 2147483647 w 180"/>
                <a:gd name="T27" fmla="*/ 0 h 324"/>
                <a:gd name="T28" fmla="*/ 2147483647 w 180"/>
                <a:gd name="T29" fmla="*/ 2147483647 h 324"/>
                <a:gd name="T30" fmla="*/ 2147483647 w 180"/>
                <a:gd name="T31" fmla="*/ 2147483647 h 324"/>
                <a:gd name="T32" fmla="*/ 2147483647 w 180"/>
                <a:gd name="T33" fmla="*/ 2147483647 h 324"/>
                <a:gd name="T34" fmla="*/ 2147483647 w 180"/>
                <a:gd name="T35" fmla="*/ 2147483647 h 324"/>
                <a:gd name="T36" fmla="*/ 2147483647 w 180"/>
                <a:gd name="T37" fmla="*/ 2147483647 h 324"/>
                <a:gd name="T38" fmla="*/ 2147483647 w 180"/>
                <a:gd name="T39" fmla="*/ 2147483647 h 324"/>
                <a:gd name="T40" fmla="*/ 2147483647 w 180"/>
                <a:gd name="T41" fmla="*/ 2147483647 h 324"/>
                <a:gd name="T42" fmla="*/ 2147483647 w 180"/>
                <a:gd name="T43" fmla="*/ 2147483647 h 324"/>
                <a:gd name="T44" fmla="*/ 2147483647 w 180"/>
                <a:gd name="T45" fmla="*/ 2147483647 h 324"/>
                <a:gd name="T46" fmla="*/ 2147483647 w 180"/>
                <a:gd name="T47" fmla="*/ 2147483647 h 324"/>
                <a:gd name="T48" fmla="*/ 2147483647 w 180"/>
                <a:gd name="T49" fmla="*/ 2147483647 h 324"/>
                <a:gd name="T50" fmla="*/ 2147483647 w 180"/>
                <a:gd name="T51" fmla="*/ 2147483647 h 324"/>
                <a:gd name="T52" fmla="*/ 2147483647 w 180"/>
                <a:gd name="T53" fmla="*/ 2147483647 h 324"/>
                <a:gd name="T54" fmla="*/ 2147483647 w 180"/>
                <a:gd name="T55" fmla="*/ 2147483647 h 324"/>
                <a:gd name="T56" fmla="*/ 2147483647 w 180"/>
                <a:gd name="T57" fmla="*/ 2147483647 h 324"/>
                <a:gd name="T58" fmla="*/ 2147483647 w 180"/>
                <a:gd name="T59" fmla="*/ 2147483647 h 324"/>
                <a:gd name="T60" fmla="*/ 2147483647 w 180"/>
                <a:gd name="T61" fmla="*/ 2147483647 h 324"/>
                <a:gd name="T62" fmla="*/ 2147483647 w 180"/>
                <a:gd name="T63" fmla="*/ 2147483647 h 324"/>
                <a:gd name="T64" fmla="*/ 2147483647 w 180"/>
                <a:gd name="T65" fmla="*/ 2147483647 h 324"/>
                <a:gd name="T66" fmla="*/ 2147483647 w 180"/>
                <a:gd name="T67" fmla="*/ 2147483647 h 324"/>
                <a:gd name="T68" fmla="*/ 2147483647 w 180"/>
                <a:gd name="T69" fmla="*/ 2147483647 h 324"/>
                <a:gd name="T70" fmla="*/ 2147483647 w 180"/>
                <a:gd name="T71" fmla="*/ 2147483647 h 324"/>
                <a:gd name="T72" fmla="*/ 2147483647 w 180"/>
                <a:gd name="T73" fmla="*/ 2147483647 h 324"/>
                <a:gd name="T74" fmla="*/ 2147483647 w 180"/>
                <a:gd name="T75" fmla="*/ 2147483647 h 324"/>
                <a:gd name="T76" fmla="*/ 2147483647 w 180"/>
                <a:gd name="T77" fmla="*/ 2147483647 h 324"/>
                <a:gd name="T78" fmla="*/ 2147483647 w 180"/>
                <a:gd name="T79" fmla="*/ 2147483647 h 324"/>
                <a:gd name="T80" fmla="*/ 2147483647 w 180"/>
                <a:gd name="T81" fmla="*/ 2147483647 h 3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0" h="324">
                  <a:moveTo>
                    <a:pt x="0" y="318"/>
                  </a:moveTo>
                  <a:lnTo>
                    <a:pt x="0" y="318"/>
                  </a:lnTo>
                  <a:lnTo>
                    <a:pt x="0" y="312"/>
                  </a:lnTo>
                  <a:lnTo>
                    <a:pt x="0" y="306"/>
                  </a:lnTo>
                  <a:lnTo>
                    <a:pt x="6" y="306"/>
                  </a:lnTo>
                  <a:lnTo>
                    <a:pt x="6" y="300"/>
                  </a:lnTo>
                  <a:lnTo>
                    <a:pt x="6" y="288"/>
                  </a:lnTo>
                  <a:lnTo>
                    <a:pt x="12" y="282"/>
                  </a:lnTo>
                  <a:lnTo>
                    <a:pt x="18" y="264"/>
                  </a:lnTo>
                  <a:lnTo>
                    <a:pt x="24" y="258"/>
                  </a:lnTo>
                  <a:lnTo>
                    <a:pt x="24" y="252"/>
                  </a:lnTo>
                  <a:lnTo>
                    <a:pt x="24" y="246"/>
                  </a:lnTo>
                  <a:lnTo>
                    <a:pt x="24" y="234"/>
                  </a:lnTo>
                  <a:lnTo>
                    <a:pt x="24" y="222"/>
                  </a:lnTo>
                  <a:lnTo>
                    <a:pt x="18" y="222"/>
                  </a:lnTo>
                  <a:lnTo>
                    <a:pt x="18" y="216"/>
                  </a:lnTo>
                  <a:lnTo>
                    <a:pt x="18" y="204"/>
                  </a:lnTo>
                  <a:lnTo>
                    <a:pt x="18" y="198"/>
                  </a:lnTo>
                  <a:lnTo>
                    <a:pt x="6" y="18"/>
                  </a:lnTo>
                  <a:lnTo>
                    <a:pt x="6" y="24"/>
                  </a:lnTo>
                  <a:lnTo>
                    <a:pt x="6" y="30"/>
                  </a:lnTo>
                  <a:lnTo>
                    <a:pt x="18" y="24"/>
                  </a:lnTo>
                  <a:lnTo>
                    <a:pt x="30" y="24"/>
                  </a:lnTo>
                  <a:lnTo>
                    <a:pt x="42" y="12"/>
                  </a:lnTo>
                  <a:lnTo>
                    <a:pt x="156" y="0"/>
                  </a:lnTo>
                  <a:lnTo>
                    <a:pt x="156" y="12"/>
                  </a:lnTo>
                  <a:lnTo>
                    <a:pt x="180" y="204"/>
                  </a:lnTo>
                  <a:lnTo>
                    <a:pt x="174" y="210"/>
                  </a:lnTo>
                  <a:lnTo>
                    <a:pt x="174" y="216"/>
                  </a:lnTo>
                  <a:lnTo>
                    <a:pt x="180" y="222"/>
                  </a:lnTo>
                  <a:lnTo>
                    <a:pt x="180" y="228"/>
                  </a:lnTo>
                  <a:lnTo>
                    <a:pt x="168" y="228"/>
                  </a:lnTo>
                  <a:lnTo>
                    <a:pt x="162" y="234"/>
                  </a:lnTo>
                  <a:lnTo>
                    <a:pt x="156" y="234"/>
                  </a:lnTo>
                  <a:lnTo>
                    <a:pt x="144" y="234"/>
                  </a:lnTo>
                  <a:lnTo>
                    <a:pt x="144" y="246"/>
                  </a:lnTo>
                  <a:lnTo>
                    <a:pt x="150" y="246"/>
                  </a:lnTo>
                  <a:lnTo>
                    <a:pt x="150" y="252"/>
                  </a:lnTo>
                  <a:lnTo>
                    <a:pt x="144" y="258"/>
                  </a:lnTo>
                  <a:lnTo>
                    <a:pt x="138" y="270"/>
                  </a:lnTo>
                  <a:lnTo>
                    <a:pt x="132" y="270"/>
                  </a:lnTo>
                  <a:lnTo>
                    <a:pt x="126" y="270"/>
                  </a:lnTo>
                  <a:lnTo>
                    <a:pt x="126" y="288"/>
                  </a:lnTo>
                  <a:lnTo>
                    <a:pt x="120" y="294"/>
                  </a:lnTo>
                  <a:lnTo>
                    <a:pt x="108" y="294"/>
                  </a:lnTo>
                  <a:lnTo>
                    <a:pt x="102" y="288"/>
                  </a:lnTo>
                  <a:lnTo>
                    <a:pt x="102" y="282"/>
                  </a:lnTo>
                  <a:lnTo>
                    <a:pt x="96" y="282"/>
                  </a:lnTo>
                  <a:lnTo>
                    <a:pt x="90" y="300"/>
                  </a:lnTo>
                  <a:lnTo>
                    <a:pt x="90" y="312"/>
                  </a:lnTo>
                  <a:lnTo>
                    <a:pt x="84" y="312"/>
                  </a:lnTo>
                  <a:lnTo>
                    <a:pt x="78" y="306"/>
                  </a:lnTo>
                  <a:lnTo>
                    <a:pt x="78" y="300"/>
                  </a:lnTo>
                  <a:lnTo>
                    <a:pt x="72" y="300"/>
                  </a:lnTo>
                  <a:lnTo>
                    <a:pt x="60" y="312"/>
                  </a:lnTo>
                  <a:lnTo>
                    <a:pt x="60" y="318"/>
                  </a:lnTo>
                  <a:lnTo>
                    <a:pt x="54" y="318"/>
                  </a:lnTo>
                  <a:lnTo>
                    <a:pt x="42" y="306"/>
                  </a:lnTo>
                  <a:lnTo>
                    <a:pt x="36" y="306"/>
                  </a:lnTo>
                  <a:lnTo>
                    <a:pt x="30" y="312"/>
                  </a:lnTo>
                  <a:lnTo>
                    <a:pt x="30" y="306"/>
                  </a:lnTo>
                  <a:lnTo>
                    <a:pt x="30" y="312"/>
                  </a:lnTo>
                  <a:lnTo>
                    <a:pt x="30" y="318"/>
                  </a:lnTo>
                  <a:lnTo>
                    <a:pt x="24" y="318"/>
                  </a:lnTo>
                  <a:lnTo>
                    <a:pt x="18" y="312"/>
                  </a:lnTo>
                  <a:lnTo>
                    <a:pt x="12" y="312"/>
                  </a:lnTo>
                  <a:lnTo>
                    <a:pt x="6" y="312"/>
                  </a:lnTo>
                  <a:lnTo>
                    <a:pt x="6" y="318"/>
                  </a:lnTo>
                  <a:lnTo>
                    <a:pt x="6" y="324"/>
                  </a:lnTo>
                  <a:lnTo>
                    <a:pt x="0" y="31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4" name="Freeform 66"/>
            <p:cNvSpPr>
              <a:spLocks/>
            </p:cNvSpPr>
            <p:nvPr/>
          </p:nvSpPr>
          <p:spPr bwMode="auto">
            <a:xfrm>
              <a:off x="6946831" y="2754560"/>
              <a:ext cx="896487" cy="550468"/>
            </a:xfrm>
            <a:custGeom>
              <a:avLst/>
              <a:gdLst>
                <a:gd name="T0" fmla="*/ 2147483647 w 348"/>
                <a:gd name="T1" fmla="*/ 2147483647 h 228"/>
                <a:gd name="T2" fmla="*/ 2147483647 w 348"/>
                <a:gd name="T3" fmla="*/ 2147483647 h 228"/>
                <a:gd name="T4" fmla="*/ 2147483647 w 348"/>
                <a:gd name="T5" fmla="*/ 2147483647 h 228"/>
                <a:gd name="T6" fmla="*/ 2147483647 w 348"/>
                <a:gd name="T7" fmla="*/ 2147483647 h 228"/>
                <a:gd name="T8" fmla="*/ 2147483647 w 348"/>
                <a:gd name="T9" fmla="*/ 2147483647 h 228"/>
                <a:gd name="T10" fmla="*/ 2147483647 w 348"/>
                <a:gd name="T11" fmla="*/ 2147483647 h 228"/>
                <a:gd name="T12" fmla="*/ 2147483647 w 348"/>
                <a:gd name="T13" fmla="*/ 2147483647 h 228"/>
                <a:gd name="T14" fmla="*/ 2147483647 w 348"/>
                <a:gd name="T15" fmla="*/ 2147483647 h 228"/>
                <a:gd name="T16" fmla="*/ 2147483647 w 348"/>
                <a:gd name="T17" fmla="*/ 2147483647 h 228"/>
                <a:gd name="T18" fmla="*/ 2147483647 w 348"/>
                <a:gd name="T19" fmla="*/ 2147483647 h 228"/>
                <a:gd name="T20" fmla="*/ 2147483647 w 348"/>
                <a:gd name="T21" fmla="*/ 2147483647 h 228"/>
                <a:gd name="T22" fmla="*/ 2147483647 w 348"/>
                <a:gd name="T23" fmla="*/ 2147483647 h 228"/>
                <a:gd name="T24" fmla="*/ 2147483647 w 348"/>
                <a:gd name="T25" fmla="*/ 2147483647 h 228"/>
                <a:gd name="T26" fmla="*/ 2147483647 w 348"/>
                <a:gd name="T27" fmla="*/ 2147483647 h 228"/>
                <a:gd name="T28" fmla="*/ 2147483647 w 348"/>
                <a:gd name="T29" fmla="*/ 2147483647 h 228"/>
                <a:gd name="T30" fmla="*/ 2147483647 w 348"/>
                <a:gd name="T31" fmla="*/ 2147483647 h 228"/>
                <a:gd name="T32" fmla="*/ 2147483647 w 348"/>
                <a:gd name="T33" fmla="*/ 2147483647 h 228"/>
                <a:gd name="T34" fmla="*/ 2147483647 w 348"/>
                <a:gd name="T35" fmla="*/ 2147483647 h 228"/>
                <a:gd name="T36" fmla="*/ 2147483647 w 348"/>
                <a:gd name="T37" fmla="*/ 2147483647 h 228"/>
                <a:gd name="T38" fmla="*/ 2147483647 w 348"/>
                <a:gd name="T39" fmla="*/ 2147483647 h 228"/>
                <a:gd name="T40" fmla="*/ 2147483647 w 348"/>
                <a:gd name="T41" fmla="*/ 2147483647 h 228"/>
                <a:gd name="T42" fmla="*/ 2147483647 w 348"/>
                <a:gd name="T43" fmla="*/ 2147483647 h 228"/>
                <a:gd name="T44" fmla="*/ 2147483647 w 348"/>
                <a:gd name="T45" fmla="*/ 2147483647 h 228"/>
                <a:gd name="T46" fmla="*/ 2147483647 w 348"/>
                <a:gd name="T47" fmla="*/ 2147483647 h 228"/>
                <a:gd name="T48" fmla="*/ 2147483647 w 348"/>
                <a:gd name="T49" fmla="*/ 2147483647 h 228"/>
                <a:gd name="T50" fmla="*/ 2147483647 w 348"/>
                <a:gd name="T51" fmla="*/ 2147483647 h 228"/>
                <a:gd name="T52" fmla="*/ 2147483647 w 348"/>
                <a:gd name="T53" fmla="*/ 2147483647 h 228"/>
                <a:gd name="T54" fmla="*/ 2147483647 w 348"/>
                <a:gd name="T55" fmla="*/ 2147483647 h 228"/>
                <a:gd name="T56" fmla="*/ 2147483647 w 348"/>
                <a:gd name="T57" fmla="*/ 2147483647 h 228"/>
                <a:gd name="T58" fmla="*/ 2147483647 w 348"/>
                <a:gd name="T59" fmla="*/ 2147483647 h 228"/>
                <a:gd name="T60" fmla="*/ 2147483647 w 348"/>
                <a:gd name="T61" fmla="*/ 2147483647 h 228"/>
                <a:gd name="T62" fmla="*/ 2147483647 w 348"/>
                <a:gd name="T63" fmla="*/ 2147483647 h 228"/>
                <a:gd name="T64" fmla="*/ 2147483647 w 348"/>
                <a:gd name="T65" fmla="*/ 2147483647 h 228"/>
                <a:gd name="T66" fmla="*/ 2147483647 w 348"/>
                <a:gd name="T67" fmla="*/ 2147483647 h 228"/>
                <a:gd name="T68" fmla="*/ 2147483647 w 348"/>
                <a:gd name="T69" fmla="*/ 0 h 228"/>
                <a:gd name="T70" fmla="*/ 2147483647 w 348"/>
                <a:gd name="T71" fmla="*/ 0 h 228"/>
                <a:gd name="T72" fmla="*/ 2147483647 w 348"/>
                <a:gd name="T73" fmla="*/ 2147483647 h 228"/>
                <a:gd name="T74" fmla="*/ 2147483647 w 348"/>
                <a:gd name="T75" fmla="*/ 2147483647 h 228"/>
                <a:gd name="T76" fmla="*/ 2147483647 w 348"/>
                <a:gd name="T77" fmla="*/ 2147483647 h 228"/>
                <a:gd name="T78" fmla="*/ 2147483647 w 348"/>
                <a:gd name="T79" fmla="*/ 2147483647 h 228"/>
                <a:gd name="T80" fmla="*/ 2147483647 w 348"/>
                <a:gd name="T81" fmla="*/ 2147483647 h 228"/>
                <a:gd name="T82" fmla="*/ 2147483647 w 348"/>
                <a:gd name="T83" fmla="*/ 2147483647 h 228"/>
                <a:gd name="T84" fmla="*/ 2147483647 w 348"/>
                <a:gd name="T85" fmla="*/ 2147483647 h 228"/>
                <a:gd name="T86" fmla="*/ 2147483647 w 348"/>
                <a:gd name="T87" fmla="*/ 2147483647 h 228"/>
                <a:gd name="T88" fmla="*/ 2147483647 w 348"/>
                <a:gd name="T89" fmla="*/ 2147483647 h 228"/>
                <a:gd name="T90" fmla="*/ 0 w 348"/>
                <a:gd name="T91" fmla="*/ 2147483647 h 228"/>
                <a:gd name="T92" fmla="*/ 0 w 348"/>
                <a:gd name="T93" fmla="*/ 2147483647 h 228"/>
                <a:gd name="T94" fmla="*/ 2147483647 w 348"/>
                <a:gd name="T95" fmla="*/ 2147483647 h 228"/>
                <a:gd name="T96" fmla="*/ 2147483647 w 348"/>
                <a:gd name="T97" fmla="*/ 2147483647 h 228"/>
                <a:gd name="T98" fmla="*/ 2147483647 w 348"/>
                <a:gd name="T99" fmla="*/ 2147483647 h 228"/>
                <a:gd name="T100" fmla="*/ 2147483647 w 348"/>
                <a:gd name="T101" fmla="*/ 2147483647 h 2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48" h="228">
                  <a:moveTo>
                    <a:pt x="90" y="216"/>
                  </a:moveTo>
                  <a:lnTo>
                    <a:pt x="300" y="180"/>
                  </a:lnTo>
                  <a:lnTo>
                    <a:pt x="300" y="162"/>
                  </a:lnTo>
                  <a:lnTo>
                    <a:pt x="312" y="162"/>
                  </a:lnTo>
                  <a:lnTo>
                    <a:pt x="318" y="168"/>
                  </a:lnTo>
                  <a:lnTo>
                    <a:pt x="330" y="156"/>
                  </a:lnTo>
                  <a:lnTo>
                    <a:pt x="330" y="150"/>
                  </a:lnTo>
                  <a:lnTo>
                    <a:pt x="342" y="138"/>
                  </a:lnTo>
                  <a:lnTo>
                    <a:pt x="348" y="132"/>
                  </a:lnTo>
                  <a:lnTo>
                    <a:pt x="348" y="126"/>
                  </a:lnTo>
                  <a:lnTo>
                    <a:pt x="324" y="108"/>
                  </a:lnTo>
                  <a:lnTo>
                    <a:pt x="312" y="102"/>
                  </a:lnTo>
                  <a:lnTo>
                    <a:pt x="312" y="90"/>
                  </a:lnTo>
                  <a:lnTo>
                    <a:pt x="318" y="90"/>
                  </a:lnTo>
                  <a:lnTo>
                    <a:pt x="318" y="84"/>
                  </a:lnTo>
                  <a:lnTo>
                    <a:pt x="312" y="72"/>
                  </a:lnTo>
                  <a:lnTo>
                    <a:pt x="324" y="60"/>
                  </a:lnTo>
                  <a:lnTo>
                    <a:pt x="324" y="48"/>
                  </a:lnTo>
                  <a:lnTo>
                    <a:pt x="330" y="42"/>
                  </a:lnTo>
                  <a:lnTo>
                    <a:pt x="318" y="36"/>
                  </a:lnTo>
                  <a:lnTo>
                    <a:pt x="312" y="36"/>
                  </a:lnTo>
                  <a:lnTo>
                    <a:pt x="306" y="30"/>
                  </a:lnTo>
                  <a:lnTo>
                    <a:pt x="306" y="18"/>
                  </a:lnTo>
                  <a:lnTo>
                    <a:pt x="300" y="12"/>
                  </a:lnTo>
                  <a:lnTo>
                    <a:pt x="294" y="12"/>
                  </a:lnTo>
                  <a:lnTo>
                    <a:pt x="288" y="0"/>
                  </a:lnTo>
                  <a:lnTo>
                    <a:pt x="282" y="0"/>
                  </a:lnTo>
                  <a:lnTo>
                    <a:pt x="246" y="6"/>
                  </a:lnTo>
                  <a:lnTo>
                    <a:pt x="162" y="24"/>
                  </a:lnTo>
                  <a:lnTo>
                    <a:pt x="72" y="42"/>
                  </a:lnTo>
                  <a:lnTo>
                    <a:pt x="42" y="48"/>
                  </a:lnTo>
                  <a:lnTo>
                    <a:pt x="36" y="30"/>
                  </a:lnTo>
                  <a:lnTo>
                    <a:pt x="30" y="36"/>
                  </a:lnTo>
                  <a:lnTo>
                    <a:pt x="12" y="54"/>
                  </a:lnTo>
                  <a:lnTo>
                    <a:pt x="0" y="60"/>
                  </a:lnTo>
                  <a:lnTo>
                    <a:pt x="18" y="162"/>
                  </a:lnTo>
                  <a:lnTo>
                    <a:pt x="30" y="228"/>
                  </a:lnTo>
                  <a:lnTo>
                    <a:pt x="90" y="21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5" name="Freeform 67"/>
            <p:cNvSpPr>
              <a:spLocks/>
            </p:cNvSpPr>
            <p:nvPr/>
          </p:nvSpPr>
          <p:spPr bwMode="auto">
            <a:xfrm>
              <a:off x="7827862" y="2102687"/>
              <a:ext cx="247306" cy="463552"/>
            </a:xfrm>
            <a:custGeom>
              <a:avLst/>
              <a:gdLst>
                <a:gd name="T0" fmla="*/ 2147483647 w 96"/>
                <a:gd name="T1" fmla="*/ 2147483647 h 192"/>
                <a:gd name="T2" fmla="*/ 2147483647 w 96"/>
                <a:gd name="T3" fmla="*/ 2147483647 h 192"/>
                <a:gd name="T4" fmla="*/ 2147483647 w 96"/>
                <a:gd name="T5" fmla="*/ 2147483647 h 192"/>
                <a:gd name="T6" fmla="*/ 2147483647 w 96"/>
                <a:gd name="T7" fmla="*/ 2147483647 h 192"/>
                <a:gd name="T8" fmla="*/ 2147483647 w 96"/>
                <a:gd name="T9" fmla="*/ 2147483647 h 192"/>
                <a:gd name="T10" fmla="*/ 2147483647 w 96"/>
                <a:gd name="T11" fmla="*/ 2147483647 h 192"/>
                <a:gd name="T12" fmla="*/ 2147483647 w 96"/>
                <a:gd name="T13" fmla="*/ 2147483647 h 192"/>
                <a:gd name="T14" fmla="*/ 2147483647 w 96"/>
                <a:gd name="T15" fmla="*/ 2147483647 h 192"/>
                <a:gd name="T16" fmla="*/ 2147483647 w 96"/>
                <a:gd name="T17" fmla="*/ 2147483647 h 192"/>
                <a:gd name="T18" fmla="*/ 2147483647 w 96"/>
                <a:gd name="T19" fmla="*/ 2147483647 h 192"/>
                <a:gd name="T20" fmla="*/ 2147483647 w 96"/>
                <a:gd name="T21" fmla="*/ 2147483647 h 192"/>
                <a:gd name="T22" fmla="*/ 2147483647 w 96"/>
                <a:gd name="T23" fmla="*/ 2147483647 h 192"/>
                <a:gd name="T24" fmla="*/ 0 w 96"/>
                <a:gd name="T25" fmla="*/ 2147483647 h 192"/>
                <a:gd name="T26" fmla="*/ 0 w 96"/>
                <a:gd name="T27" fmla="*/ 2147483647 h 192"/>
                <a:gd name="T28" fmla="*/ 2147483647 w 96"/>
                <a:gd name="T29" fmla="*/ 0 h 192"/>
                <a:gd name="T30" fmla="*/ 2147483647 w 96"/>
                <a:gd name="T31" fmla="*/ 0 h 192"/>
                <a:gd name="T32" fmla="*/ 2147483647 w 96"/>
                <a:gd name="T33" fmla="*/ 2147483647 h 192"/>
                <a:gd name="T34" fmla="*/ 2147483647 w 96"/>
                <a:gd name="T35" fmla="*/ 2147483647 h 192"/>
                <a:gd name="T36" fmla="*/ 2147483647 w 96"/>
                <a:gd name="T37" fmla="*/ 2147483647 h 192"/>
                <a:gd name="T38" fmla="*/ 2147483647 w 96"/>
                <a:gd name="T39" fmla="*/ 2147483647 h 192"/>
                <a:gd name="T40" fmla="*/ 2147483647 w 96"/>
                <a:gd name="T41" fmla="*/ 2147483647 h 192"/>
                <a:gd name="T42" fmla="*/ 2147483647 w 96"/>
                <a:gd name="T43" fmla="*/ 2147483647 h 192"/>
                <a:gd name="T44" fmla="*/ 2147483647 w 96"/>
                <a:gd name="T45" fmla="*/ 2147483647 h 192"/>
                <a:gd name="T46" fmla="*/ 2147483647 w 96"/>
                <a:gd name="T47" fmla="*/ 2147483647 h 192"/>
                <a:gd name="T48" fmla="*/ 2147483647 w 96"/>
                <a:gd name="T49" fmla="*/ 2147483647 h 192"/>
                <a:gd name="T50" fmla="*/ 2147483647 w 96"/>
                <a:gd name="T51" fmla="*/ 2147483647 h 192"/>
                <a:gd name="T52" fmla="*/ 2147483647 w 96"/>
                <a:gd name="T53" fmla="*/ 2147483647 h 192"/>
                <a:gd name="T54" fmla="*/ 2147483647 w 96"/>
                <a:gd name="T55" fmla="*/ 2147483647 h 192"/>
                <a:gd name="T56" fmla="*/ 2147483647 w 96"/>
                <a:gd name="T57" fmla="*/ 2147483647 h 192"/>
                <a:gd name="T58" fmla="*/ 2147483647 w 96"/>
                <a:gd name="T59" fmla="*/ 2147483647 h 192"/>
                <a:gd name="T60" fmla="*/ 2147483647 w 96"/>
                <a:gd name="T61" fmla="*/ 2147483647 h 192"/>
                <a:gd name="T62" fmla="*/ 2147483647 w 96"/>
                <a:gd name="T63" fmla="*/ 2147483647 h 192"/>
                <a:gd name="T64" fmla="*/ 2147483647 w 96"/>
                <a:gd name="T65" fmla="*/ 2147483647 h 192"/>
                <a:gd name="T66" fmla="*/ 2147483647 w 96"/>
                <a:gd name="T67" fmla="*/ 2147483647 h 192"/>
                <a:gd name="T68" fmla="*/ 2147483647 w 96"/>
                <a:gd name="T69" fmla="*/ 2147483647 h 192"/>
                <a:gd name="T70" fmla="*/ 2147483647 w 96"/>
                <a:gd name="T71" fmla="*/ 2147483647 h 192"/>
                <a:gd name="T72" fmla="*/ 2147483647 w 96"/>
                <a:gd name="T73" fmla="*/ 2147483647 h 192"/>
                <a:gd name="T74" fmla="*/ 2147483647 w 96"/>
                <a:gd name="T75" fmla="*/ 2147483647 h 192"/>
                <a:gd name="T76" fmla="*/ 2147483647 w 96"/>
                <a:gd name="T77" fmla="*/ 2147483647 h 192"/>
                <a:gd name="T78" fmla="*/ 2147483647 w 96"/>
                <a:gd name="T79" fmla="*/ 2147483647 h 192"/>
                <a:gd name="T80" fmla="*/ 2147483647 w 96"/>
                <a:gd name="T81" fmla="*/ 2147483647 h 192"/>
                <a:gd name="T82" fmla="*/ 2147483647 w 96"/>
                <a:gd name="T83" fmla="*/ 2147483647 h 192"/>
                <a:gd name="T84" fmla="*/ 2147483647 w 96"/>
                <a:gd name="T85" fmla="*/ 2147483647 h 192"/>
                <a:gd name="T86" fmla="*/ 2147483647 w 96"/>
                <a:gd name="T87" fmla="*/ 2147483647 h 192"/>
                <a:gd name="T88" fmla="*/ 2147483647 w 96"/>
                <a:gd name="T89" fmla="*/ 2147483647 h 192"/>
                <a:gd name="T90" fmla="*/ 2147483647 w 96"/>
                <a:gd name="T91" fmla="*/ 2147483647 h 192"/>
                <a:gd name="T92" fmla="*/ 2147483647 w 96"/>
                <a:gd name="T93" fmla="*/ 2147483647 h 192"/>
                <a:gd name="T94" fmla="*/ 2147483647 w 96"/>
                <a:gd name="T95" fmla="*/ 2147483647 h 192"/>
                <a:gd name="T96" fmla="*/ 2147483647 w 96"/>
                <a:gd name="T97" fmla="*/ 2147483647 h 1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6" h="192">
                  <a:moveTo>
                    <a:pt x="36" y="174"/>
                  </a:moveTo>
                  <a:lnTo>
                    <a:pt x="30" y="138"/>
                  </a:lnTo>
                  <a:lnTo>
                    <a:pt x="30" y="126"/>
                  </a:lnTo>
                  <a:lnTo>
                    <a:pt x="24" y="126"/>
                  </a:lnTo>
                  <a:lnTo>
                    <a:pt x="24" y="132"/>
                  </a:lnTo>
                  <a:lnTo>
                    <a:pt x="18" y="126"/>
                  </a:lnTo>
                  <a:lnTo>
                    <a:pt x="12" y="96"/>
                  </a:lnTo>
                  <a:lnTo>
                    <a:pt x="12" y="78"/>
                  </a:lnTo>
                  <a:lnTo>
                    <a:pt x="6" y="66"/>
                  </a:lnTo>
                  <a:lnTo>
                    <a:pt x="0" y="24"/>
                  </a:lnTo>
                  <a:lnTo>
                    <a:pt x="96" y="0"/>
                  </a:lnTo>
                  <a:lnTo>
                    <a:pt x="96" y="6"/>
                  </a:lnTo>
                  <a:lnTo>
                    <a:pt x="96" y="12"/>
                  </a:lnTo>
                  <a:lnTo>
                    <a:pt x="90" y="18"/>
                  </a:lnTo>
                  <a:lnTo>
                    <a:pt x="96" y="24"/>
                  </a:lnTo>
                  <a:lnTo>
                    <a:pt x="96" y="42"/>
                  </a:lnTo>
                  <a:lnTo>
                    <a:pt x="96" y="48"/>
                  </a:lnTo>
                  <a:lnTo>
                    <a:pt x="84" y="54"/>
                  </a:lnTo>
                  <a:lnTo>
                    <a:pt x="78" y="60"/>
                  </a:lnTo>
                  <a:lnTo>
                    <a:pt x="84" y="66"/>
                  </a:lnTo>
                  <a:lnTo>
                    <a:pt x="84" y="78"/>
                  </a:lnTo>
                  <a:lnTo>
                    <a:pt x="84" y="96"/>
                  </a:lnTo>
                  <a:lnTo>
                    <a:pt x="78" y="102"/>
                  </a:lnTo>
                  <a:lnTo>
                    <a:pt x="78" y="108"/>
                  </a:lnTo>
                  <a:lnTo>
                    <a:pt x="78" y="114"/>
                  </a:lnTo>
                  <a:lnTo>
                    <a:pt x="72" y="120"/>
                  </a:lnTo>
                  <a:lnTo>
                    <a:pt x="72" y="132"/>
                  </a:lnTo>
                  <a:lnTo>
                    <a:pt x="78" y="138"/>
                  </a:lnTo>
                  <a:lnTo>
                    <a:pt x="78" y="144"/>
                  </a:lnTo>
                  <a:lnTo>
                    <a:pt x="84" y="156"/>
                  </a:lnTo>
                  <a:lnTo>
                    <a:pt x="84" y="162"/>
                  </a:lnTo>
                  <a:lnTo>
                    <a:pt x="78" y="168"/>
                  </a:lnTo>
                  <a:lnTo>
                    <a:pt x="78" y="180"/>
                  </a:lnTo>
                  <a:lnTo>
                    <a:pt x="84" y="180"/>
                  </a:lnTo>
                  <a:lnTo>
                    <a:pt x="42" y="192"/>
                  </a:lnTo>
                  <a:lnTo>
                    <a:pt x="36" y="17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6" name="Freeform 68"/>
            <p:cNvSpPr>
              <a:spLocks/>
            </p:cNvSpPr>
            <p:nvPr/>
          </p:nvSpPr>
          <p:spPr bwMode="auto">
            <a:xfrm>
              <a:off x="5246598" y="1740537"/>
              <a:ext cx="1066510" cy="463552"/>
            </a:xfrm>
            <a:custGeom>
              <a:avLst/>
              <a:gdLst>
                <a:gd name="T0" fmla="*/ 2147483647 w 414"/>
                <a:gd name="T1" fmla="*/ 2147483647 h 192"/>
                <a:gd name="T2" fmla="*/ 2147483647 w 414"/>
                <a:gd name="T3" fmla="*/ 2147483647 h 192"/>
                <a:gd name="T4" fmla="*/ 2147483647 w 414"/>
                <a:gd name="T5" fmla="*/ 2147483647 h 192"/>
                <a:gd name="T6" fmla="*/ 2147483647 w 414"/>
                <a:gd name="T7" fmla="*/ 2147483647 h 192"/>
                <a:gd name="T8" fmla="*/ 2147483647 w 414"/>
                <a:gd name="T9" fmla="*/ 2147483647 h 192"/>
                <a:gd name="T10" fmla="*/ 2147483647 w 414"/>
                <a:gd name="T11" fmla="*/ 2147483647 h 192"/>
                <a:gd name="T12" fmla="*/ 2147483647 w 414"/>
                <a:gd name="T13" fmla="*/ 2147483647 h 192"/>
                <a:gd name="T14" fmla="*/ 2147483647 w 414"/>
                <a:gd name="T15" fmla="*/ 2147483647 h 192"/>
                <a:gd name="T16" fmla="*/ 2147483647 w 414"/>
                <a:gd name="T17" fmla="*/ 2147483647 h 192"/>
                <a:gd name="T18" fmla="*/ 2147483647 w 414"/>
                <a:gd name="T19" fmla="*/ 2147483647 h 192"/>
                <a:gd name="T20" fmla="*/ 2147483647 w 414"/>
                <a:gd name="T21" fmla="*/ 2147483647 h 192"/>
                <a:gd name="T22" fmla="*/ 2147483647 w 414"/>
                <a:gd name="T23" fmla="*/ 2147483647 h 192"/>
                <a:gd name="T24" fmla="*/ 2147483647 w 414"/>
                <a:gd name="T25" fmla="*/ 2147483647 h 192"/>
                <a:gd name="T26" fmla="*/ 2147483647 w 414"/>
                <a:gd name="T27" fmla="*/ 2147483647 h 192"/>
                <a:gd name="T28" fmla="*/ 2147483647 w 414"/>
                <a:gd name="T29" fmla="*/ 2147483647 h 192"/>
                <a:gd name="T30" fmla="*/ 2147483647 w 414"/>
                <a:gd name="T31" fmla="*/ 2147483647 h 192"/>
                <a:gd name="T32" fmla="*/ 2147483647 w 414"/>
                <a:gd name="T33" fmla="*/ 2147483647 h 192"/>
                <a:gd name="T34" fmla="*/ 2147483647 w 414"/>
                <a:gd name="T35" fmla="*/ 2147483647 h 192"/>
                <a:gd name="T36" fmla="*/ 2147483647 w 414"/>
                <a:gd name="T37" fmla="*/ 2147483647 h 192"/>
                <a:gd name="T38" fmla="*/ 2147483647 w 414"/>
                <a:gd name="T39" fmla="*/ 2147483647 h 192"/>
                <a:gd name="T40" fmla="*/ 2147483647 w 414"/>
                <a:gd name="T41" fmla="*/ 2147483647 h 192"/>
                <a:gd name="T42" fmla="*/ 2147483647 w 414"/>
                <a:gd name="T43" fmla="*/ 2147483647 h 192"/>
                <a:gd name="T44" fmla="*/ 2147483647 w 414"/>
                <a:gd name="T45" fmla="*/ 2147483647 h 192"/>
                <a:gd name="T46" fmla="*/ 2147483647 w 414"/>
                <a:gd name="T47" fmla="*/ 2147483647 h 192"/>
                <a:gd name="T48" fmla="*/ 2147483647 w 414"/>
                <a:gd name="T49" fmla="*/ 2147483647 h 192"/>
                <a:gd name="T50" fmla="*/ 2147483647 w 414"/>
                <a:gd name="T51" fmla="*/ 2147483647 h 192"/>
                <a:gd name="T52" fmla="*/ 2147483647 w 414"/>
                <a:gd name="T53" fmla="*/ 2147483647 h 192"/>
                <a:gd name="T54" fmla="*/ 2147483647 w 414"/>
                <a:gd name="T55" fmla="*/ 2147483647 h 192"/>
                <a:gd name="T56" fmla="*/ 0 w 414"/>
                <a:gd name="T57" fmla="*/ 2147483647 h 192"/>
                <a:gd name="T58" fmla="*/ 2147483647 w 414"/>
                <a:gd name="T59" fmla="*/ 2147483647 h 192"/>
                <a:gd name="T60" fmla="*/ 2147483647 w 414"/>
                <a:gd name="T61" fmla="*/ 2147483647 h 192"/>
                <a:gd name="T62" fmla="*/ 2147483647 w 414"/>
                <a:gd name="T63" fmla="*/ 2147483647 h 192"/>
                <a:gd name="T64" fmla="*/ 2147483647 w 414"/>
                <a:gd name="T65" fmla="*/ 2147483647 h 192"/>
                <a:gd name="T66" fmla="*/ 2147483647 w 414"/>
                <a:gd name="T67" fmla="*/ 2147483647 h 192"/>
                <a:gd name="T68" fmla="*/ 2147483647 w 414"/>
                <a:gd name="T69" fmla="*/ 2147483647 h 192"/>
                <a:gd name="T70" fmla="*/ 2147483647 w 414"/>
                <a:gd name="T71" fmla="*/ 2147483647 h 192"/>
                <a:gd name="T72" fmla="*/ 2147483647 w 414"/>
                <a:gd name="T73" fmla="*/ 2147483647 h 192"/>
                <a:gd name="T74" fmla="*/ 2147483647 w 414"/>
                <a:gd name="T75" fmla="*/ 2147483647 h 192"/>
                <a:gd name="T76" fmla="*/ 2147483647 w 414"/>
                <a:gd name="T77" fmla="*/ 2147483647 h 192"/>
                <a:gd name="T78" fmla="*/ 2147483647 w 414"/>
                <a:gd name="T79" fmla="*/ 2147483647 h 192"/>
                <a:gd name="T80" fmla="*/ 2147483647 w 414"/>
                <a:gd name="T81" fmla="*/ 2147483647 h 192"/>
                <a:gd name="T82" fmla="*/ 2147483647 w 414"/>
                <a:gd name="T83" fmla="*/ 2147483647 h 192"/>
                <a:gd name="T84" fmla="*/ 2147483647 w 414"/>
                <a:gd name="T85" fmla="*/ 2147483647 h 192"/>
                <a:gd name="T86" fmla="*/ 2147483647 w 414"/>
                <a:gd name="T87" fmla="*/ 2147483647 h 192"/>
                <a:gd name="T88" fmla="*/ 2147483647 w 414"/>
                <a:gd name="T89" fmla="*/ 2147483647 h 192"/>
                <a:gd name="T90" fmla="*/ 2147483647 w 414"/>
                <a:gd name="T91" fmla="*/ 2147483647 h 192"/>
                <a:gd name="T92" fmla="*/ 2147483647 w 414"/>
                <a:gd name="T93" fmla="*/ 2147483647 h 192"/>
                <a:gd name="T94" fmla="*/ 2147483647 w 414"/>
                <a:gd name="T95" fmla="*/ 2147483647 h 192"/>
                <a:gd name="T96" fmla="*/ 2147483647 w 414"/>
                <a:gd name="T97" fmla="*/ 2147483647 h 1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14" h="192">
                  <a:moveTo>
                    <a:pt x="402" y="174"/>
                  </a:moveTo>
                  <a:lnTo>
                    <a:pt x="396" y="174"/>
                  </a:lnTo>
                  <a:lnTo>
                    <a:pt x="390" y="174"/>
                  </a:lnTo>
                  <a:lnTo>
                    <a:pt x="384" y="174"/>
                  </a:lnTo>
                  <a:lnTo>
                    <a:pt x="372" y="174"/>
                  </a:lnTo>
                  <a:lnTo>
                    <a:pt x="372" y="168"/>
                  </a:lnTo>
                  <a:lnTo>
                    <a:pt x="372" y="156"/>
                  </a:lnTo>
                  <a:lnTo>
                    <a:pt x="372" y="150"/>
                  </a:lnTo>
                  <a:lnTo>
                    <a:pt x="360" y="156"/>
                  </a:lnTo>
                  <a:lnTo>
                    <a:pt x="348" y="162"/>
                  </a:lnTo>
                  <a:lnTo>
                    <a:pt x="324" y="162"/>
                  </a:lnTo>
                  <a:lnTo>
                    <a:pt x="312" y="162"/>
                  </a:lnTo>
                  <a:lnTo>
                    <a:pt x="288" y="186"/>
                  </a:lnTo>
                  <a:lnTo>
                    <a:pt x="282" y="186"/>
                  </a:lnTo>
                  <a:lnTo>
                    <a:pt x="276" y="186"/>
                  </a:lnTo>
                  <a:lnTo>
                    <a:pt x="276" y="180"/>
                  </a:lnTo>
                  <a:lnTo>
                    <a:pt x="270" y="180"/>
                  </a:lnTo>
                  <a:lnTo>
                    <a:pt x="264" y="180"/>
                  </a:lnTo>
                  <a:lnTo>
                    <a:pt x="264" y="186"/>
                  </a:lnTo>
                  <a:lnTo>
                    <a:pt x="252" y="186"/>
                  </a:lnTo>
                  <a:lnTo>
                    <a:pt x="246" y="180"/>
                  </a:lnTo>
                  <a:lnTo>
                    <a:pt x="246" y="174"/>
                  </a:lnTo>
                  <a:lnTo>
                    <a:pt x="240" y="174"/>
                  </a:lnTo>
                  <a:lnTo>
                    <a:pt x="228" y="156"/>
                  </a:lnTo>
                  <a:lnTo>
                    <a:pt x="216" y="156"/>
                  </a:lnTo>
                  <a:lnTo>
                    <a:pt x="204" y="162"/>
                  </a:lnTo>
                  <a:lnTo>
                    <a:pt x="204" y="156"/>
                  </a:lnTo>
                  <a:lnTo>
                    <a:pt x="198" y="156"/>
                  </a:lnTo>
                  <a:lnTo>
                    <a:pt x="192" y="168"/>
                  </a:lnTo>
                  <a:lnTo>
                    <a:pt x="192" y="150"/>
                  </a:lnTo>
                  <a:lnTo>
                    <a:pt x="192" y="156"/>
                  </a:lnTo>
                  <a:lnTo>
                    <a:pt x="186" y="156"/>
                  </a:lnTo>
                  <a:lnTo>
                    <a:pt x="186" y="150"/>
                  </a:lnTo>
                  <a:lnTo>
                    <a:pt x="186" y="144"/>
                  </a:lnTo>
                  <a:lnTo>
                    <a:pt x="192" y="144"/>
                  </a:lnTo>
                  <a:lnTo>
                    <a:pt x="192" y="150"/>
                  </a:lnTo>
                  <a:lnTo>
                    <a:pt x="198" y="144"/>
                  </a:lnTo>
                  <a:lnTo>
                    <a:pt x="198" y="138"/>
                  </a:lnTo>
                  <a:lnTo>
                    <a:pt x="204" y="138"/>
                  </a:lnTo>
                  <a:lnTo>
                    <a:pt x="216" y="126"/>
                  </a:lnTo>
                  <a:lnTo>
                    <a:pt x="216" y="120"/>
                  </a:lnTo>
                  <a:lnTo>
                    <a:pt x="222" y="120"/>
                  </a:lnTo>
                  <a:lnTo>
                    <a:pt x="228" y="114"/>
                  </a:lnTo>
                  <a:lnTo>
                    <a:pt x="222" y="114"/>
                  </a:lnTo>
                  <a:lnTo>
                    <a:pt x="204" y="114"/>
                  </a:lnTo>
                  <a:lnTo>
                    <a:pt x="186" y="126"/>
                  </a:lnTo>
                  <a:lnTo>
                    <a:pt x="180" y="132"/>
                  </a:lnTo>
                  <a:lnTo>
                    <a:pt x="174" y="132"/>
                  </a:lnTo>
                  <a:lnTo>
                    <a:pt x="162" y="156"/>
                  </a:lnTo>
                  <a:lnTo>
                    <a:pt x="150" y="162"/>
                  </a:lnTo>
                  <a:lnTo>
                    <a:pt x="144" y="168"/>
                  </a:lnTo>
                  <a:lnTo>
                    <a:pt x="138" y="168"/>
                  </a:lnTo>
                  <a:lnTo>
                    <a:pt x="132" y="168"/>
                  </a:lnTo>
                  <a:lnTo>
                    <a:pt x="120" y="174"/>
                  </a:lnTo>
                  <a:lnTo>
                    <a:pt x="114" y="180"/>
                  </a:lnTo>
                  <a:lnTo>
                    <a:pt x="96" y="186"/>
                  </a:lnTo>
                  <a:lnTo>
                    <a:pt x="90" y="192"/>
                  </a:lnTo>
                  <a:lnTo>
                    <a:pt x="78" y="186"/>
                  </a:lnTo>
                  <a:lnTo>
                    <a:pt x="72" y="186"/>
                  </a:lnTo>
                  <a:lnTo>
                    <a:pt x="66" y="192"/>
                  </a:lnTo>
                  <a:lnTo>
                    <a:pt x="66" y="186"/>
                  </a:lnTo>
                  <a:lnTo>
                    <a:pt x="66" y="180"/>
                  </a:lnTo>
                  <a:lnTo>
                    <a:pt x="66" y="174"/>
                  </a:lnTo>
                  <a:lnTo>
                    <a:pt x="72" y="168"/>
                  </a:lnTo>
                  <a:lnTo>
                    <a:pt x="66" y="162"/>
                  </a:lnTo>
                  <a:lnTo>
                    <a:pt x="60" y="168"/>
                  </a:lnTo>
                  <a:lnTo>
                    <a:pt x="42" y="174"/>
                  </a:lnTo>
                  <a:lnTo>
                    <a:pt x="36" y="180"/>
                  </a:lnTo>
                  <a:lnTo>
                    <a:pt x="30" y="180"/>
                  </a:lnTo>
                  <a:lnTo>
                    <a:pt x="24" y="180"/>
                  </a:lnTo>
                  <a:lnTo>
                    <a:pt x="18" y="186"/>
                  </a:lnTo>
                  <a:lnTo>
                    <a:pt x="12" y="186"/>
                  </a:lnTo>
                  <a:lnTo>
                    <a:pt x="6" y="186"/>
                  </a:lnTo>
                  <a:lnTo>
                    <a:pt x="0" y="180"/>
                  </a:lnTo>
                  <a:lnTo>
                    <a:pt x="18" y="162"/>
                  </a:lnTo>
                  <a:lnTo>
                    <a:pt x="48" y="132"/>
                  </a:lnTo>
                  <a:lnTo>
                    <a:pt x="54" y="120"/>
                  </a:lnTo>
                  <a:lnTo>
                    <a:pt x="78" y="102"/>
                  </a:lnTo>
                  <a:lnTo>
                    <a:pt x="102" y="102"/>
                  </a:lnTo>
                  <a:lnTo>
                    <a:pt x="120" y="90"/>
                  </a:lnTo>
                  <a:lnTo>
                    <a:pt x="126" y="78"/>
                  </a:lnTo>
                  <a:lnTo>
                    <a:pt x="132" y="78"/>
                  </a:lnTo>
                  <a:lnTo>
                    <a:pt x="138" y="72"/>
                  </a:lnTo>
                  <a:lnTo>
                    <a:pt x="144" y="54"/>
                  </a:lnTo>
                  <a:lnTo>
                    <a:pt x="144" y="48"/>
                  </a:lnTo>
                  <a:lnTo>
                    <a:pt x="150" y="42"/>
                  </a:lnTo>
                  <a:lnTo>
                    <a:pt x="162" y="42"/>
                  </a:lnTo>
                  <a:lnTo>
                    <a:pt x="168" y="36"/>
                  </a:lnTo>
                  <a:lnTo>
                    <a:pt x="162" y="42"/>
                  </a:lnTo>
                  <a:lnTo>
                    <a:pt x="162" y="54"/>
                  </a:lnTo>
                  <a:lnTo>
                    <a:pt x="168" y="54"/>
                  </a:lnTo>
                  <a:lnTo>
                    <a:pt x="174" y="30"/>
                  </a:lnTo>
                  <a:lnTo>
                    <a:pt x="180" y="24"/>
                  </a:lnTo>
                  <a:lnTo>
                    <a:pt x="180" y="18"/>
                  </a:lnTo>
                  <a:lnTo>
                    <a:pt x="186" y="24"/>
                  </a:lnTo>
                  <a:lnTo>
                    <a:pt x="180" y="36"/>
                  </a:lnTo>
                  <a:lnTo>
                    <a:pt x="180" y="42"/>
                  </a:lnTo>
                  <a:lnTo>
                    <a:pt x="186" y="36"/>
                  </a:lnTo>
                  <a:lnTo>
                    <a:pt x="192" y="24"/>
                  </a:lnTo>
                  <a:lnTo>
                    <a:pt x="198" y="24"/>
                  </a:lnTo>
                  <a:lnTo>
                    <a:pt x="186" y="6"/>
                  </a:lnTo>
                  <a:lnTo>
                    <a:pt x="192" y="0"/>
                  </a:lnTo>
                  <a:lnTo>
                    <a:pt x="198" y="0"/>
                  </a:lnTo>
                  <a:lnTo>
                    <a:pt x="210" y="6"/>
                  </a:lnTo>
                  <a:lnTo>
                    <a:pt x="234" y="12"/>
                  </a:lnTo>
                  <a:lnTo>
                    <a:pt x="252" y="12"/>
                  </a:lnTo>
                  <a:lnTo>
                    <a:pt x="264" y="12"/>
                  </a:lnTo>
                  <a:lnTo>
                    <a:pt x="264" y="6"/>
                  </a:lnTo>
                  <a:lnTo>
                    <a:pt x="276" y="12"/>
                  </a:lnTo>
                  <a:lnTo>
                    <a:pt x="282" y="12"/>
                  </a:lnTo>
                  <a:lnTo>
                    <a:pt x="288" y="18"/>
                  </a:lnTo>
                  <a:lnTo>
                    <a:pt x="294" y="48"/>
                  </a:lnTo>
                  <a:lnTo>
                    <a:pt x="318" y="66"/>
                  </a:lnTo>
                  <a:lnTo>
                    <a:pt x="336" y="66"/>
                  </a:lnTo>
                  <a:lnTo>
                    <a:pt x="342" y="66"/>
                  </a:lnTo>
                  <a:lnTo>
                    <a:pt x="354" y="60"/>
                  </a:lnTo>
                  <a:lnTo>
                    <a:pt x="360" y="60"/>
                  </a:lnTo>
                  <a:lnTo>
                    <a:pt x="366" y="60"/>
                  </a:lnTo>
                  <a:lnTo>
                    <a:pt x="366" y="78"/>
                  </a:lnTo>
                  <a:lnTo>
                    <a:pt x="366" y="90"/>
                  </a:lnTo>
                  <a:lnTo>
                    <a:pt x="366" y="96"/>
                  </a:lnTo>
                  <a:lnTo>
                    <a:pt x="378" y="102"/>
                  </a:lnTo>
                  <a:lnTo>
                    <a:pt x="384" y="108"/>
                  </a:lnTo>
                  <a:lnTo>
                    <a:pt x="384" y="114"/>
                  </a:lnTo>
                  <a:lnTo>
                    <a:pt x="378" y="126"/>
                  </a:lnTo>
                  <a:lnTo>
                    <a:pt x="378" y="138"/>
                  </a:lnTo>
                  <a:lnTo>
                    <a:pt x="390" y="138"/>
                  </a:lnTo>
                  <a:lnTo>
                    <a:pt x="396" y="138"/>
                  </a:lnTo>
                  <a:lnTo>
                    <a:pt x="402" y="138"/>
                  </a:lnTo>
                  <a:lnTo>
                    <a:pt x="396" y="144"/>
                  </a:lnTo>
                  <a:lnTo>
                    <a:pt x="402" y="150"/>
                  </a:lnTo>
                  <a:lnTo>
                    <a:pt x="402" y="156"/>
                  </a:lnTo>
                  <a:lnTo>
                    <a:pt x="396" y="162"/>
                  </a:lnTo>
                  <a:lnTo>
                    <a:pt x="396" y="168"/>
                  </a:lnTo>
                  <a:lnTo>
                    <a:pt x="402" y="168"/>
                  </a:lnTo>
                  <a:lnTo>
                    <a:pt x="414" y="162"/>
                  </a:lnTo>
                  <a:lnTo>
                    <a:pt x="402" y="17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7" name="Freeform 69"/>
            <p:cNvSpPr>
              <a:spLocks/>
            </p:cNvSpPr>
            <p:nvPr/>
          </p:nvSpPr>
          <p:spPr bwMode="auto">
            <a:xfrm>
              <a:off x="5833952" y="2233062"/>
              <a:ext cx="417330" cy="854676"/>
            </a:xfrm>
            <a:custGeom>
              <a:avLst/>
              <a:gdLst>
                <a:gd name="T0" fmla="*/ 2147483647 w 162"/>
                <a:gd name="T1" fmla="*/ 2147483647 h 354"/>
                <a:gd name="T2" fmla="*/ 2147483647 w 162"/>
                <a:gd name="T3" fmla="*/ 2147483647 h 354"/>
                <a:gd name="T4" fmla="*/ 2147483647 w 162"/>
                <a:gd name="T5" fmla="*/ 2147483647 h 354"/>
                <a:gd name="T6" fmla="*/ 2147483647 w 162"/>
                <a:gd name="T7" fmla="*/ 2147483647 h 354"/>
                <a:gd name="T8" fmla="*/ 2147483647 w 162"/>
                <a:gd name="T9" fmla="*/ 2147483647 h 354"/>
                <a:gd name="T10" fmla="*/ 2147483647 w 162"/>
                <a:gd name="T11" fmla="*/ 2147483647 h 354"/>
                <a:gd name="T12" fmla="*/ 2147483647 w 162"/>
                <a:gd name="T13" fmla="*/ 2147483647 h 354"/>
                <a:gd name="T14" fmla="*/ 2147483647 w 162"/>
                <a:gd name="T15" fmla="*/ 2147483647 h 354"/>
                <a:gd name="T16" fmla="*/ 2147483647 w 162"/>
                <a:gd name="T17" fmla="*/ 2147483647 h 354"/>
                <a:gd name="T18" fmla="*/ 2147483647 w 162"/>
                <a:gd name="T19" fmla="*/ 2147483647 h 354"/>
                <a:gd name="T20" fmla="*/ 2147483647 w 162"/>
                <a:gd name="T21" fmla="*/ 2147483647 h 354"/>
                <a:gd name="T22" fmla="*/ 2147483647 w 162"/>
                <a:gd name="T23" fmla="*/ 2147483647 h 354"/>
                <a:gd name="T24" fmla="*/ 2147483647 w 162"/>
                <a:gd name="T25" fmla="*/ 2147483647 h 354"/>
                <a:gd name="T26" fmla="*/ 2147483647 w 162"/>
                <a:gd name="T27" fmla="*/ 2147483647 h 354"/>
                <a:gd name="T28" fmla="*/ 2147483647 w 162"/>
                <a:gd name="T29" fmla="*/ 2147483647 h 354"/>
                <a:gd name="T30" fmla="*/ 2147483647 w 162"/>
                <a:gd name="T31" fmla="*/ 2147483647 h 354"/>
                <a:gd name="T32" fmla="*/ 2147483647 w 162"/>
                <a:gd name="T33" fmla="*/ 2147483647 h 354"/>
                <a:gd name="T34" fmla="*/ 2147483647 w 162"/>
                <a:gd name="T35" fmla="*/ 2147483647 h 354"/>
                <a:gd name="T36" fmla="*/ 2147483647 w 162"/>
                <a:gd name="T37" fmla="*/ 2147483647 h 354"/>
                <a:gd name="T38" fmla="*/ 2147483647 w 162"/>
                <a:gd name="T39" fmla="*/ 2147483647 h 354"/>
                <a:gd name="T40" fmla="*/ 2147483647 w 162"/>
                <a:gd name="T41" fmla="*/ 2147483647 h 354"/>
                <a:gd name="T42" fmla="*/ 2147483647 w 162"/>
                <a:gd name="T43" fmla="*/ 2147483647 h 354"/>
                <a:gd name="T44" fmla="*/ 2147483647 w 162"/>
                <a:gd name="T45" fmla="*/ 2147483647 h 354"/>
                <a:gd name="T46" fmla="*/ 2147483647 w 162"/>
                <a:gd name="T47" fmla="*/ 2147483647 h 354"/>
                <a:gd name="T48" fmla="*/ 2147483647 w 162"/>
                <a:gd name="T49" fmla="*/ 2147483647 h 354"/>
                <a:gd name="T50" fmla="*/ 2147483647 w 162"/>
                <a:gd name="T51" fmla="*/ 2147483647 h 354"/>
                <a:gd name="T52" fmla="*/ 2147483647 w 162"/>
                <a:gd name="T53" fmla="*/ 2147483647 h 354"/>
                <a:gd name="T54" fmla="*/ 2147483647 w 162"/>
                <a:gd name="T55" fmla="*/ 2147483647 h 354"/>
                <a:gd name="T56" fmla="*/ 2147483647 w 162"/>
                <a:gd name="T57" fmla="*/ 2147483647 h 354"/>
                <a:gd name="T58" fmla="*/ 2147483647 w 162"/>
                <a:gd name="T59" fmla="*/ 2147483647 h 354"/>
                <a:gd name="T60" fmla="*/ 2147483647 w 162"/>
                <a:gd name="T61" fmla="*/ 2147483647 h 354"/>
                <a:gd name="T62" fmla="*/ 2147483647 w 162"/>
                <a:gd name="T63" fmla="*/ 2147483647 h 354"/>
                <a:gd name="T64" fmla="*/ 2147483647 w 162"/>
                <a:gd name="T65" fmla="*/ 2147483647 h 354"/>
                <a:gd name="T66" fmla="*/ 2147483647 w 162"/>
                <a:gd name="T67" fmla="*/ 2147483647 h 354"/>
                <a:gd name="T68" fmla="*/ 2147483647 w 162"/>
                <a:gd name="T69" fmla="*/ 2147483647 h 354"/>
                <a:gd name="T70" fmla="*/ 2147483647 w 162"/>
                <a:gd name="T71" fmla="*/ 2147483647 h 354"/>
                <a:gd name="T72" fmla="*/ 2147483647 w 162"/>
                <a:gd name="T73" fmla="*/ 2147483647 h 354"/>
                <a:gd name="T74" fmla="*/ 2147483647 w 162"/>
                <a:gd name="T75" fmla="*/ 2147483647 h 354"/>
                <a:gd name="T76" fmla="*/ 2147483647 w 162"/>
                <a:gd name="T77" fmla="*/ 2147483647 h 354"/>
                <a:gd name="T78" fmla="*/ 0 w 162"/>
                <a:gd name="T79" fmla="*/ 2147483647 h 354"/>
                <a:gd name="T80" fmla="*/ 2147483647 w 162"/>
                <a:gd name="T81" fmla="*/ 2147483647 h 354"/>
                <a:gd name="T82" fmla="*/ 2147483647 w 162"/>
                <a:gd name="T83" fmla="*/ 2147483647 h 354"/>
                <a:gd name="T84" fmla="*/ 2147483647 w 162"/>
                <a:gd name="T85" fmla="*/ 2147483647 h 354"/>
                <a:gd name="T86" fmla="*/ 2147483647 w 162"/>
                <a:gd name="T87" fmla="*/ 2147483647 h 354"/>
                <a:gd name="T88" fmla="*/ 2147483647 w 162"/>
                <a:gd name="T89" fmla="*/ 2147483647 h 354"/>
                <a:gd name="T90" fmla="*/ 2147483647 w 162"/>
                <a:gd name="T91" fmla="*/ 2147483647 h 354"/>
                <a:gd name="T92" fmla="*/ 2147483647 w 162"/>
                <a:gd name="T93" fmla="*/ 2147483647 h 354"/>
                <a:gd name="T94" fmla="*/ 2147483647 w 162"/>
                <a:gd name="T95" fmla="*/ 2147483647 h 354"/>
                <a:gd name="T96" fmla="*/ 2147483647 w 162"/>
                <a:gd name="T97" fmla="*/ 2147483647 h 354"/>
                <a:gd name="T98" fmla="*/ 2147483647 w 162"/>
                <a:gd name="T99" fmla="*/ 2147483647 h 354"/>
                <a:gd name="T100" fmla="*/ 2147483647 w 162"/>
                <a:gd name="T101" fmla="*/ 2147483647 h 354"/>
                <a:gd name="T102" fmla="*/ 2147483647 w 162"/>
                <a:gd name="T103" fmla="*/ 2147483647 h 354"/>
                <a:gd name="T104" fmla="*/ 2147483647 w 162"/>
                <a:gd name="T105" fmla="*/ 2147483647 h 354"/>
                <a:gd name="T106" fmla="*/ 2147483647 w 162"/>
                <a:gd name="T107" fmla="*/ 2147483647 h 354"/>
                <a:gd name="T108" fmla="*/ 2147483647 w 162"/>
                <a:gd name="T109" fmla="*/ 2147483647 h 354"/>
                <a:gd name="T110" fmla="*/ 2147483647 w 162"/>
                <a:gd name="T111" fmla="*/ 2147483647 h 354"/>
                <a:gd name="T112" fmla="*/ 2147483647 w 162"/>
                <a:gd name="T113" fmla="*/ 2147483647 h 354"/>
                <a:gd name="T114" fmla="*/ 2147483647 w 162"/>
                <a:gd name="T115" fmla="*/ 0 h 354"/>
                <a:gd name="T116" fmla="*/ 2147483647 w 162"/>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2" h="354">
                  <a:moveTo>
                    <a:pt x="162" y="18"/>
                  </a:moveTo>
                  <a:lnTo>
                    <a:pt x="162" y="24"/>
                  </a:lnTo>
                  <a:lnTo>
                    <a:pt x="156" y="24"/>
                  </a:lnTo>
                  <a:lnTo>
                    <a:pt x="156" y="30"/>
                  </a:lnTo>
                  <a:lnTo>
                    <a:pt x="150" y="30"/>
                  </a:lnTo>
                  <a:lnTo>
                    <a:pt x="150" y="42"/>
                  </a:lnTo>
                  <a:lnTo>
                    <a:pt x="156" y="48"/>
                  </a:lnTo>
                  <a:lnTo>
                    <a:pt x="156" y="54"/>
                  </a:lnTo>
                  <a:lnTo>
                    <a:pt x="150" y="54"/>
                  </a:lnTo>
                  <a:lnTo>
                    <a:pt x="138" y="60"/>
                  </a:lnTo>
                  <a:lnTo>
                    <a:pt x="138" y="72"/>
                  </a:lnTo>
                  <a:lnTo>
                    <a:pt x="138" y="90"/>
                  </a:lnTo>
                  <a:lnTo>
                    <a:pt x="138" y="96"/>
                  </a:lnTo>
                  <a:lnTo>
                    <a:pt x="132" y="102"/>
                  </a:lnTo>
                  <a:lnTo>
                    <a:pt x="126" y="102"/>
                  </a:lnTo>
                  <a:lnTo>
                    <a:pt x="126" y="96"/>
                  </a:lnTo>
                  <a:lnTo>
                    <a:pt x="126" y="78"/>
                  </a:lnTo>
                  <a:lnTo>
                    <a:pt x="126" y="72"/>
                  </a:lnTo>
                  <a:lnTo>
                    <a:pt x="120" y="78"/>
                  </a:lnTo>
                  <a:lnTo>
                    <a:pt x="114" y="90"/>
                  </a:lnTo>
                  <a:lnTo>
                    <a:pt x="108" y="90"/>
                  </a:lnTo>
                  <a:lnTo>
                    <a:pt x="102" y="96"/>
                  </a:lnTo>
                  <a:lnTo>
                    <a:pt x="102" y="108"/>
                  </a:lnTo>
                  <a:lnTo>
                    <a:pt x="96" y="108"/>
                  </a:lnTo>
                  <a:lnTo>
                    <a:pt x="96" y="114"/>
                  </a:lnTo>
                  <a:lnTo>
                    <a:pt x="96" y="120"/>
                  </a:lnTo>
                  <a:lnTo>
                    <a:pt x="96" y="132"/>
                  </a:lnTo>
                  <a:lnTo>
                    <a:pt x="90" y="156"/>
                  </a:lnTo>
                  <a:lnTo>
                    <a:pt x="84" y="162"/>
                  </a:lnTo>
                  <a:lnTo>
                    <a:pt x="90" y="174"/>
                  </a:lnTo>
                  <a:lnTo>
                    <a:pt x="90" y="180"/>
                  </a:lnTo>
                  <a:lnTo>
                    <a:pt x="90" y="186"/>
                  </a:lnTo>
                  <a:lnTo>
                    <a:pt x="84" y="186"/>
                  </a:lnTo>
                  <a:lnTo>
                    <a:pt x="84" y="192"/>
                  </a:lnTo>
                  <a:lnTo>
                    <a:pt x="96" y="222"/>
                  </a:lnTo>
                  <a:lnTo>
                    <a:pt x="108" y="228"/>
                  </a:lnTo>
                  <a:lnTo>
                    <a:pt x="114" y="246"/>
                  </a:lnTo>
                  <a:lnTo>
                    <a:pt x="114" y="276"/>
                  </a:lnTo>
                  <a:lnTo>
                    <a:pt x="108" y="294"/>
                  </a:lnTo>
                  <a:lnTo>
                    <a:pt x="102" y="306"/>
                  </a:lnTo>
                  <a:lnTo>
                    <a:pt x="96" y="318"/>
                  </a:lnTo>
                  <a:lnTo>
                    <a:pt x="96" y="324"/>
                  </a:lnTo>
                  <a:lnTo>
                    <a:pt x="90" y="336"/>
                  </a:lnTo>
                  <a:lnTo>
                    <a:pt x="78" y="342"/>
                  </a:lnTo>
                  <a:lnTo>
                    <a:pt x="60" y="354"/>
                  </a:lnTo>
                  <a:lnTo>
                    <a:pt x="54" y="354"/>
                  </a:lnTo>
                  <a:lnTo>
                    <a:pt x="48" y="348"/>
                  </a:lnTo>
                  <a:lnTo>
                    <a:pt x="48" y="342"/>
                  </a:lnTo>
                  <a:lnTo>
                    <a:pt x="42" y="342"/>
                  </a:lnTo>
                  <a:lnTo>
                    <a:pt x="36" y="330"/>
                  </a:lnTo>
                  <a:lnTo>
                    <a:pt x="36" y="324"/>
                  </a:lnTo>
                  <a:lnTo>
                    <a:pt x="36" y="318"/>
                  </a:lnTo>
                  <a:lnTo>
                    <a:pt x="24" y="312"/>
                  </a:lnTo>
                  <a:lnTo>
                    <a:pt x="24" y="300"/>
                  </a:lnTo>
                  <a:lnTo>
                    <a:pt x="24" y="294"/>
                  </a:lnTo>
                  <a:lnTo>
                    <a:pt x="24" y="288"/>
                  </a:lnTo>
                  <a:lnTo>
                    <a:pt x="24" y="282"/>
                  </a:lnTo>
                  <a:lnTo>
                    <a:pt x="24" y="270"/>
                  </a:lnTo>
                  <a:lnTo>
                    <a:pt x="24" y="264"/>
                  </a:lnTo>
                  <a:lnTo>
                    <a:pt x="18" y="258"/>
                  </a:lnTo>
                  <a:lnTo>
                    <a:pt x="18" y="246"/>
                  </a:lnTo>
                  <a:lnTo>
                    <a:pt x="18" y="216"/>
                  </a:lnTo>
                  <a:lnTo>
                    <a:pt x="24" y="204"/>
                  </a:lnTo>
                  <a:lnTo>
                    <a:pt x="24" y="198"/>
                  </a:lnTo>
                  <a:lnTo>
                    <a:pt x="24" y="186"/>
                  </a:lnTo>
                  <a:lnTo>
                    <a:pt x="18" y="174"/>
                  </a:lnTo>
                  <a:lnTo>
                    <a:pt x="24" y="162"/>
                  </a:lnTo>
                  <a:lnTo>
                    <a:pt x="30" y="156"/>
                  </a:lnTo>
                  <a:lnTo>
                    <a:pt x="30" y="150"/>
                  </a:lnTo>
                  <a:lnTo>
                    <a:pt x="30" y="132"/>
                  </a:lnTo>
                  <a:lnTo>
                    <a:pt x="36" y="114"/>
                  </a:lnTo>
                  <a:lnTo>
                    <a:pt x="42" y="102"/>
                  </a:lnTo>
                  <a:lnTo>
                    <a:pt x="42" y="96"/>
                  </a:lnTo>
                  <a:lnTo>
                    <a:pt x="48" y="90"/>
                  </a:lnTo>
                  <a:lnTo>
                    <a:pt x="48" y="84"/>
                  </a:lnTo>
                  <a:lnTo>
                    <a:pt x="48" y="78"/>
                  </a:lnTo>
                  <a:lnTo>
                    <a:pt x="48" y="72"/>
                  </a:lnTo>
                  <a:lnTo>
                    <a:pt x="36" y="78"/>
                  </a:lnTo>
                  <a:lnTo>
                    <a:pt x="30" y="90"/>
                  </a:lnTo>
                  <a:lnTo>
                    <a:pt x="30" y="102"/>
                  </a:lnTo>
                  <a:lnTo>
                    <a:pt x="36" y="102"/>
                  </a:lnTo>
                  <a:lnTo>
                    <a:pt x="30" y="102"/>
                  </a:lnTo>
                  <a:lnTo>
                    <a:pt x="18" y="102"/>
                  </a:lnTo>
                  <a:lnTo>
                    <a:pt x="18" y="114"/>
                  </a:lnTo>
                  <a:lnTo>
                    <a:pt x="12" y="126"/>
                  </a:lnTo>
                  <a:lnTo>
                    <a:pt x="6" y="132"/>
                  </a:lnTo>
                  <a:lnTo>
                    <a:pt x="0" y="132"/>
                  </a:lnTo>
                  <a:lnTo>
                    <a:pt x="0" y="120"/>
                  </a:lnTo>
                  <a:lnTo>
                    <a:pt x="6" y="114"/>
                  </a:lnTo>
                  <a:lnTo>
                    <a:pt x="6" y="108"/>
                  </a:lnTo>
                  <a:lnTo>
                    <a:pt x="6" y="102"/>
                  </a:lnTo>
                  <a:lnTo>
                    <a:pt x="12" y="96"/>
                  </a:lnTo>
                  <a:lnTo>
                    <a:pt x="18" y="90"/>
                  </a:lnTo>
                  <a:lnTo>
                    <a:pt x="24" y="78"/>
                  </a:lnTo>
                  <a:lnTo>
                    <a:pt x="36" y="54"/>
                  </a:lnTo>
                  <a:lnTo>
                    <a:pt x="42" y="42"/>
                  </a:lnTo>
                  <a:lnTo>
                    <a:pt x="42" y="24"/>
                  </a:lnTo>
                  <a:lnTo>
                    <a:pt x="48" y="24"/>
                  </a:lnTo>
                  <a:lnTo>
                    <a:pt x="48" y="30"/>
                  </a:lnTo>
                  <a:lnTo>
                    <a:pt x="48" y="36"/>
                  </a:lnTo>
                  <a:lnTo>
                    <a:pt x="48" y="42"/>
                  </a:lnTo>
                  <a:lnTo>
                    <a:pt x="60" y="30"/>
                  </a:lnTo>
                  <a:lnTo>
                    <a:pt x="66" y="24"/>
                  </a:lnTo>
                  <a:lnTo>
                    <a:pt x="72" y="24"/>
                  </a:lnTo>
                  <a:lnTo>
                    <a:pt x="66" y="30"/>
                  </a:lnTo>
                  <a:lnTo>
                    <a:pt x="66" y="36"/>
                  </a:lnTo>
                  <a:lnTo>
                    <a:pt x="66" y="42"/>
                  </a:lnTo>
                  <a:lnTo>
                    <a:pt x="72" y="36"/>
                  </a:lnTo>
                  <a:lnTo>
                    <a:pt x="78" y="30"/>
                  </a:lnTo>
                  <a:lnTo>
                    <a:pt x="84" y="24"/>
                  </a:lnTo>
                  <a:lnTo>
                    <a:pt x="78" y="24"/>
                  </a:lnTo>
                  <a:lnTo>
                    <a:pt x="78" y="18"/>
                  </a:lnTo>
                  <a:lnTo>
                    <a:pt x="84" y="12"/>
                  </a:lnTo>
                  <a:lnTo>
                    <a:pt x="90" y="12"/>
                  </a:lnTo>
                  <a:lnTo>
                    <a:pt x="102" y="12"/>
                  </a:lnTo>
                  <a:lnTo>
                    <a:pt x="114" y="12"/>
                  </a:lnTo>
                  <a:lnTo>
                    <a:pt x="120" y="0"/>
                  </a:lnTo>
                  <a:lnTo>
                    <a:pt x="144" y="0"/>
                  </a:lnTo>
                  <a:lnTo>
                    <a:pt x="150" y="6"/>
                  </a:lnTo>
                  <a:lnTo>
                    <a:pt x="156" y="12"/>
                  </a:lnTo>
                  <a:lnTo>
                    <a:pt x="162" y="1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8" name="Freeform 70"/>
            <p:cNvSpPr>
              <a:spLocks/>
            </p:cNvSpPr>
            <p:nvPr/>
          </p:nvSpPr>
          <p:spPr bwMode="auto">
            <a:xfrm>
              <a:off x="6529501" y="2348951"/>
              <a:ext cx="973770" cy="695329"/>
            </a:xfrm>
            <a:custGeom>
              <a:avLst/>
              <a:gdLst>
                <a:gd name="T0" fmla="*/ 2147483647 w 378"/>
                <a:gd name="T1" fmla="*/ 2147483647 h 288"/>
                <a:gd name="T2" fmla="*/ 2147483647 w 378"/>
                <a:gd name="T3" fmla="*/ 2147483647 h 288"/>
                <a:gd name="T4" fmla="*/ 2147483647 w 378"/>
                <a:gd name="T5" fmla="*/ 2147483647 h 288"/>
                <a:gd name="T6" fmla="*/ 2147483647 w 378"/>
                <a:gd name="T7" fmla="*/ 2147483647 h 288"/>
                <a:gd name="T8" fmla="*/ 2147483647 w 378"/>
                <a:gd name="T9" fmla="*/ 2147483647 h 288"/>
                <a:gd name="T10" fmla="*/ 2147483647 w 378"/>
                <a:gd name="T11" fmla="*/ 2147483647 h 288"/>
                <a:gd name="T12" fmla="*/ 2147483647 w 378"/>
                <a:gd name="T13" fmla="*/ 2147483647 h 288"/>
                <a:gd name="T14" fmla="*/ 2147483647 w 378"/>
                <a:gd name="T15" fmla="*/ 2147483647 h 288"/>
                <a:gd name="T16" fmla="*/ 2147483647 w 378"/>
                <a:gd name="T17" fmla="*/ 2147483647 h 288"/>
                <a:gd name="T18" fmla="*/ 2147483647 w 378"/>
                <a:gd name="T19" fmla="*/ 2147483647 h 288"/>
                <a:gd name="T20" fmla="*/ 2147483647 w 378"/>
                <a:gd name="T21" fmla="*/ 2147483647 h 288"/>
                <a:gd name="T22" fmla="*/ 2147483647 w 378"/>
                <a:gd name="T23" fmla="*/ 2147483647 h 288"/>
                <a:gd name="T24" fmla="*/ 2147483647 w 378"/>
                <a:gd name="T25" fmla="*/ 2147483647 h 288"/>
                <a:gd name="T26" fmla="*/ 2147483647 w 378"/>
                <a:gd name="T27" fmla="*/ 2147483647 h 288"/>
                <a:gd name="T28" fmla="*/ 2147483647 w 378"/>
                <a:gd name="T29" fmla="*/ 2147483647 h 288"/>
                <a:gd name="T30" fmla="*/ 2147483647 w 378"/>
                <a:gd name="T31" fmla="*/ 2147483647 h 288"/>
                <a:gd name="T32" fmla="*/ 2147483647 w 378"/>
                <a:gd name="T33" fmla="*/ 2147483647 h 288"/>
                <a:gd name="T34" fmla="*/ 2147483647 w 378"/>
                <a:gd name="T35" fmla="*/ 2147483647 h 288"/>
                <a:gd name="T36" fmla="*/ 2147483647 w 378"/>
                <a:gd name="T37" fmla="*/ 2147483647 h 288"/>
                <a:gd name="T38" fmla="*/ 2147483647 w 378"/>
                <a:gd name="T39" fmla="*/ 2147483647 h 288"/>
                <a:gd name="T40" fmla="*/ 2147483647 w 378"/>
                <a:gd name="T41" fmla="*/ 2147483647 h 288"/>
                <a:gd name="T42" fmla="*/ 2147483647 w 378"/>
                <a:gd name="T43" fmla="*/ 2147483647 h 288"/>
                <a:gd name="T44" fmla="*/ 2147483647 w 378"/>
                <a:gd name="T45" fmla="*/ 2147483647 h 288"/>
                <a:gd name="T46" fmla="*/ 2147483647 w 378"/>
                <a:gd name="T47" fmla="*/ 2147483647 h 288"/>
                <a:gd name="T48" fmla="*/ 2147483647 w 378"/>
                <a:gd name="T49" fmla="*/ 2147483647 h 288"/>
                <a:gd name="T50" fmla="*/ 2147483647 w 378"/>
                <a:gd name="T51" fmla="*/ 2147483647 h 288"/>
                <a:gd name="T52" fmla="*/ 2147483647 w 378"/>
                <a:gd name="T53" fmla="*/ 2147483647 h 288"/>
                <a:gd name="T54" fmla="*/ 2147483647 w 378"/>
                <a:gd name="T55" fmla="*/ 2147483647 h 288"/>
                <a:gd name="T56" fmla="*/ 2147483647 w 378"/>
                <a:gd name="T57" fmla="*/ 2147483647 h 288"/>
                <a:gd name="T58" fmla="*/ 2147483647 w 378"/>
                <a:gd name="T59" fmla="*/ 2147483647 h 288"/>
                <a:gd name="T60" fmla="*/ 2147483647 w 378"/>
                <a:gd name="T61" fmla="*/ 2147483647 h 288"/>
                <a:gd name="T62" fmla="*/ 2147483647 w 378"/>
                <a:gd name="T63" fmla="*/ 2147483647 h 288"/>
                <a:gd name="T64" fmla="*/ 2147483647 w 378"/>
                <a:gd name="T65" fmla="*/ 2147483647 h 288"/>
                <a:gd name="T66" fmla="*/ 2147483647 w 378"/>
                <a:gd name="T67" fmla="*/ 2147483647 h 288"/>
                <a:gd name="T68" fmla="*/ 2147483647 w 378"/>
                <a:gd name="T69" fmla="*/ 2147483647 h 288"/>
                <a:gd name="T70" fmla="*/ 2147483647 w 378"/>
                <a:gd name="T71" fmla="*/ 2147483647 h 288"/>
                <a:gd name="T72" fmla="*/ 2147483647 w 378"/>
                <a:gd name="T73" fmla="*/ 2147483647 h 288"/>
                <a:gd name="T74" fmla="*/ 2147483647 w 378"/>
                <a:gd name="T75" fmla="*/ 2147483647 h 288"/>
                <a:gd name="T76" fmla="*/ 2147483647 w 378"/>
                <a:gd name="T77" fmla="*/ 2147483647 h 288"/>
                <a:gd name="T78" fmla="*/ 2147483647 w 378"/>
                <a:gd name="T79" fmla="*/ 2147483647 h 288"/>
                <a:gd name="T80" fmla="*/ 2147483647 w 378"/>
                <a:gd name="T81" fmla="*/ 2147483647 h 288"/>
                <a:gd name="T82" fmla="*/ 2147483647 w 378"/>
                <a:gd name="T83" fmla="*/ 2147483647 h 288"/>
                <a:gd name="T84" fmla="*/ 2147483647 w 378"/>
                <a:gd name="T85" fmla="*/ 2147483647 h 288"/>
                <a:gd name="T86" fmla="*/ 2147483647 w 378"/>
                <a:gd name="T87" fmla="*/ 2147483647 h 288"/>
                <a:gd name="T88" fmla="*/ 2147483647 w 378"/>
                <a:gd name="T89" fmla="*/ 2147483647 h 288"/>
                <a:gd name="T90" fmla="*/ 2147483647 w 378"/>
                <a:gd name="T91" fmla="*/ 2147483647 h 288"/>
                <a:gd name="T92" fmla="*/ 2147483647 w 378"/>
                <a:gd name="T93" fmla="*/ 2147483647 h 288"/>
                <a:gd name="T94" fmla="*/ 2147483647 w 378"/>
                <a:gd name="T95" fmla="*/ 2147483647 h 288"/>
                <a:gd name="T96" fmla="*/ 2147483647 w 378"/>
                <a:gd name="T97" fmla="*/ 2147483647 h 288"/>
                <a:gd name="T98" fmla="*/ 2147483647 w 378"/>
                <a:gd name="T99" fmla="*/ 2147483647 h 288"/>
                <a:gd name="T100" fmla="*/ 2147483647 w 378"/>
                <a:gd name="T101" fmla="*/ 2147483647 h 288"/>
                <a:gd name="T102" fmla="*/ 2147483647 w 378"/>
                <a:gd name="T103" fmla="*/ 2147483647 h 288"/>
                <a:gd name="T104" fmla="*/ 2147483647 w 378"/>
                <a:gd name="T105" fmla="*/ 2147483647 h 288"/>
                <a:gd name="T106" fmla="*/ 2147483647 w 378"/>
                <a:gd name="T107" fmla="*/ 2147483647 h 288"/>
                <a:gd name="T108" fmla="*/ 0 w 378"/>
                <a:gd name="T109" fmla="*/ 2147483647 h 288"/>
                <a:gd name="T110" fmla="*/ 0 w 378"/>
                <a:gd name="T111" fmla="*/ 2147483647 h 288"/>
                <a:gd name="T112" fmla="*/ 2147483647 w 378"/>
                <a:gd name="T113" fmla="*/ 2147483647 h 288"/>
                <a:gd name="T114" fmla="*/ 2147483647 w 378"/>
                <a:gd name="T115" fmla="*/ 2147483647 h 288"/>
                <a:gd name="T116" fmla="*/ 2147483647 w 378"/>
                <a:gd name="T117" fmla="*/ 2147483647 h 288"/>
                <a:gd name="T118" fmla="*/ 2147483647 w 378"/>
                <a:gd name="T119" fmla="*/ 2147483647 h 288"/>
                <a:gd name="T120" fmla="*/ 2147483647 w 378"/>
                <a:gd name="T121" fmla="*/ 2147483647 h 288"/>
                <a:gd name="T122" fmla="*/ 2147483647 w 378"/>
                <a:gd name="T123" fmla="*/ 2147483647 h 288"/>
                <a:gd name="T124" fmla="*/ 2147483647 w 378"/>
                <a:gd name="T125" fmla="*/ 2147483647 h 2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8" h="288">
                  <a:moveTo>
                    <a:pt x="48" y="192"/>
                  </a:moveTo>
                  <a:lnTo>
                    <a:pt x="42" y="198"/>
                  </a:lnTo>
                  <a:lnTo>
                    <a:pt x="42" y="204"/>
                  </a:lnTo>
                  <a:lnTo>
                    <a:pt x="54" y="204"/>
                  </a:lnTo>
                  <a:lnTo>
                    <a:pt x="54" y="216"/>
                  </a:lnTo>
                  <a:lnTo>
                    <a:pt x="36" y="222"/>
                  </a:lnTo>
                  <a:lnTo>
                    <a:pt x="24" y="222"/>
                  </a:lnTo>
                  <a:lnTo>
                    <a:pt x="18" y="228"/>
                  </a:lnTo>
                  <a:lnTo>
                    <a:pt x="18" y="240"/>
                  </a:lnTo>
                  <a:lnTo>
                    <a:pt x="24" y="246"/>
                  </a:lnTo>
                  <a:lnTo>
                    <a:pt x="30" y="246"/>
                  </a:lnTo>
                  <a:lnTo>
                    <a:pt x="36" y="246"/>
                  </a:lnTo>
                  <a:lnTo>
                    <a:pt x="36" y="240"/>
                  </a:lnTo>
                  <a:lnTo>
                    <a:pt x="54" y="246"/>
                  </a:lnTo>
                  <a:lnTo>
                    <a:pt x="54" y="234"/>
                  </a:lnTo>
                  <a:lnTo>
                    <a:pt x="78" y="222"/>
                  </a:lnTo>
                  <a:lnTo>
                    <a:pt x="84" y="216"/>
                  </a:lnTo>
                  <a:lnTo>
                    <a:pt x="90" y="198"/>
                  </a:lnTo>
                  <a:lnTo>
                    <a:pt x="114" y="180"/>
                  </a:lnTo>
                  <a:lnTo>
                    <a:pt x="138" y="180"/>
                  </a:lnTo>
                  <a:lnTo>
                    <a:pt x="144" y="180"/>
                  </a:lnTo>
                  <a:lnTo>
                    <a:pt x="150" y="186"/>
                  </a:lnTo>
                  <a:lnTo>
                    <a:pt x="180" y="180"/>
                  </a:lnTo>
                  <a:lnTo>
                    <a:pt x="162" y="174"/>
                  </a:lnTo>
                  <a:lnTo>
                    <a:pt x="162" y="168"/>
                  </a:lnTo>
                  <a:lnTo>
                    <a:pt x="192" y="156"/>
                  </a:lnTo>
                  <a:lnTo>
                    <a:pt x="204" y="150"/>
                  </a:lnTo>
                  <a:lnTo>
                    <a:pt x="234" y="144"/>
                  </a:lnTo>
                  <a:lnTo>
                    <a:pt x="228" y="132"/>
                  </a:lnTo>
                  <a:lnTo>
                    <a:pt x="222" y="126"/>
                  </a:lnTo>
                  <a:lnTo>
                    <a:pt x="222" y="120"/>
                  </a:lnTo>
                  <a:lnTo>
                    <a:pt x="216" y="126"/>
                  </a:lnTo>
                  <a:lnTo>
                    <a:pt x="198" y="126"/>
                  </a:lnTo>
                  <a:lnTo>
                    <a:pt x="192" y="120"/>
                  </a:lnTo>
                  <a:lnTo>
                    <a:pt x="186" y="120"/>
                  </a:lnTo>
                  <a:lnTo>
                    <a:pt x="198" y="96"/>
                  </a:lnTo>
                  <a:lnTo>
                    <a:pt x="216" y="78"/>
                  </a:lnTo>
                  <a:lnTo>
                    <a:pt x="240" y="66"/>
                  </a:lnTo>
                  <a:lnTo>
                    <a:pt x="294" y="48"/>
                  </a:lnTo>
                  <a:lnTo>
                    <a:pt x="300" y="48"/>
                  </a:lnTo>
                  <a:lnTo>
                    <a:pt x="306" y="48"/>
                  </a:lnTo>
                  <a:lnTo>
                    <a:pt x="312" y="48"/>
                  </a:lnTo>
                  <a:lnTo>
                    <a:pt x="318" y="54"/>
                  </a:lnTo>
                  <a:lnTo>
                    <a:pt x="324" y="54"/>
                  </a:lnTo>
                  <a:lnTo>
                    <a:pt x="336" y="42"/>
                  </a:lnTo>
                  <a:lnTo>
                    <a:pt x="330" y="36"/>
                  </a:lnTo>
                  <a:lnTo>
                    <a:pt x="318" y="42"/>
                  </a:lnTo>
                  <a:lnTo>
                    <a:pt x="318" y="36"/>
                  </a:lnTo>
                  <a:lnTo>
                    <a:pt x="312" y="36"/>
                  </a:lnTo>
                  <a:lnTo>
                    <a:pt x="300" y="36"/>
                  </a:lnTo>
                  <a:lnTo>
                    <a:pt x="306" y="30"/>
                  </a:lnTo>
                  <a:lnTo>
                    <a:pt x="324" y="24"/>
                  </a:lnTo>
                  <a:lnTo>
                    <a:pt x="324" y="36"/>
                  </a:lnTo>
                  <a:lnTo>
                    <a:pt x="336" y="24"/>
                  </a:lnTo>
                  <a:lnTo>
                    <a:pt x="348" y="18"/>
                  </a:lnTo>
                  <a:lnTo>
                    <a:pt x="354" y="18"/>
                  </a:lnTo>
                  <a:lnTo>
                    <a:pt x="366" y="6"/>
                  </a:lnTo>
                  <a:lnTo>
                    <a:pt x="372" y="0"/>
                  </a:lnTo>
                  <a:lnTo>
                    <a:pt x="378" y="6"/>
                  </a:lnTo>
                  <a:lnTo>
                    <a:pt x="360" y="24"/>
                  </a:lnTo>
                  <a:lnTo>
                    <a:pt x="366" y="24"/>
                  </a:lnTo>
                  <a:lnTo>
                    <a:pt x="372" y="30"/>
                  </a:lnTo>
                  <a:lnTo>
                    <a:pt x="372" y="42"/>
                  </a:lnTo>
                  <a:lnTo>
                    <a:pt x="366" y="42"/>
                  </a:lnTo>
                  <a:lnTo>
                    <a:pt x="372" y="48"/>
                  </a:lnTo>
                  <a:lnTo>
                    <a:pt x="372" y="60"/>
                  </a:lnTo>
                  <a:lnTo>
                    <a:pt x="372" y="66"/>
                  </a:lnTo>
                  <a:lnTo>
                    <a:pt x="366" y="66"/>
                  </a:lnTo>
                  <a:lnTo>
                    <a:pt x="354" y="78"/>
                  </a:lnTo>
                  <a:lnTo>
                    <a:pt x="348" y="90"/>
                  </a:lnTo>
                  <a:lnTo>
                    <a:pt x="336" y="96"/>
                  </a:lnTo>
                  <a:lnTo>
                    <a:pt x="330" y="96"/>
                  </a:lnTo>
                  <a:lnTo>
                    <a:pt x="324" y="96"/>
                  </a:lnTo>
                  <a:lnTo>
                    <a:pt x="318" y="96"/>
                  </a:lnTo>
                  <a:lnTo>
                    <a:pt x="312" y="102"/>
                  </a:lnTo>
                  <a:lnTo>
                    <a:pt x="300" y="102"/>
                  </a:lnTo>
                  <a:lnTo>
                    <a:pt x="294" y="96"/>
                  </a:lnTo>
                  <a:lnTo>
                    <a:pt x="258" y="96"/>
                  </a:lnTo>
                  <a:lnTo>
                    <a:pt x="234" y="114"/>
                  </a:lnTo>
                  <a:lnTo>
                    <a:pt x="228" y="120"/>
                  </a:lnTo>
                  <a:lnTo>
                    <a:pt x="228" y="126"/>
                  </a:lnTo>
                  <a:lnTo>
                    <a:pt x="234" y="132"/>
                  </a:lnTo>
                  <a:lnTo>
                    <a:pt x="240" y="138"/>
                  </a:lnTo>
                  <a:lnTo>
                    <a:pt x="240" y="144"/>
                  </a:lnTo>
                  <a:lnTo>
                    <a:pt x="240" y="150"/>
                  </a:lnTo>
                  <a:lnTo>
                    <a:pt x="240" y="156"/>
                  </a:lnTo>
                  <a:lnTo>
                    <a:pt x="234" y="162"/>
                  </a:lnTo>
                  <a:lnTo>
                    <a:pt x="228" y="168"/>
                  </a:lnTo>
                  <a:lnTo>
                    <a:pt x="222" y="180"/>
                  </a:lnTo>
                  <a:lnTo>
                    <a:pt x="216" y="186"/>
                  </a:lnTo>
                  <a:lnTo>
                    <a:pt x="204" y="198"/>
                  </a:lnTo>
                  <a:lnTo>
                    <a:pt x="192" y="204"/>
                  </a:lnTo>
                  <a:lnTo>
                    <a:pt x="174" y="222"/>
                  </a:lnTo>
                  <a:lnTo>
                    <a:pt x="162" y="228"/>
                  </a:lnTo>
                  <a:lnTo>
                    <a:pt x="138" y="234"/>
                  </a:lnTo>
                  <a:lnTo>
                    <a:pt x="108" y="264"/>
                  </a:lnTo>
                  <a:lnTo>
                    <a:pt x="96" y="276"/>
                  </a:lnTo>
                  <a:lnTo>
                    <a:pt x="84" y="276"/>
                  </a:lnTo>
                  <a:lnTo>
                    <a:pt x="78" y="276"/>
                  </a:lnTo>
                  <a:lnTo>
                    <a:pt x="72" y="282"/>
                  </a:lnTo>
                  <a:lnTo>
                    <a:pt x="60" y="288"/>
                  </a:lnTo>
                  <a:lnTo>
                    <a:pt x="54" y="288"/>
                  </a:lnTo>
                  <a:lnTo>
                    <a:pt x="48" y="282"/>
                  </a:lnTo>
                  <a:lnTo>
                    <a:pt x="42" y="288"/>
                  </a:lnTo>
                  <a:lnTo>
                    <a:pt x="36" y="288"/>
                  </a:lnTo>
                  <a:lnTo>
                    <a:pt x="30" y="288"/>
                  </a:lnTo>
                  <a:lnTo>
                    <a:pt x="36" y="282"/>
                  </a:lnTo>
                  <a:lnTo>
                    <a:pt x="48" y="282"/>
                  </a:lnTo>
                  <a:lnTo>
                    <a:pt x="42" y="276"/>
                  </a:lnTo>
                  <a:lnTo>
                    <a:pt x="36" y="282"/>
                  </a:lnTo>
                  <a:lnTo>
                    <a:pt x="30" y="282"/>
                  </a:lnTo>
                  <a:lnTo>
                    <a:pt x="24" y="270"/>
                  </a:lnTo>
                  <a:lnTo>
                    <a:pt x="6" y="270"/>
                  </a:lnTo>
                  <a:lnTo>
                    <a:pt x="0" y="276"/>
                  </a:lnTo>
                  <a:lnTo>
                    <a:pt x="0" y="270"/>
                  </a:lnTo>
                  <a:lnTo>
                    <a:pt x="0" y="264"/>
                  </a:lnTo>
                  <a:lnTo>
                    <a:pt x="12" y="252"/>
                  </a:lnTo>
                  <a:lnTo>
                    <a:pt x="12" y="246"/>
                  </a:lnTo>
                  <a:lnTo>
                    <a:pt x="12" y="240"/>
                  </a:lnTo>
                  <a:lnTo>
                    <a:pt x="12" y="228"/>
                  </a:lnTo>
                  <a:lnTo>
                    <a:pt x="18" y="222"/>
                  </a:lnTo>
                  <a:lnTo>
                    <a:pt x="24" y="222"/>
                  </a:lnTo>
                  <a:lnTo>
                    <a:pt x="30" y="216"/>
                  </a:lnTo>
                  <a:lnTo>
                    <a:pt x="30" y="210"/>
                  </a:lnTo>
                  <a:lnTo>
                    <a:pt x="30" y="204"/>
                  </a:lnTo>
                  <a:lnTo>
                    <a:pt x="30" y="198"/>
                  </a:lnTo>
                  <a:lnTo>
                    <a:pt x="30" y="192"/>
                  </a:lnTo>
                  <a:lnTo>
                    <a:pt x="36" y="192"/>
                  </a:lnTo>
                  <a:lnTo>
                    <a:pt x="42" y="198"/>
                  </a:lnTo>
                  <a:lnTo>
                    <a:pt x="42" y="192"/>
                  </a:lnTo>
                  <a:lnTo>
                    <a:pt x="48" y="19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39" name="Freeform 71"/>
            <p:cNvSpPr>
              <a:spLocks/>
            </p:cNvSpPr>
            <p:nvPr/>
          </p:nvSpPr>
          <p:spPr bwMode="auto">
            <a:xfrm>
              <a:off x="6235823" y="2131661"/>
              <a:ext cx="741919" cy="680843"/>
            </a:xfrm>
            <a:custGeom>
              <a:avLst/>
              <a:gdLst>
                <a:gd name="T0" fmla="*/ 2147483647 w 288"/>
                <a:gd name="T1" fmla="*/ 2147483647 h 282"/>
                <a:gd name="T2" fmla="*/ 2147483647 w 288"/>
                <a:gd name="T3" fmla="*/ 2147483647 h 282"/>
                <a:gd name="T4" fmla="*/ 2147483647 w 288"/>
                <a:gd name="T5" fmla="*/ 2147483647 h 282"/>
                <a:gd name="T6" fmla="*/ 2147483647 w 288"/>
                <a:gd name="T7" fmla="*/ 2147483647 h 282"/>
                <a:gd name="T8" fmla="*/ 2147483647 w 288"/>
                <a:gd name="T9" fmla="*/ 2147483647 h 282"/>
                <a:gd name="T10" fmla="*/ 2147483647 w 288"/>
                <a:gd name="T11" fmla="*/ 2147483647 h 282"/>
                <a:gd name="T12" fmla="*/ 2147483647 w 288"/>
                <a:gd name="T13" fmla="*/ 2147483647 h 282"/>
                <a:gd name="T14" fmla="*/ 2147483647 w 288"/>
                <a:gd name="T15" fmla="*/ 2147483647 h 282"/>
                <a:gd name="T16" fmla="*/ 2147483647 w 288"/>
                <a:gd name="T17" fmla="*/ 2147483647 h 282"/>
                <a:gd name="T18" fmla="*/ 2147483647 w 288"/>
                <a:gd name="T19" fmla="*/ 2147483647 h 282"/>
                <a:gd name="T20" fmla="*/ 2147483647 w 288"/>
                <a:gd name="T21" fmla="*/ 2147483647 h 282"/>
                <a:gd name="T22" fmla="*/ 2147483647 w 288"/>
                <a:gd name="T23" fmla="*/ 2147483647 h 282"/>
                <a:gd name="T24" fmla="*/ 2147483647 w 288"/>
                <a:gd name="T25" fmla="*/ 2147483647 h 282"/>
                <a:gd name="T26" fmla="*/ 2147483647 w 288"/>
                <a:gd name="T27" fmla="*/ 2147483647 h 282"/>
                <a:gd name="T28" fmla="*/ 2147483647 w 288"/>
                <a:gd name="T29" fmla="*/ 2147483647 h 282"/>
                <a:gd name="T30" fmla="*/ 2147483647 w 288"/>
                <a:gd name="T31" fmla="*/ 2147483647 h 282"/>
                <a:gd name="T32" fmla="*/ 2147483647 w 288"/>
                <a:gd name="T33" fmla="*/ 2147483647 h 282"/>
                <a:gd name="T34" fmla="*/ 2147483647 w 288"/>
                <a:gd name="T35" fmla="*/ 2147483647 h 282"/>
                <a:gd name="T36" fmla="*/ 2147483647 w 288"/>
                <a:gd name="T37" fmla="*/ 2147483647 h 282"/>
                <a:gd name="T38" fmla="*/ 2147483647 w 288"/>
                <a:gd name="T39" fmla="*/ 2147483647 h 282"/>
                <a:gd name="T40" fmla="*/ 0 w 288"/>
                <a:gd name="T41" fmla="*/ 2147483647 h 282"/>
                <a:gd name="T42" fmla="*/ 2147483647 w 288"/>
                <a:gd name="T43" fmla="*/ 2147483647 h 282"/>
                <a:gd name="T44" fmla="*/ 2147483647 w 288"/>
                <a:gd name="T45" fmla="*/ 2147483647 h 282"/>
                <a:gd name="T46" fmla="*/ 2147483647 w 288"/>
                <a:gd name="T47" fmla="*/ 2147483647 h 282"/>
                <a:gd name="T48" fmla="*/ 2147483647 w 288"/>
                <a:gd name="T49" fmla="*/ 2147483647 h 282"/>
                <a:gd name="T50" fmla="*/ 2147483647 w 288"/>
                <a:gd name="T51" fmla="*/ 2147483647 h 282"/>
                <a:gd name="T52" fmla="*/ 2147483647 w 288"/>
                <a:gd name="T53" fmla="*/ 2147483647 h 282"/>
                <a:gd name="T54" fmla="*/ 2147483647 w 288"/>
                <a:gd name="T55" fmla="*/ 2147483647 h 282"/>
                <a:gd name="T56" fmla="*/ 2147483647 w 288"/>
                <a:gd name="T57" fmla="*/ 2147483647 h 282"/>
                <a:gd name="T58" fmla="*/ 2147483647 w 288"/>
                <a:gd name="T59" fmla="*/ 2147483647 h 282"/>
                <a:gd name="T60" fmla="*/ 2147483647 w 288"/>
                <a:gd name="T61" fmla="*/ 2147483647 h 282"/>
                <a:gd name="T62" fmla="*/ 2147483647 w 288"/>
                <a:gd name="T63" fmla="*/ 0 h 282"/>
                <a:gd name="T64" fmla="*/ 2147483647 w 288"/>
                <a:gd name="T65" fmla="*/ 2147483647 h 282"/>
                <a:gd name="T66" fmla="*/ 2147483647 w 288"/>
                <a:gd name="T67" fmla="*/ 2147483647 h 282"/>
                <a:gd name="T68" fmla="*/ 2147483647 w 288"/>
                <a:gd name="T69" fmla="*/ 2147483647 h 282"/>
                <a:gd name="T70" fmla="*/ 2147483647 w 288"/>
                <a:gd name="T71" fmla="*/ 2147483647 h 282"/>
                <a:gd name="T72" fmla="*/ 2147483647 w 288"/>
                <a:gd name="T73" fmla="*/ 2147483647 h 282"/>
                <a:gd name="T74" fmla="*/ 2147483647 w 288"/>
                <a:gd name="T75" fmla="*/ 2147483647 h 282"/>
                <a:gd name="T76" fmla="*/ 2147483647 w 288"/>
                <a:gd name="T77" fmla="*/ 2147483647 h 282"/>
                <a:gd name="T78" fmla="*/ 2147483647 w 288"/>
                <a:gd name="T79" fmla="*/ 2147483647 h 282"/>
                <a:gd name="T80" fmla="*/ 2147483647 w 288"/>
                <a:gd name="T81" fmla="*/ 2147483647 h 282"/>
                <a:gd name="T82" fmla="*/ 2147483647 w 288"/>
                <a:gd name="T83" fmla="*/ 2147483647 h 282"/>
                <a:gd name="T84" fmla="*/ 2147483647 w 288"/>
                <a:gd name="T85" fmla="*/ 2147483647 h 282"/>
                <a:gd name="T86" fmla="*/ 2147483647 w 288"/>
                <a:gd name="T87" fmla="*/ 2147483647 h 282"/>
                <a:gd name="T88" fmla="*/ 2147483647 w 288"/>
                <a:gd name="T89" fmla="*/ 2147483647 h 282"/>
                <a:gd name="T90" fmla="*/ 2147483647 w 288"/>
                <a:gd name="T91" fmla="*/ 2147483647 h 282"/>
                <a:gd name="T92" fmla="*/ 2147483647 w 288"/>
                <a:gd name="T93" fmla="*/ 2147483647 h 282"/>
                <a:gd name="T94" fmla="*/ 2147483647 w 288"/>
                <a:gd name="T95" fmla="*/ 2147483647 h 282"/>
                <a:gd name="T96" fmla="*/ 2147483647 w 288"/>
                <a:gd name="T97" fmla="*/ 2147483647 h 282"/>
                <a:gd name="T98" fmla="*/ 2147483647 w 288"/>
                <a:gd name="T99" fmla="*/ 2147483647 h 282"/>
                <a:gd name="T100" fmla="*/ 2147483647 w 288"/>
                <a:gd name="T101" fmla="*/ 2147483647 h 282"/>
                <a:gd name="T102" fmla="*/ 2147483647 w 288"/>
                <a:gd name="T103" fmla="*/ 2147483647 h 282"/>
                <a:gd name="T104" fmla="*/ 2147483647 w 288"/>
                <a:gd name="T105" fmla="*/ 2147483647 h 282"/>
                <a:gd name="T106" fmla="*/ 2147483647 w 288"/>
                <a:gd name="T107" fmla="*/ 2147483647 h 282"/>
                <a:gd name="T108" fmla="*/ 2147483647 w 288"/>
                <a:gd name="T109" fmla="*/ 2147483647 h 282"/>
                <a:gd name="T110" fmla="*/ 2147483647 w 288"/>
                <a:gd name="T111" fmla="*/ 2147483647 h 282"/>
                <a:gd name="T112" fmla="*/ 2147483647 w 288"/>
                <a:gd name="T113" fmla="*/ 2147483647 h 282"/>
                <a:gd name="T114" fmla="*/ 2147483647 w 288"/>
                <a:gd name="T115" fmla="*/ 2147483647 h 282"/>
                <a:gd name="T116" fmla="*/ 2147483647 w 288"/>
                <a:gd name="T117" fmla="*/ 2147483647 h 28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8" h="282">
                  <a:moveTo>
                    <a:pt x="156" y="282"/>
                  </a:moveTo>
                  <a:lnTo>
                    <a:pt x="156" y="258"/>
                  </a:lnTo>
                  <a:lnTo>
                    <a:pt x="150" y="210"/>
                  </a:lnTo>
                  <a:lnTo>
                    <a:pt x="132" y="180"/>
                  </a:lnTo>
                  <a:lnTo>
                    <a:pt x="126" y="180"/>
                  </a:lnTo>
                  <a:lnTo>
                    <a:pt x="120" y="180"/>
                  </a:lnTo>
                  <a:lnTo>
                    <a:pt x="114" y="186"/>
                  </a:lnTo>
                  <a:lnTo>
                    <a:pt x="108" y="186"/>
                  </a:lnTo>
                  <a:lnTo>
                    <a:pt x="102" y="192"/>
                  </a:lnTo>
                  <a:lnTo>
                    <a:pt x="102" y="198"/>
                  </a:lnTo>
                  <a:lnTo>
                    <a:pt x="96" y="210"/>
                  </a:lnTo>
                  <a:lnTo>
                    <a:pt x="90" y="210"/>
                  </a:lnTo>
                  <a:lnTo>
                    <a:pt x="90" y="216"/>
                  </a:lnTo>
                  <a:lnTo>
                    <a:pt x="90" y="222"/>
                  </a:lnTo>
                  <a:lnTo>
                    <a:pt x="84" y="222"/>
                  </a:lnTo>
                  <a:lnTo>
                    <a:pt x="78" y="216"/>
                  </a:lnTo>
                  <a:lnTo>
                    <a:pt x="72" y="216"/>
                  </a:lnTo>
                  <a:lnTo>
                    <a:pt x="72" y="204"/>
                  </a:lnTo>
                  <a:lnTo>
                    <a:pt x="72" y="192"/>
                  </a:lnTo>
                  <a:lnTo>
                    <a:pt x="78" y="192"/>
                  </a:lnTo>
                  <a:lnTo>
                    <a:pt x="84" y="186"/>
                  </a:lnTo>
                  <a:lnTo>
                    <a:pt x="90" y="168"/>
                  </a:lnTo>
                  <a:lnTo>
                    <a:pt x="96" y="162"/>
                  </a:lnTo>
                  <a:lnTo>
                    <a:pt x="96" y="156"/>
                  </a:lnTo>
                  <a:lnTo>
                    <a:pt x="96" y="138"/>
                  </a:lnTo>
                  <a:lnTo>
                    <a:pt x="96" y="132"/>
                  </a:lnTo>
                  <a:lnTo>
                    <a:pt x="90" y="120"/>
                  </a:lnTo>
                  <a:lnTo>
                    <a:pt x="84" y="114"/>
                  </a:lnTo>
                  <a:lnTo>
                    <a:pt x="84" y="108"/>
                  </a:lnTo>
                  <a:lnTo>
                    <a:pt x="90" y="108"/>
                  </a:lnTo>
                  <a:lnTo>
                    <a:pt x="96" y="108"/>
                  </a:lnTo>
                  <a:lnTo>
                    <a:pt x="90" y="102"/>
                  </a:lnTo>
                  <a:lnTo>
                    <a:pt x="78" y="90"/>
                  </a:lnTo>
                  <a:lnTo>
                    <a:pt x="72" y="90"/>
                  </a:lnTo>
                  <a:lnTo>
                    <a:pt x="60" y="84"/>
                  </a:lnTo>
                  <a:lnTo>
                    <a:pt x="54" y="78"/>
                  </a:lnTo>
                  <a:lnTo>
                    <a:pt x="48" y="78"/>
                  </a:lnTo>
                  <a:lnTo>
                    <a:pt x="36" y="72"/>
                  </a:lnTo>
                  <a:lnTo>
                    <a:pt x="24" y="66"/>
                  </a:lnTo>
                  <a:lnTo>
                    <a:pt x="12" y="60"/>
                  </a:lnTo>
                  <a:lnTo>
                    <a:pt x="6" y="60"/>
                  </a:lnTo>
                  <a:lnTo>
                    <a:pt x="0" y="54"/>
                  </a:lnTo>
                  <a:lnTo>
                    <a:pt x="6" y="54"/>
                  </a:lnTo>
                  <a:lnTo>
                    <a:pt x="6" y="60"/>
                  </a:lnTo>
                  <a:lnTo>
                    <a:pt x="12" y="60"/>
                  </a:lnTo>
                  <a:lnTo>
                    <a:pt x="6" y="48"/>
                  </a:lnTo>
                  <a:lnTo>
                    <a:pt x="12" y="42"/>
                  </a:lnTo>
                  <a:lnTo>
                    <a:pt x="12" y="48"/>
                  </a:lnTo>
                  <a:lnTo>
                    <a:pt x="18" y="48"/>
                  </a:lnTo>
                  <a:lnTo>
                    <a:pt x="24" y="42"/>
                  </a:lnTo>
                  <a:lnTo>
                    <a:pt x="30" y="42"/>
                  </a:lnTo>
                  <a:lnTo>
                    <a:pt x="48" y="42"/>
                  </a:lnTo>
                  <a:lnTo>
                    <a:pt x="48" y="36"/>
                  </a:lnTo>
                  <a:lnTo>
                    <a:pt x="42" y="30"/>
                  </a:lnTo>
                  <a:lnTo>
                    <a:pt x="30" y="30"/>
                  </a:lnTo>
                  <a:lnTo>
                    <a:pt x="30" y="24"/>
                  </a:lnTo>
                  <a:lnTo>
                    <a:pt x="30" y="6"/>
                  </a:lnTo>
                  <a:lnTo>
                    <a:pt x="24" y="6"/>
                  </a:lnTo>
                  <a:lnTo>
                    <a:pt x="18" y="12"/>
                  </a:lnTo>
                  <a:lnTo>
                    <a:pt x="24" y="6"/>
                  </a:lnTo>
                  <a:lnTo>
                    <a:pt x="30" y="0"/>
                  </a:lnTo>
                  <a:lnTo>
                    <a:pt x="36" y="0"/>
                  </a:lnTo>
                  <a:lnTo>
                    <a:pt x="42" y="12"/>
                  </a:lnTo>
                  <a:lnTo>
                    <a:pt x="42" y="18"/>
                  </a:lnTo>
                  <a:lnTo>
                    <a:pt x="60" y="18"/>
                  </a:lnTo>
                  <a:lnTo>
                    <a:pt x="96" y="18"/>
                  </a:lnTo>
                  <a:lnTo>
                    <a:pt x="120" y="18"/>
                  </a:lnTo>
                  <a:lnTo>
                    <a:pt x="132" y="18"/>
                  </a:lnTo>
                  <a:lnTo>
                    <a:pt x="168" y="18"/>
                  </a:lnTo>
                  <a:lnTo>
                    <a:pt x="174" y="24"/>
                  </a:lnTo>
                  <a:lnTo>
                    <a:pt x="204" y="18"/>
                  </a:lnTo>
                  <a:lnTo>
                    <a:pt x="210" y="12"/>
                  </a:lnTo>
                  <a:lnTo>
                    <a:pt x="216" y="12"/>
                  </a:lnTo>
                  <a:lnTo>
                    <a:pt x="216" y="18"/>
                  </a:lnTo>
                  <a:lnTo>
                    <a:pt x="216" y="24"/>
                  </a:lnTo>
                  <a:lnTo>
                    <a:pt x="252" y="60"/>
                  </a:lnTo>
                  <a:lnTo>
                    <a:pt x="252" y="54"/>
                  </a:lnTo>
                  <a:lnTo>
                    <a:pt x="264" y="60"/>
                  </a:lnTo>
                  <a:lnTo>
                    <a:pt x="258" y="66"/>
                  </a:lnTo>
                  <a:lnTo>
                    <a:pt x="264" y="78"/>
                  </a:lnTo>
                  <a:lnTo>
                    <a:pt x="276" y="90"/>
                  </a:lnTo>
                  <a:lnTo>
                    <a:pt x="288" y="96"/>
                  </a:lnTo>
                  <a:lnTo>
                    <a:pt x="288" y="102"/>
                  </a:lnTo>
                  <a:lnTo>
                    <a:pt x="282" y="102"/>
                  </a:lnTo>
                  <a:lnTo>
                    <a:pt x="276" y="96"/>
                  </a:lnTo>
                  <a:lnTo>
                    <a:pt x="264" y="96"/>
                  </a:lnTo>
                  <a:lnTo>
                    <a:pt x="264" y="102"/>
                  </a:lnTo>
                  <a:lnTo>
                    <a:pt x="276" y="108"/>
                  </a:lnTo>
                  <a:lnTo>
                    <a:pt x="276" y="114"/>
                  </a:lnTo>
                  <a:lnTo>
                    <a:pt x="258" y="126"/>
                  </a:lnTo>
                  <a:lnTo>
                    <a:pt x="246" y="126"/>
                  </a:lnTo>
                  <a:lnTo>
                    <a:pt x="240" y="114"/>
                  </a:lnTo>
                  <a:lnTo>
                    <a:pt x="228" y="114"/>
                  </a:lnTo>
                  <a:lnTo>
                    <a:pt x="228" y="120"/>
                  </a:lnTo>
                  <a:lnTo>
                    <a:pt x="222" y="126"/>
                  </a:lnTo>
                  <a:lnTo>
                    <a:pt x="210" y="102"/>
                  </a:lnTo>
                  <a:lnTo>
                    <a:pt x="204" y="96"/>
                  </a:lnTo>
                  <a:lnTo>
                    <a:pt x="198" y="84"/>
                  </a:lnTo>
                  <a:lnTo>
                    <a:pt x="198" y="78"/>
                  </a:lnTo>
                  <a:lnTo>
                    <a:pt x="180" y="78"/>
                  </a:lnTo>
                  <a:lnTo>
                    <a:pt x="174" y="84"/>
                  </a:lnTo>
                  <a:lnTo>
                    <a:pt x="180" y="84"/>
                  </a:lnTo>
                  <a:lnTo>
                    <a:pt x="192" y="96"/>
                  </a:lnTo>
                  <a:lnTo>
                    <a:pt x="198" y="108"/>
                  </a:lnTo>
                  <a:lnTo>
                    <a:pt x="204" y="114"/>
                  </a:lnTo>
                  <a:lnTo>
                    <a:pt x="204" y="132"/>
                  </a:lnTo>
                  <a:lnTo>
                    <a:pt x="192" y="144"/>
                  </a:lnTo>
                  <a:lnTo>
                    <a:pt x="192" y="150"/>
                  </a:lnTo>
                  <a:lnTo>
                    <a:pt x="192" y="156"/>
                  </a:lnTo>
                  <a:lnTo>
                    <a:pt x="186" y="162"/>
                  </a:lnTo>
                  <a:lnTo>
                    <a:pt x="186" y="168"/>
                  </a:lnTo>
                  <a:lnTo>
                    <a:pt x="186" y="174"/>
                  </a:lnTo>
                  <a:lnTo>
                    <a:pt x="192" y="204"/>
                  </a:lnTo>
                  <a:lnTo>
                    <a:pt x="192" y="228"/>
                  </a:lnTo>
                  <a:lnTo>
                    <a:pt x="162" y="252"/>
                  </a:lnTo>
                  <a:lnTo>
                    <a:pt x="162" y="264"/>
                  </a:lnTo>
                  <a:lnTo>
                    <a:pt x="162" y="282"/>
                  </a:lnTo>
                  <a:lnTo>
                    <a:pt x="156" y="28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0" name="Freeform 72"/>
            <p:cNvSpPr>
              <a:spLocks/>
            </p:cNvSpPr>
            <p:nvPr/>
          </p:nvSpPr>
          <p:spPr bwMode="auto">
            <a:xfrm>
              <a:off x="5741211" y="3507833"/>
              <a:ext cx="1128336" cy="535983"/>
            </a:xfrm>
            <a:custGeom>
              <a:avLst/>
              <a:gdLst>
                <a:gd name="T0" fmla="*/ 2147483647 w 438"/>
                <a:gd name="T1" fmla="*/ 2147483647 h 222"/>
                <a:gd name="T2" fmla="*/ 2147483647 w 438"/>
                <a:gd name="T3" fmla="*/ 2147483647 h 222"/>
                <a:gd name="T4" fmla="*/ 2147483647 w 438"/>
                <a:gd name="T5" fmla="*/ 2147483647 h 222"/>
                <a:gd name="T6" fmla="*/ 2147483647 w 438"/>
                <a:gd name="T7" fmla="*/ 2147483647 h 222"/>
                <a:gd name="T8" fmla="*/ 2147483647 w 438"/>
                <a:gd name="T9" fmla="*/ 2147483647 h 222"/>
                <a:gd name="T10" fmla="*/ 2147483647 w 438"/>
                <a:gd name="T11" fmla="*/ 2147483647 h 222"/>
                <a:gd name="T12" fmla="*/ 2147483647 w 438"/>
                <a:gd name="T13" fmla="*/ 2147483647 h 222"/>
                <a:gd name="T14" fmla="*/ 2147483647 w 438"/>
                <a:gd name="T15" fmla="*/ 0 h 222"/>
                <a:gd name="T16" fmla="*/ 2147483647 w 438"/>
                <a:gd name="T17" fmla="*/ 0 h 222"/>
                <a:gd name="T18" fmla="*/ 2147483647 w 438"/>
                <a:gd name="T19" fmla="*/ 2147483647 h 222"/>
                <a:gd name="T20" fmla="*/ 2147483647 w 438"/>
                <a:gd name="T21" fmla="*/ 2147483647 h 222"/>
                <a:gd name="T22" fmla="*/ 2147483647 w 438"/>
                <a:gd name="T23" fmla="*/ 2147483647 h 222"/>
                <a:gd name="T24" fmla="*/ 2147483647 w 438"/>
                <a:gd name="T25" fmla="*/ 2147483647 h 222"/>
                <a:gd name="T26" fmla="*/ 2147483647 w 438"/>
                <a:gd name="T27" fmla="*/ 2147483647 h 222"/>
                <a:gd name="T28" fmla="*/ 2147483647 w 438"/>
                <a:gd name="T29" fmla="*/ 2147483647 h 222"/>
                <a:gd name="T30" fmla="*/ 2147483647 w 438"/>
                <a:gd name="T31" fmla="*/ 2147483647 h 222"/>
                <a:gd name="T32" fmla="*/ 2147483647 w 438"/>
                <a:gd name="T33" fmla="*/ 2147483647 h 222"/>
                <a:gd name="T34" fmla="*/ 2147483647 w 438"/>
                <a:gd name="T35" fmla="*/ 2147483647 h 222"/>
                <a:gd name="T36" fmla="*/ 2147483647 w 438"/>
                <a:gd name="T37" fmla="*/ 2147483647 h 222"/>
                <a:gd name="T38" fmla="*/ 2147483647 w 438"/>
                <a:gd name="T39" fmla="*/ 2147483647 h 222"/>
                <a:gd name="T40" fmla="*/ 2147483647 w 438"/>
                <a:gd name="T41" fmla="*/ 2147483647 h 222"/>
                <a:gd name="T42" fmla="*/ 2147483647 w 438"/>
                <a:gd name="T43" fmla="*/ 2147483647 h 222"/>
                <a:gd name="T44" fmla="*/ 2147483647 w 438"/>
                <a:gd name="T45" fmla="*/ 2147483647 h 222"/>
                <a:gd name="T46" fmla="*/ 2147483647 w 438"/>
                <a:gd name="T47" fmla="*/ 2147483647 h 222"/>
                <a:gd name="T48" fmla="*/ 2147483647 w 438"/>
                <a:gd name="T49" fmla="*/ 2147483647 h 222"/>
                <a:gd name="T50" fmla="*/ 2147483647 w 438"/>
                <a:gd name="T51" fmla="*/ 2147483647 h 222"/>
                <a:gd name="T52" fmla="*/ 2147483647 w 438"/>
                <a:gd name="T53" fmla="*/ 2147483647 h 222"/>
                <a:gd name="T54" fmla="*/ 2147483647 w 438"/>
                <a:gd name="T55" fmla="*/ 2147483647 h 222"/>
                <a:gd name="T56" fmla="*/ 2147483647 w 438"/>
                <a:gd name="T57" fmla="*/ 2147483647 h 222"/>
                <a:gd name="T58" fmla="*/ 2147483647 w 438"/>
                <a:gd name="T59" fmla="*/ 2147483647 h 222"/>
                <a:gd name="T60" fmla="*/ 2147483647 w 438"/>
                <a:gd name="T61" fmla="*/ 2147483647 h 222"/>
                <a:gd name="T62" fmla="*/ 2147483647 w 438"/>
                <a:gd name="T63" fmla="*/ 2147483647 h 222"/>
                <a:gd name="T64" fmla="*/ 2147483647 w 438"/>
                <a:gd name="T65" fmla="*/ 2147483647 h 222"/>
                <a:gd name="T66" fmla="*/ 2147483647 w 438"/>
                <a:gd name="T67" fmla="*/ 2147483647 h 222"/>
                <a:gd name="T68" fmla="*/ 2147483647 w 438"/>
                <a:gd name="T69" fmla="*/ 2147483647 h 222"/>
                <a:gd name="T70" fmla="*/ 2147483647 w 438"/>
                <a:gd name="T71" fmla="*/ 2147483647 h 222"/>
                <a:gd name="T72" fmla="*/ 2147483647 w 438"/>
                <a:gd name="T73" fmla="*/ 2147483647 h 222"/>
                <a:gd name="T74" fmla="*/ 2147483647 w 438"/>
                <a:gd name="T75" fmla="*/ 2147483647 h 222"/>
                <a:gd name="T76" fmla="*/ 2147483647 w 438"/>
                <a:gd name="T77" fmla="*/ 2147483647 h 222"/>
                <a:gd name="T78" fmla="*/ 2147483647 w 438"/>
                <a:gd name="T79" fmla="*/ 2147483647 h 222"/>
                <a:gd name="T80" fmla="*/ 2147483647 w 438"/>
                <a:gd name="T81" fmla="*/ 2147483647 h 222"/>
                <a:gd name="T82" fmla="*/ 2147483647 w 438"/>
                <a:gd name="T83" fmla="*/ 2147483647 h 222"/>
                <a:gd name="T84" fmla="*/ 2147483647 w 438"/>
                <a:gd name="T85" fmla="*/ 2147483647 h 222"/>
                <a:gd name="T86" fmla="*/ 2147483647 w 438"/>
                <a:gd name="T87" fmla="*/ 2147483647 h 222"/>
                <a:gd name="T88" fmla="*/ 2147483647 w 438"/>
                <a:gd name="T89" fmla="*/ 2147483647 h 222"/>
                <a:gd name="T90" fmla="*/ 2147483647 w 438"/>
                <a:gd name="T91" fmla="*/ 2147483647 h 222"/>
                <a:gd name="T92" fmla="*/ 2147483647 w 438"/>
                <a:gd name="T93" fmla="*/ 2147483647 h 222"/>
                <a:gd name="T94" fmla="*/ 2147483647 w 438"/>
                <a:gd name="T95" fmla="*/ 2147483647 h 222"/>
                <a:gd name="T96" fmla="*/ 2147483647 w 438"/>
                <a:gd name="T97" fmla="*/ 2147483647 h 22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38" h="222">
                  <a:moveTo>
                    <a:pt x="390" y="30"/>
                  </a:moveTo>
                  <a:lnTo>
                    <a:pt x="384" y="24"/>
                  </a:lnTo>
                  <a:lnTo>
                    <a:pt x="378" y="24"/>
                  </a:lnTo>
                  <a:lnTo>
                    <a:pt x="378" y="18"/>
                  </a:lnTo>
                  <a:lnTo>
                    <a:pt x="372" y="12"/>
                  </a:lnTo>
                  <a:lnTo>
                    <a:pt x="366" y="12"/>
                  </a:lnTo>
                  <a:lnTo>
                    <a:pt x="360" y="24"/>
                  </a:lnTo>
                  <a:lnTo>
                    <a:pt x="354" y="24"/>
                  </a:lnTo>
                  <a:lnTo>
                    <a:pt x="342" y="24"/>
                  </a:lnTo>
                  <a:lnTo>
                    <a:pt x="336" y="18"/>
                  </a:lnTo>
                  <a:lnTo>
                    <a:pt x="330" y="18"/>
                  </a:lnTo>
                  <a:lnTo>
                    <a:pt x="330" y="24"/>
                  </a:lnTo>
                  <a:lnTo>
                    <a:pt x="324" y="24"/>
                  </a:lnTo>
                  <a:lnTo>
                    <a:pt x="312" y="18"/>
                  </a:lnTo>
                  <a:lnTo>
                    <a:pt x="294" y="18"/>
                  </a:lnTo>
                  <a:lnTo>
                    <a:pt x="294" y="12"/>
                  </a:lnTo>
                  <a:lnTo>
                    <a:pt x="288" y="0"/>
                  </a:lnTo>
                  <a:lnTo>
                    <a:pt x="270" y="0"/>
                  </a:lnTo>
                  <a:lnTo>
                    <a:pt x="258" y="0"/>
                  </a:lnTo>
                  <a:lnTo>
                    <a:pt x="252" y="6"/>
                  </a:lnTo>
                  <a:lnTo>
                    <a:pt x="252" y="12"/>
                  </a:lnTo>
                  <a:lnTo>
                    <a:pt x="258" y="18"/>
                  </a:lnTo>
                  <a:lnTo>
                    <a:pt x="258" y="24"/>
                  </a:lnTo>
                  <a:lnTo>
                    <a:pt x="246" y="24"/>
                  </a:lnTo>
                  <a:lnTo>
                    <a:pt x="240" y="30"/>
                  </a:lnTo>
                  <a:lnTo>
                    <a:pt x="234" y="30"/>
                  </a:lnTo>
                  <a:lnTo>
                    <a:pt x="222" y="30"/>
                  </a:lnTo>
                  <a:lnTo>
                    <a:pt x="222" y="42"/>
                  </a:lnTo>
                  <a:lnTo>
                    <a:pt x="228" y="42"/>
                  </a:lnTo>
                  <a:lnTo>
                    <a:pt x="228" y="48"/>
                  </a:lnTo>
                  <a:lnTo>
                    <a:pt x="222" y="54"/>
                  </a:lnTo>
                  <a:lnTo>
                    <a:pt x="216" y="66"/>
                  </a:lnTo>
                  <a:lnTo>
                    <a:pt x="210" y="66"/>
                  </a:lnTo>
                  <a:lnTo>
                    <a:pt x="204" y="66"/>
                  </a:lnTo>
                  <a:lnTo>
                    <a:pt x="204" y="84"/>
                  </a:lnTo>
                  <a:lnTo>
                    <a:pt x="198" y="90"/>
                  </a:lnTo>
                  <a:lnTo>
                    <a:pt x="186" y="90"/>
                  </a:lnTo>
                  <a:lnTo>
                    <a:pt x="180" y="84"/>
                  </a:lnTo>
                  <a:lnTo>
                    <a:pt x="180" y="78"/>
                  </a:lnTo>
                  <a:lnTo>
                    <a:pt x="174" y="78"/>
                  </a:lnTo>
                  <a:lnTo>
                    <a:pt x="168" y="96"/>
                  </a:lnTo>
                  <a:lnTo>
                    <a:pt x="168" y="108"/>
                  </a:lnTo>
                  <a:lnTo>
                    <a:pt x="162" y="108"/>
                  </a:lnTo>
                  <a:lnTo>
                    <a:pt x="156" y="102"/>
                  </a:lnTo>
                  <a:lnTo>
                    <a:pt x="156" y="96"/>
                  </a:lnTo>
                  <a:lnTo>
                    <a:pt x="150" y="96"/>
                  </a:lnTo>
                  <a:lnTo>
                    <a:pt x="138" y="108"/>
                  </a:lnTo>
                  <a:lnTo>
                    <a:pt x="138" y="114"/>
                  </a:lnTo>
                  <a:lnTo>
                    <a:pt x="132" y="114"/>
                  </a:lnTo>
                  <a:lnTo>
                    <a:pt x="120" y="102"/>
                  </a:lnTo>
                  <a:lnTo>
                    <a:pt x="114" y="102"/>
                  </a:lnTo>
                  <a:lnTo>
                    <a:pt x="108" y="108"/>
                  </a:lnTo>
                  <a:lnTo>
                    <a:pt x="108" y="102"/>
                  </a:lnTo>
                  <a:lnTo>
                    <a:pt x="108" y="108"/>
                  </a:lnTo>
                  <a:lnTo>
                    <a:pt x="108" y="114"/>
                  </a:lnTo>
                  <a:lnTo>
                    <a:pt x="102" y="114"/>
                  </a:lnTo>
                  <a:lnTo>
                    <a:pt x="96" y="108"/>
                  </a:lnTo>
                  <a:lnTo>
                    <a:pt x="90" y="108"/>
                  </a:lnTo>
                  <a:lnTo>
                    <a:pt x="84" y="108"/>
                  </a:lnTo>
                  <a:lnTo>
                    <a:pt x="84" y="114"/>
                  </a:lnTo>
                  <a:lnTo>
                    <a:pt x="84" y="120"/>
                  </a:lnTo>
                  <a:lnTo>
                    <a:pt x="78" y="120"/>
                  </a:lnTo>
                  <a:lnTo>
                    <a:pt x="84" y="120"/>
                  </a:lnTo>
                  <a:lnTo>
                    <a:pt x="78" y="126"/>
                  </a:lnTo>
                  <a:lnTo>
                    <a:pt x="72" y="132"/>
                  </a:lnTo>
                  <a:lnTo>
                    <a:pt x="78" y="138"/>
                  </a:lnTo>
                  <a:lnTo>
                    <a:pt x="78" y="144"/>
                  </a:lnTo>
                  <a:lnTo>
                    <a:pt x="66" y="144"/>
                  </a:lnTo>
                  <a:lnTo>
                    <a:pt x="54" y="150"/>
                  </a:lnTo>
                  <a:lnTo>
                    <a:pt x="54" y="162"/>
                  </a:lnTo>
                  <a:lnTo>
                    <a:pt x="60" y="168"/>
                  </a:lnTo>
                  <a:lnTo>
                    <a:pt x="60" y="174"/>
                  </a:lnTo>
                  <a:lnTo>
                    <a:pt x="54" y="174"/>
                  </a:lnTo>
                  <a:lnTo>
                    <a:pt x="36" y="168"/>
                  </a:lnTo>
                  <a:lnTo>
                    <a:pt x="24" y="168"/>
                  </a:lnTo>
                  <a:lnTo>
                    <a:pt x="18" y="174"/>
                  </a:lnTo>
                  <a:lnTo>
                    <a:pt x="12" y="180"/>
                  </a:lnTo>
                  <a:lnTo>
                    <a:pt x="18" y="186"/>
                  </a:lnTo>
                  <a:lnTo>
                    <a:pt x="24" y="192"/>
                  </a:lnTo>
                  <a:lnTo>
                    <a:pt x="18" y="192"/>
                  </a:lnTo>
                  <a:lnTo>
                    <a:pt x="18" y="216"/>
                  </a:lnTo>
                  <a:lnTo>
                    <a:pt x="12" y="216"/>
                  </a:lnTo>
                  <a:lnTo>
                    <a:pt x="0" y="222"/>
                  </a:lnTo>
                  <a:lnTo>
                    <a:pt x="90" y="216"/>
                  </a:lnTo>
                  <a:lnTo>
                    <a:pt x="84" y="204"/>
                  </a:lnTo>
                  <a:lnTo>
                    <a:pt x="90" y="204"/>
                  </a:lnTo>
                  <a:lnTo>
                    <a:pt x="102" y="204"/>
                  </a:lnTo>
                  <a:lnTo>
                    <a:pt x="108" y="204"/>
                  </a:lnTo>
                  <a:lnTo>
                    <a:pt x="336" y="186"/>
                  </a:lnTo>
                  <a:lnTo>
                    <a:pt x="348" y="180"/>
                  </a:lnTo>
                  <a:lnTo>
                    <a:pt x="372" y="168"/>
                  </a:lnTo>
                  <a:lnTo>
                    <a:pt x="378" y="162"/>
                  </a:lnTo>
                  <a:lnTo>
                    <a:pt x="378" y="156"/>
                  </a:lnTo>
                  <a:lnTo>
                    <a:pt x="390" y="156"/>
                  </a:lnTo>
                  <a:lnTo>
                    <a:pt x="390" y="144"/>
                  </a:lnTo>
                  <a:lnTo>
                    <a:pt x="402" y="138"/>
                  </a:lnTo>
                  <a:lnTo>
                    <a:pt x="402" y="126"/>
                  </a:lnTo>
                  <a:lnTo>
                    <a:pt x="420" y="120"/>
                  </a:lnTo>
                  <a:lnTo>
                    <a:pt x="426" y="114"/>
                  </a:lnTo>
                  <a:lnTo>
                    <a:pt x="426" y="108"/>
                  </a:lnTo>
                  <a:lnTo>
                    <a:pt x="426" y="114"/>
                  </a:lnTo>
                  <a:lnTo>
                    <a:pt x="438" y="96"/>
                  </a:lnTo>
                  <a:lnTo>
                    <a:pt x="432" y="96"/>
                  </a:lnTo>
                  <a:lnTo>
                    <a:pt x="426" y="90"/>
                  </a:lnTo>
                  <a:lnTo>
                    <a:pt x="420" y="90"/>
                  </a:lnTo>
                  <a:lnTo>
                    <a:pt x="414" y="84"/>
                  </a:lnTo>
                  <a:lnTo>
                    <a:pt x="402" y="66"/>
                  </a:lnTo>
                  <a:lnTo>
                    <a:pt x="396" y="54"/>
                  </a:lnTo>
                  <a:lnTo>
                    <a:pt x="396" y="48"/>
                  </a:lnTo>
                  <a:lnTo>
                    <a:pt x="396" y="42"/>
                  </a:lnTo>
                  <a:lnTo>
                    <a:pt x="390" y="36"/>
                  </a:lnTo>
                  <a:lnTo>
                    <a:pt x="390" y="30"/>
                  </a:lnTo>
                  <a:lnTo>
                    <a:pt x="396" y="30"/>
                  </a:lnTo>
                  <a:lnTo>
                    <a:pt x="390" y="3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1" name="Freeform 73"/>
            <p:cNvSpPr>
              <a:spLocks/>
            </p:cNvSpPr>
            <p:nvPr/>
          </p:nvSpPr>
          <p:spPr bwMode="auto">
            <a:xfrm>
              <a:off x="6745894" y="3145682"/>
              <a:ext cx="711007" cy="651870"/>
            </a:xfrm>
            <a:custGeom>
              <a:avLst/>
              <a:gdLst>
                <a:gd name="T0" fmla="*/ 2147483647 w 276"/>
                <a:gd name="T1" fmla="*/ 2147483647 h 270"/>
                <a:gd name="T2" fmla="*/ 2147483647 w 276"/>
                <a:gd name="T3" fmla="*/ 2147483647 h 270"/>
                <a:gd name="T4" fmla="*/ 2147483647 w 276"/>
                <a:gd name="T5" fmla="*/ 2147483647 h 270"/>
                <a:gd name="T6" fmla="*/ 0 w 276"/>
                <a:gd name="T7" fmla="*/ 2147483647 h 270"/>
                <a:gd name="T8" fmla="*/ 0 w 276"/>
                <a:gd name="T9" fmla="*/ 2147483647 h 270"/>
                <a:gd name="T10" fmla="*/ 2147483647 w 276"/>
                <a:gd name="T11" fmla="*/ 2147483647 h 270"/>
                <a:gd name="T12" fmla="*/ 2147483647 w 276"/>
                <a:gd name="T13" fmla="*/ 2147483647 h 270"/>
                <a:gd name="T14" fmla="*/ 2147483647 w 276"/>
                <a:gd name="T15" fmla="*/ 2147483647 h 270"/>
                <a:gd name="T16" fmla="*/ 2147483647 w 276"/>
                <a:gd name="T17" fmla="*/ 2147483647 h 270"/>
                <a:gd name="T18" fmla="*/ 2147483647 w 276"/>
                <a:gd name="T19" fmla="*/ 2147483647 h 270"/>
                <a:gd name="T20" fmla="*/ 2147483647 w 276"/>
                <a:gd name="T21" fmla="*/ 2147483647 h 270"/>
                <a:gd name="T22" fmla="*/ 2147483647 w 276"/>
                <a:gd name="T23" fmla="*/ 2147483647 h 270"/>
                <a:gd name="T24" fmla="*/ 2147483647 w 276"/>
                <a:gd name="T25" fmla="*/ 2147483647 h 270"/>
                <a:gd name="T26" fmla="*/ 2147483647 w 276"/>
                <a:gd name="T27" fmla="*/ 2147483647 h 270"/>
                <a:gd name="T28" fmla="*/ 2147483647 w 276"/>
                <a:gd name="T29" fmla="*/ 2147483647 h 270"/>
                <a:gd name="T30" fmla="*/ 2147483647 w 276"/>
                <a:gd name="T31" fmla="*/ 0 h 270"/>
                <a:gd name="T32" fmla="*/ 2147483647 w 276"/>
                <a:gd name="T33" fmla="*/ 0 h 270"/>
                <a:gd name="T34" fmla="*/ 2147483647 w 276"/>
                <a:gd name="T35" fmla="*/ 2147483647 h 270"/>
                <a:gd name="T36" fmla="*/ 2147483647 w 276"/>
                <a:gd name="T37" fmla="*/ 2147483647 h 270"/>
                <a:gd name="T38" fmla="*/ 2147483647 w 276"/>
                <a:gd name="T39" fmla="*/ 2147483647 h 270"/>
                <a:gd name="T40" fmla="*/ 2147483647 w 276"/>
                <a:gd name="T41" fmla="*/ 2147483647 h 270"/>
                <a:gd name="T42" fmla="*/ 2147483647 w 276"/>
                <a:gd name="T43" fmla="*/ 2147483647 h 270"/>
                <a:gd name="T44" fmla="*/ 2147483647 w 276"/>
                <a:gd name="T45" fmla="*/ 2147483647 h 270"/>
                <a:gd name="T46" fmla="*/ 2147483647 w 276"/>
                <a:gd name="T47" fmla="*/ 2147483647 h 270"/>
                <a:gd name="T48" fmla="*/ 2147483647 w 276"/>
                <a:gd name="T49" fmla="*/ 2147483647 h 270"/>
                <a:gd name="T50" fmla="*/ 2147483647 w 276"/>
                <a:gd name="T51" fmla="*/ 2147483647 h 270"/>
                <a:gd name="T52" fmla="*/ 2147483647 w 276"/>
                <a:gd name="T53" fmla="*/ 2147483647 h 270"/>
                <a:gd name="T54" fmla="*/ 2147483647 w 276"/>
                <a:gd name="T55" fmla="*/ 2147483647 h 270"/>
                <a:gd name="T56" fmla="*/ 2147483647 w 276"/>
                <a:gd name="T57" fmla="*/ 2147483647 h 270"/>
                <a:gd name="T58" fmla="*/ 2147483647 w 276"/>
                <a:gd name="T59" fmla="*/ 2147483647 h 270"/>
                <a:gd name="T60" fmla="*/ 2147483647 w 276"/>
                <a:gd name="T61" fmla="*/ 2147483647 h 270"/>
                <a:gd name="T62" fmla="*/ 2147483647 w 276"/>
                <a:gd name="T63" fmla="*/ 2147483647 h 270"/>
                <a:gd name="T64" fmla="*/ 2147483647 w 276"/>
                <a:gd name="T65" fmla="*/ 2147483647 h 270"/>
                <a:gd name="T66" fmla="*/ 2147483647 w 276"/>
                <a:gd name="T67" fmla="*/ 2147483647 h 270"/>
                <a:gd name="T68" fmla="*/ 2147483647 w 276"/>
                <a:gd name="T69" fmla="*/ 2147483647 h 270"/>
                <a:gd name="T70" fmla="*/ 2147483647 w 276"/>
                <a:gd name="T71" fmla="*/ 2147483647 h 270"/>
                <a:gd name="T72" fmla="*/ 2147483647 w 276"/>
                <a:gd name="T73" fmla="*/ 2147483647 h 270"/>
                <a:gd name="T74" fmla="*/ 2147483647 w 276"/>
                <a:gd name="T75" fmla="*/ 2147483647 h 270"/>
                <a:gd name="T76" fmla="*/ 2147483647 w 276"/>
                <a:gd name="T77" fmla="*/ 2147483647 h 270"/>
                <a:gd name="T78" fmla="*/ 2147483647 w 276"/>
                <a:gd name="T79" fmla="*/ 2147483647 h 270"/>
                <a:gd name="T80" fmla="*/ 2147483647 w 276"/>
                <a:gd name="T81" fmla="*/ 2147483647 h 270"/>
                <a:gd name="T82" fmla="*/ 2147483647 w 276"/>
                <a:gd name="T83" fmla="*/ 2147483647 h 270"/>
                <a:gd name="T84" fmla="*/ 2147483647 w 276"/>
                <a:gd name="T85" fmla="*/ 2147483647 h 270"/>
                <a:gd name="T86" fmla="*/ 2147483647 w 276"/>
                <a:gd name="T87" fmla="*/ 2147483647 h 270"/>
                <a:gd name="T88" fmla="*/ 2147483647 w 276"/>
                <a:gd name="T89" fmla="*/ 2147483647 h 270"/>
                <a:gd name="T90" fmla="*/ 2147483647 w 276"/>
                <a:gd name="T91" fmla="*/ 2147483647 h 270"/>
                <a:gd name="T92" fmla="*/ 2147483647 w 276"/>
                <a:gd name="T93" fmla="*/ 2147483647 h 270"/>
                <a:gd name="T94" fmla="*/ 2147483647 w 276"/>
                <a:gd name="T95" fmla="*/ 2147483647 h 270"/>
                <a:gd name="T96" fmla="*/ 2147483647 w 276"/>
                <a:gd name="T97" fmla="*/ 2147483647 h 270"/>
                <a:gd name="T98" fmla="*/ 2147483647 w 276"/>
                <a:gd name="T99" fmla="*/ 2147483647 h 270"/>
                <a:gd name="T100" fmla="*/ 2147483647 w 276"/>
                <a:gd name="T101" fmla="*/ 2147483647 h 2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270">
                  <a:moveTo>
                    <a:pt x="42" y="246"/>
                  </a:moveTo>
                  <a:lnTo>
                    <a:pt x="42" y="246"/>
                  </a:lnTo>
                  <a:lnTo>
                    <a:pt x="36" y="240"/>
                  </a:lnTo>
                  <a:lnTo>
                    <a:pt x="30" y="240"/>
                  </a:lnTo>
                  <a:lnTo>
                    <a:pt x="24" y="234"/>
                  </a:lnTo>
                  <a:lnTo>
                    <a:pt x="12" y="216"/>
                  </a:lnTo>
                  <a:lnTo>
                    <a:pt x="6" y="204"/>
                  </a:lnTo>
                  <a:lnTo>
                    <a:pt x="6" y="198"/>
                  </a:lnTo>
                  <a:lnTo>
                    <a:pt x="6" y="192"/>
                  </a:lnTo>
                  <a:lnTo>
                    <a:pt x="0" y="186"/>
                  </a:lnTo>
                  <a:lnTo>
                    <a:pt x="0" y="180"/>
                  </a:lnTo>
                  <a:lnTo>
                    <a:pt x="6" y="180"/>
                  </a:lnTo>
                  <a:lnTo>
                    <a:pt x="12" y="180"/>
                  </a:lnTo>
                  <a:lnTo>
                    <a:pt x="18" y="168"/>
                  </a:lnTo>
                  <a:lnTo>
                    <a:pt x="24" y="168"/>
                  </a:lnTo>
                  <a:lnTo>
                    <a:pt x="24" y="156"/>
                  </a:lnTo>
                  <a:lnTo>
                    <a:pt x="24" y="150"/>
                  </a:lnTo>
                  <a:lnTo>
                    <a:pt x="24" y="144"/>
                  </a:lnTo>
                  <a:lnTo>
                    <a:pt x="24" y="132"/>
                  </a:lnTo>
                  <a:lnTo>
                    <a:pt x="36" y="132"/>
                  </a:lnTo>
                  <a:lnTo>
                    <a:pt x="36" y="144"/>
                  </a:lnTo>
                  <a:lnTo>
                    <a:pt x="42" y="144"/>
                  </a:lnTo>
                  <a:lnTo>
                    <a:pt x="42" y="132"/>
                  </a:lnTo>
                  <a:lnTo>
                    <a:pt x="48" y="114"/>
                  </a:lnTo>
                  <a:lnTo>
                    <a:pt x="60" y="102"/>
                  </a:lnTo>
                  <a:lnTo>
                    <a:pt x="66" y="102"/>
                  </a:lnTo>
                  <a:lnTo>
                    <a:pt x="72" y="96"/>
                  </a:lnTo>
                  <a:lnTo>
                    <a:pt x="84" y="84"/>
                  </a:lnTo>
                  <a:lnTo>
                    <a:pt x="90" y="78"/>
                  </a:lnTo>
                  <a:lnTo>
                    <a:pt x="90" y="66"/>
                  </a:lnTo>
                  <a:lnTo>
                    <a:pt x="90" y="60"/>
                  </a:lnTo>
                  <a:lnTo>
                    <a:pt x="90" y="30"/>
                  </a:lnTo>
                  <a:lnTo>
                    <a:pt x="96" y="30"/>
                  </a:lnTo>
                  <a:lnTo>
                    <a:pt x="96" y="18"/>
                  </a:lnTo>
                  <a:lnTo>
                    <a:pt x="90" y="6"/>
                  </a:lnTo>
                  <a:lnTo>
                    <a:pt x="90" y="0"/>
                  </a:lnTo>
                  <a:lnTo>
                    <a:pt x="96" y="0"/>
                  </a:lnTo>
                  <a:lnTo>
                    <a:pt x="108" y="66"/>
                  </a:lnTo>
                  <a:lnTo>
                    <a:pt x="168" y="54"/>
                  </a:lnTo>
                  <a:lnTo>
                    <a:pt x="174" y="90"/>
                  </a:lnTo>
                  <a:lnTo>
                    <a:pt x="192" y="72"/>
                  </a:lnTo>
                  <a:lnTo>
                    <a:pt x="198" y="72"/>
                  </a:lnTo>
                  <a:lnTo>
                    <a:pt x="204" y="66"/>
                  </a:lnTo>
                  <a:lnTo>
                    <a:pt x="210" y="60"/>
                  </a:lnTo>
                  <a:lnTo>
                    <a:pt x="222" y="60"/>
                  </a:lnTo>
                  <a:lnTo>
                    <a:pt x="228" y="60"/>
                  </a:lnTo>
                  <a:lnTo>
                    <a:pt x="234" y="48"/>
                  </a:lnTo>
                  <a:lnTo>
                    <a:pt x="246" y="48"/>
                  </a:lnTo>
                  <a:lnTo>
                    <a:pt x="252" y="48"/>
                  </a:lnTo>
                  <a:lnTo>
                    <a:pt x="258" y="48"/>
                  </a:lnTo>
                  <a:lnTo>
                    <a:pt x="264" y="48"/>
                  </a:lnTo>
                  <a:lnTo>
                    <a:pt x="264" y="54"/>
                  </a:lnTo>
                  <a:lnTo>
                    <a:pt x="276" y="66"/>
                  </a:lnTo>
                  <a:lnTo>
                    <a:pt x="276" y="72"/>
                  </a:lnTo>
                  <a:lnTo>
                    <a:pt x="270" y="72"/>
                  </a:lnTo>
                  <a:lnTo>
                    <a:pt x="270" y="78"/>
                  </a:lnTo>
                  <a:lnTo>
                    <a:pt x="264" y="78"/>
                  </a:lnTo>
                  <a:lnTo>
                    <a:pt x="246" y="72"/>
                  </a:lnTo>
                  <a:lnTo>
                    <a:pt x="240" y="72"/>
                  </a:lnTo>
                  <a:lnTo>
                    <a:pt x="234" y="66"/>
                  </a:lnTo>
                  <a:lnTo>
                    <a:pt x="234" y="84"/>
                  </a:lnTo>
                  <a:lnTo>
                    <a:pt x="228" y="90"/>
                  </a:lnTo>
                  <a:lnTo>
                    <a:pt x="228" y="96"/>
                  </a:lnTo>
                  <a:lnTo>
                    <a:pt x="222" y="108"/>
                  </a:lnTo>
                  <a:lnTo>
                    <a:pt x="216" y="108"/>
                  </a:lnTo>
                  <a:lnTo>
                    <a:pt x="216" y="114"/>
                  </a:lnTo>
                  <a:lnTo>
                    <a:pt x="216" y="120"/>
                  </a:lnTo>
                  <a:lnTo>
                    <a:pt x="210" y="120"/>
                  </a:lnTo>
                  <a:lnTo>
                    <a:pt x="204" y="120"/>
                  </a:lnTo>
                  <a:lnTo>
                    <a:pt x="198" y="120"/>
                  </a:lnTo>
                  <a:lnTo>
                    <a:pt x="198" y="132"/>
                  </a:lnTo>
                  <a:lnTo>
                    <a:pt x="198" y="138"/>
                  </a:lnTo>
                  <a:lnTo>
                    <a:pt x="198" y="144"/>
                  </a:lnTo>
                  <a:lnTo>
                    <a:pt x="198" y="150"/>
                  </a:lnTo>
                  <a:lnTo>
                    <a:pt x="186" y="150"/>
                  </a:lnTo>
                  <a:lnTo>
                    <a:pt x="174" y="144"/>
                  </a:lnTo>
                  <a:lnTo>
                    <a:pt x="168" y="144"/>
                  </a:lnTo>
                  <a:lnTo>
                    <a:pt x="168" y="150"/>
                  </a:lnTo>
                  <a:lnTo>
                    <a:pt x="168" y="156"/>
                  </a:lnTo>
                  <a:lnTo>
                    <a:pt x="168" y="162"/>
                  </a:lnTo>
                  <a:lnTo>
                    <a:pt x="168" y="168"/>
                  </a:lnTo>
                  <a:lnTo>
                    <a:pt x="162" y="174"/>
                  </a:lnTo>
                  <a:lnTo>
                    <a:pt x="162" y="180"/>
                  </a:lnTo>
                  <a:lnTo>
                    <a:pt x="162" y="192"/>
                  </a:lnTo>
                  <a:lnTo>
                    <a:pt x="156" y="198"/>
                  </a:lnTo>
                  <a:lnTo>
                    <a:pt x="150" y="210"/>
                  </a:lnTo>
                  <a:lnTo>
                    <a:pt x="150" y="216"/>
                  </a:lnTo>
                  <a:lnTo>
                    <a:pt x="150" y="222"/>
                  </a:lnTo>
                  <a:lnTo>
                    <a:pt x="144" y="228"/>
                  </a:lnTo>
                  <a:lnTo>
                    <a:pt x="150" y="234"/>
                  </a:lnTo>
                  <a:lnTo>
                    <a:pt x="138" y="240"/>
                  </a:lnTo>
                  <a:lnTo>
                    <a:pt x="126" y="240"/>
                  </a:lnTo>
                  <a:lnTo>
                    <a:pt x="126" y="246"/>
                  </a:lnTo>
                  <a:lnTo>
                    <a:pt x="120" y="246"/>
                  </a:lnTo>
                  <a:lnTo>
                    <a:pt x="114" y="246"/>
                  </a:lnTo>
                  <a:lnTo>
                    <a:pt x="114" y="252"/>
                  </a:lnTo>
                  <a:lnTo>
                    <a:pt x="108" y="258"/>
                  </a:lnTo>
                  <a:lnTo>
                    <a:pt x="102" y="258"/>
                  </a:lnTo>
                  <a:lnTo>
                    <a:pt x="96" y="258"/>
                  </a:lnTo>
                  <a:lnTo>
                    <a:pt x="90" y="258"/>
                  </a:lnTo>
                  <a:lnTo>
                    <a:pt x="84" y="258"/>
                  </a:lnTo>
                  <a:lnTo>
                    <a:pt x="78" y="270"/>
                  </a:lnTo>
                  <a:lnTo>
                    <a:pt x="72" y="270"/>
                  </a:lnTo>
                  <a:lnTo>
                    <a:pt x="66" y="264"/>
                  </a:lnTo>
                  <a:lnTo>
                    <a:pt x="54" y="264"/>
                  </a:lnTo>
                  <a:lnTo>
                    <a:pt x="48" y="252"/>
                  </a:lnTo>
                  <a:lnTo>
                    <a:pt x="48" y="246"/>
                  </a:lnTo>
                  <a:lnTo>
                    <a:pt x="42" y="24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2" name="Freeform 74"/>
            <p:cNvSpPr>
              <a:spLocks/>
            </p:cNvSpPr>
            <p:nvPr/>
          </p:nvSpPr>
          <p:spPr bwMode="auto">
            <a:xfrm>
              <a:off x="8013340" y="2044744"/>
              <a:ext cx="262764" cy="492525"/>
            </a:xfrm>
            <a:custGeom>
              <a:avLst/>
              <a:gdLst>
                <a:gd name="T0" fmla="*/ 2147483647 w 102"/>
                <a:gd name="T1" fmla="*/ 2147483647 h 204"/>
                <a:gd name="T2" fmla="*/ 2147483647 w 102"/>
                <a:gd name="T3" fmla="*/ 2147483647 h 204"/>
                <a:gd name="T4" fmla="*/ 2147483647 w 102"/>
                <a:gd name="T5" fmla="*/ 2147483647 h 204"/>
                <a:gd name="T6" fmla="*/ 2147483647 w 102"/>
                <a:gd name="T7" fmla="*/ 2147483647 h 204"/>
                <a:gd name="T8" fmla="*/ 2147483647 w 102"/>
                <a:gd name="T9" fmla="*/ 2147483647 h 204"/>
                <a:gd name="T10" fmla="*/ 2147483647 w 102"/>
                <a:gd name="T11" fmla="*/ 2147483647 h 204"/>
                <a:gd name="T12" fmla="*/ 2147483647 w 102"/>
                <a:gd name="T13" fmla="*/ 2147483647 h 204"/>
                <a:gd name="T14" fmla="*/ 2147483647 w 102"/>
                <a:gd name="T15" fmla="*/ 2147483647 h 204"/>
                <a:gd name="T16" fmla="*/ 2147483647 w 102"/>
                <a:gd name="T17" fmla="*/ 0 h 204"/>
                <a:gd name="T18" fmla="*/ 2147483647 w 102"/>
                <a:gd name="T19" fmla="*/ 0 h 204"/>
                <a:gd name="T20" fmla="*/ 2147483647 w 102"/>
                <a:gd name="T21" fmla="*/ 2147483647 h 204"/>
                <a:gd name="T22" fmla="*/ 2147483647 w 102"/>
                <a:gd name="T23" fmla="*/ 2147483647 h 204"/>
                <a:gd name="T24" fmla="*/ 2147483647 w 102"/>
                <a:gd name="T25" fmla="*/ 2147483647 h 204"/>
                <a:gd name="T26" fmla="*/ 2147483647 w 102"/>
                <a:gd name="T27" fmla="*/ 2147483647 h 204"/>
                <a:gd name="T28" fmla="*/ 2147483647 w 102"/>
                <a:gd name="T29" fmla="*/ 2147483647 h 204"/>
                <a:gd name="T30" fmla="*/ 2147483647 w 102"/>
                <a:gd name="T31" fmla="*/ 2147483647 h 204"/>
                <a:gd name="T32" fmla="*/ 2147483647 w 102"/>
                <a:gd name="T33" fmla="*/ 2147483647 h 204"/>
                <a:gd name="T34" fmla="*/ 2147483647 w 102"/>
                <a:gd name="T35" fmla="*/ 2147483647 h 204"/>
                <a:gd name="T36" fmla="*/ 2147483647 w 102"/>
                <a:gd name="T37" fmla="*/ 2147483647 h 204"/>
                <a:gd name="T38" fmla="*/ 2147483647 w 102"/>
                <a:gd name="T39" fmla="*/ 2147483647 h 204"/>
                <a:gd name="T40" fmla="*/ 2147483647 w 102"/>
                <a:gd name="T41" fmla="*/ 2147483647 h 204"/>
                <a:gd name="T42" fmla="*/ 2147483647 w 102"/>
                <a:gd name="T43" fmla="*/ 2147483647 h 204"/>
                <a:gd name="T44" fmla="*/ 2147483647 w 102"/>
                <a:gd name="T45" fmla="*/ 2147483647 h 204"/>
                <a:gd name="T46" fmla="*/ 2147483647 w 102"/>
                <a:gd name="T47" fmla="*/ 2147483647 h 204"/>
                <a:gd name="T48" fmla="*/ 2147483647 w 102"/>
                <a:gd name="T49" fmla="*/ 2147483647 h 204"/>
                <a:gd name="T50" fmla="*/ 2147483647 w 102"/>
                <a:gd name="T51" fmla="*/ 2147483647 h 204"/>
                <a:gd name="T52" fmla="*/ 0 w 102"/>
                <a:gd name="T53" fmla="*/ 2147483647 h 204"/>
                <a:gd name="T54" fmla="*/ 2147483647 w 102"/>
                <a:gd name="T55" fmla="*/ 2147483647 h 204"/>
                <a:gd name="T56" fmla="*/ 2147483647 w 102"/>
                <a:gd name="T57" fmla="*/ 2147483647 h 204"/>
                <a:gd name="T58" fmla="*/ 2147483647 w 102"/>
                <a:gd name="T59" fmla="*/ 2147483647 h 204"/>
                <a:gd name="T60" fmla="*/ 2147483647 w 102"/>
                <a:gd name="T61" fmla="*/ 2147483647 h 204"/>
                <a:gd name="T62" fmla="*/ 2147483647 w 102"/>
                <a:gd name="T63" fmla="*/ 2147483647 h 204"/>
                <a:gd name="T64" fmla="*/ 2147483647 w 102"/>
                <a:gd name="T65" fmla="*/ 2147483647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2" h="204">
                  <a:moveTo>
                    <a:pt x="78" y="186"/>
                  </a:moveTo>
                  <a:lnTo>
                    <a:pt x="78" y="180"/>
                  </a:lnTo>
                  <a:lnTo>
                    <a:pt x="84" y="174"/>
                  </a:lnTo>
                  <a:lnTo>
                    <a:pt x="96" y="174"/>
                  </a:lnTo>
                  <a:lnTo>
                    <a:pt x="96" y="168"/>
                  </a:lnTo>
                  <a:lnTo>
                    <a:pt x="102" y="162"/>
                  </a:lnTo>
                  <a:lnTo>
                    <a:pt x="102" y="156"/>
                  </a:lnTo>
                  <a:lnTo>
                    <a:pt x="96" y="156"/>
                  </a:lnTo>
                  <a:lnTo>
                    <a:pt x="96" y="150"/>
                  </a:lnTo>
                  <a:lnTo>
                    <a:pt x="96" y="144"/>
                  </a:lnTo>
                  <a:lnTo>
                    <a:pt x="90" y="138"/>
                  </a:lnTo>
                  <a:lnTo>
                    <a:pt x="84" y="138"/>
                  </a:lnTo>
                  <a:lnTo>
                    <a:pt x="78" y="132"/>
                  </a:lnTo>
                  <a:lnTo>
                    <a:pt x="42" y="0"/>
                  </a:lnTo>
                  <a:lnTo>
                    <a:pt x="36" y="0"/>
                  </a:lnTo>
                  <a:lnTo>
                    <a:pt x="24" y="0"/>
                  </a:lnTo>
                  <a:lnTo>
                    <a:pt x="24" y="6"/>
                  </a:lnTo>
                  <a:lnTo>
                    <a:pt x="24" y="12"/>
                  </a:lnTo>
                  <a:lnTo>
                    <a:pt x="24" y="18"/>
                  </a:lnTo>
                  <a:lnTo>
                    <a:pt x="18" y="18"/>
                  </a:lnTo>
                  <a:lnTo>
                    <a:pt x="18" y="24"/>
                  </a:lnTo>
                  <a:lnTo>
                    <a:pt x="24" y="24"/>
                  </a:lnTo>
                  <a:lnTo>
                    <a:pt x="24" y="30"/>
                  </a:lnTo>
                  <a:lnTo>
                    <a:pt x="24" y="36"/>
                  </a:lnTo>
                  <a:lnTo>
                    <a:pt x="18" y="42"/>
                  </a:lnTo>
                  <a:lnTo>
                    <a:pt x="24" y="48"/>
                  </a:lnTo>
                  <a:lnTo>
                    <a:pt x="24" y="66"/>
                  </a:lnTo>
                  <a:lnTo>
                    <a:pt x="24" y="72"/>
                  </a:lnTo>
                  <a:lnTo>
                    <a:pt x="12" y="78"/>
                  </a:lnTo>
                  <a:lnTo>
                    <a:pt x="6" y="84"/>
                  </a:lnTo>
                  <a:lnTo>
                    <a:pt x="12" y="90"/>
                  </a:lnTo>
                  <a:lnTo>
                    <a:pt x="12" y="102"/>
                  </a:lnTo>
                  <a:lnTo>
                    <a:pt x="12" y="120"/>
                  </a:lnTo>
                  <a:lnTo>
                    <a:pt x="6" y="126"/>
                  </a:lnTo>
                  <a:lnTo>
                    <a:pt x="6" y="132"/>
                  </a:lnTo>
                  <a:lnTo>
                    <a:pt x="6" y="138"/>
                  </a:lnTo>
                  <a:lnTo>
                    <a:pt x="0" y="144"/>
                  </a:lnTo>
                  <a:lnTo>
                    <a:pt x="0" y="156"/>
                  </a:lnTo>
                  <a:lnTo>
                    <a:pt x="6" y="162"/>
                  </a:lnTo>
                  <a:lnTo>
                    <a:pt x="6" y="168"/>
                  </a:lnTo>
                  <a:lnTo>
                    <a:pt x="12" y="180"/>
                  </a:lnTo>
                  <a:lnTo>
                    <a:pt x="12" y="186"/>
                  </a:lnTo>
                  <a:lnTo>
                    <a:pt x="6" y="192"/>
                  </a:lnTo>
                  <a:lnTo>
                    <a:pt x="6" y="204"/>
                  </a:lnTo>
                  <a:lnTo>
                    <a:pt x="12" y="204"/>
                  </a:lnTo>
                  <a:lnTo>
                    <a:pt x="72" y="192"/>
                  </a:lnTo>
                  <a:lnTo>
                    <a:pt x="78" y="18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3" name="Freeform 75"/>
            <p:cNvSpPr>
              <a:spLocks/>
            </p:cNvSpPr>
            <p:nvPr/>
          </p:nvSpPr>
          <p:spPr bwMode="auto">
            <a:xfrm>
              <a:off x="8106082" y="1566706"/>
              <a:ext cx="571896" cy="854676"/>
            </a:xfrm>
            <a:custGeom>
              <a:avLst/>
              <a:gdLst>
                <a:gd name="T0" fmla="*/ 2147483647 w 222"/>
                <a:gd name="T1" fmla="*/ 2147483647 h 354"/>
                <a:gd name="T2" fmla="*/ 2147483647 w 222"/>
                <a:gd name="T3" fmla="*/ 2147483647 h 354"/>
                <a:gd name="T4" fmla="*/ 0 w 222"/>
                <a:gd name="T5" fmla="*/ 2147483647 h 354"/>
                <a:gd name="T6" fmla="*/ 2147483647 w 222"/>
                <a:gd name="T7" fmla="*/ 2147483647 h 354"/>
                <a:gd name="T8" fmla="*/ 2147483647 w 222"/>
                <a:gd name="T9" fmla="*/ 2147483647 h 354"/>
                <a:gd name="T10" fmla="*/ 2147483647 w 222"/>
                <a:gd name="T11" fmla="*/ 2147483647 h 354"/>
                <a:gd name="T12" fmla="*/ 2147483647 w 222"/>
                <a:gd name="T13" fmla="*/ 2147483647 h 354"/>
                <a:gd name="T14" fmla="*/ 2147483647 w 222"/>
                <a:gd name="T15" fmla="*/ 2147483647 h 354"/>
                <a:gd name="T16" fmla="*/ 2147483647 w 222"/>
                <a:gd name="T17" fmla="*/ 2147483647 h 354"/>
                <a:gd name="T18" fmla="*/ 2147483647 w 222"/>
                <a:gd name="T19" fmla="*/ 2147483647 h 354"/>
                <a:gd name="T20" fmla="*/ 2147483647 w 222"/>
                <a:gd name="T21" fmla="*/ 2147483647 h 354"/>
                <a:gd name="T22" fmla="*/ 2147483647 w 222"/>
                <a:gd name="T23" fmla="*/ 2147483647 h 354"/>
                <a:gd name="T24" fmla="*/ 2147483647 w 222"/>
                <a:gd name="T25" fmla="*/ 2147483647 h 354"/>
                <a:gd name="T26" fmla="*/ 2147483647 w 222"/>
                <a:gd name="T27" fmla="*/ 2147483647 h 354"/>
                <a:gd name="T28" fmla="*/ 2147483647 w 222"/>
                <a:gd name="T29" fmla="*/ 2147483647 h 354"/>
                <a:gd name="T30" fmla="*/ 2147483647 w 222"/>
                <a:gd name="T31" fmla="*/ 2147483647 h 354"/>
                <a:gd name="T32" fmla="*/ 2147483647 w 222"/>
                <a:gd name="T33" fmla="*/ 0 h 354"/>
                <a:gd name="T34" fmla="*/ 2147483647 w 222"/>
                <a:gd name="T35" fmla="*/ 2147483647 h 354"/>
                <a:gd name="T36" fmla="*/ 2147483647 w 222"/>
                <a:gd name="T37" fmla="*/ 2147483647 h 354"/>
                <a:gd name="T38" fmla="*/ 2147483647 w 222"/>
                <a:gd name="T39" fmla="*/ 2147483647 h 354"/>
                <a:gd name="T40" fmla="*/ 2147483647 w 222"/>
                <a:gd name="T41" fmla="*/ 2147483647 h 354"/>
                <a:gd name="T42" fmla="*/ 2147483647 w 222"/>
                <a:gd name="T43" fmla="*/ 2147483647 h 354"/>
                <a:gd name="T44" fmla="*/ 2147483647 w 222"/>
                <a:gd name="T45" fmla="*/ 2147483647 h 354"/>
                <a:gd name="T46" fmla="*/ 2147483647 w 222"/>
                <a:gd name="T47" fmla="*/ 2147483647 h 354"/>
                <a:gd name="T48" fmla="*/ 2147483647 w 222"/>
                <a:gd name="T49" fmla="*/ 2147483647 h 354"/>
                <a:gd name="T50" fmla="*/ 2147483647 w 222"/>
                <a:gd name="T51" fmla="*/ 2147483647 h 354"/>
                <a:gd name="T52" fmla="*/ 2147483647 w 222"/>
                <a:gd name="T53" fmla="*/ 2147483647 h 354"/>
                <a:gd name="T54" fmla="*/ 2147483647 w 222"/>
                <a:gd name="T55" fmla="*/ 2147483647 h 354"/>
                <a:gd name="T56" fmla="*/ 2147483647 w 222"/>
                <a:gd name="T57" fmla="*/ 2147483647 h 354"/>
                <a:gd name="T58" fmla="*/ 2147483647 w 222"/>
                <a:gd name="T59" fmla="*/ 2147483647 h 354"/>
                <a:gd name="T60" fmla="*/ 2147483647 w 222"/>
                <a:gd name="T61" fmla="*/ 2147483647 h 354"/>
                <a:gd name="T62" fmla="*/ 2147483647 w 222"/>
                <a:gd name="T63" fmla="*/ 2147483647 h 354"/>
                <a:gd name="T64" fmla="*/ 2147483647 w 222"/>
                <a:gd name="T65" fmla="*/ 2147483647 h 354"/>
                <a:gd name="T66" fmla="*/ 2147483647 w 222"/>
                <a:gd name="T67" fmla="*/ 2147483647 h 354"/>
                <a:gd name="T68" fmla="*/ 2147483647 w 222"/>
                <a:gd name="T69" fmla="*/ 2147483647 h 354"/>
                <a:gd name="T70" fmla="*/ 2147483647 w 222"/>
                <a:gd name="T71" fmla="*/ 2147483647 h 354"/>
                <a:gd name="T72" fmla="*/ 2147483647 w 222"/>
                <a:gd name="T73" fmla="*/ 2147483647 h 354"/>
                <a:gd name="T74" fmla="*/ 2147483647 w 222"/>
                <a:gd name="T75" fmla="*/ 2147483647 h 354"/>
                <a:gd name="T76" fmla="*/ 2147483647 w 222"/>
                <a:gd name="T77" fmla="*/ 2147483647 h 354"/>
                <a:gd name="T78" fmla="*/ 2147483647 w 222"/>
                <a:gd name="T79" fmla="*/ 2147483647 h 354"/>
                <a:gd name="T80" fmla="*/ 2147483647 w 222"/>
                <a:gd name="T81" fmla="*/ 2147483647 h 354"/>
                <a:gd name="T82" fmla="*/ 2147483647 w 222"/>
                <a:gd name="T83" fmla="*/ 2147483647 h 354"/>
                <a:gd name="T84" fmla="*/ 2147483647 w 222"/>
                <a:gd name="T85" fmla="*/ 2147483647 h 354"/>
                <a:gd name="T86" fmla="*/ 2147483647 w 222"/>
                <a:gd name="T87" fmla="*/ 2147483647 h 354"/>
                <a:gd name="T88" fmla="*/ 2147483647 w 222"/>
                <a:gd name="T89" fmla="*/ 2147483647 h 354"/>
                <a:gd name="T90" fmla="*/ 2147483647 w 222"/>
                <a:gd name="T91" fmla="*/ 2147483647 h 354"/>
                <a:gd name="T92" fmla="*/ 2147483647 w 222"/>
                <a:gd name="T93" fmla="*/ 2147483647 h 354"/>
                <a:gd name="T94" fmla="*/ 2147483647 w 222"/>
                <a:gd name="T95" fmla="*/ 2147483647 h 354"/>
                <a:gd name="T96" fmla="*/ 2147483647 w 222"/>
                <a:gd name="T97" fmla="*/ 2147483647 h 354"/>
                <a:gd name="T98" fmla="*/ 2147483647 w 222"/>
                <a:gd name="T99" fmla="*/ 2147483647 h 354"/>
                <a:gd name="T100" fmla="*/ 2147483647 w 222"/>
                <a:gd name="T101" fmla="*/ 2147483647 h 354"/>
                <a:gd name="T102" fmla="*/ 2147483647 w 222"/>
                <a:gd name="T103" fmla="*/ 2147483647 h 354"/>
                <a:gd name="T104" fmla="*/ 2147483647 w 222"/>
                <a:gd name="T105" fmla="*/ 2147483647 h 354"/>
                <a:gd name="T106" fmla="*/ 2147483647 w 222"/>
                <a:gd name="T107" fmla="*/ 2147483647 h 354"/>
                <a:gd name="T108" fmla="*/ 2147483647 w 222"/>
                <a:gd name="T109" fmla="*/ 2147483647 h 354"/>
                <a:gd name="T110" fmla="*/ 2147483647 w 222"/>
                <a:gd name="T111" fmla="*/ 2147483647 h 354"/>
                <a:gd name="T112" fmla="*/ 2147483647 w 222"/>
                <a:gd name="T113" fmla="*/ 2147483647 h 354"/>
                <a:gd name="T114" fmla="*/ 2147483647 w 222"/>
                <a:gd name="T115" fmla="*/ 2147483647 h 354"/>
                <a:gd name="T116" fmla="*/ 2147483647 w 222"/>
                <a:gd name="T117" fmla="*/ 2147483647 h 354"/>
                <a:gd name="T118" fmla="*/ 2147483647 w 222"/>
                <a:gd name="T119" fmla="*/ 2147483647 h 3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22" h="354">
                  <a:moveTo>
                    <a:pt x="60" y="348"/>
                  </a:moveTo>
                  <a:lnTo>
                    <a:pt x="60" y="348"/>
                  </a:lnTo>
                  <a:lnTo>
                    <a:pt x="60" y="342"/>
                  </a:lnTo>
                  <a:lnTo>
                    <a:pt x="54" y="336"/>
                  </a:lnTo>
                  <a:lnTo>
                    <a:pt x="48" y="336"/>
                  </a:lnTo>
                  <a:lnTo>
                    <a:pt x="42" y="330"/>
                  </a:lnTo>
                  <a:lnTo>
                    <a:pt x="6" y="198"/>
                  </a:lnTo>
                  <a:lnTo>
                    <a:pt x="0" y="198"/>
                  </a:lnTo>
                  <a:lnTo>
                    <a:pt x="0" y="186"/>
                  </a:lnTo>
                  <a:lnTo>
                    <a:pt x="6" y="186"/>
                  </a:lnTo>
                  <a:lnTo>
                    <a:pt x="12" y="192"/>
                  </a:lnTo>
                  <a:lnTo>
                    <a:pt x="12" y="180"/>
                  </a:lnTo>
                  <a:lnTo>
                    <a:pt x="18" y="180"/>
                  </a:lnTo>
                  <a:lnTo>
                    <a:pt x="18" y="174"/>
                  </a:lnTo>
                  <a:lnTo>
                    <a:pt x="18" y="162"/>
                  </a:lnTo>
                  <a:lnTo>
                    <a:pt x="30" y="150"/>
                  </a:lnTo>
                  <a:lnTo>
                    <a:pt x="24" y="150"/>
                  </a:lnTo>
                  <a:lnTo>
                    <a:pt x="24" y="144"/>
                  </a:lnTo>
                  <a:lnTo>
                    <a:pt x="30" y="138"/>
                  </a:lnTo>
                  <a:lnTo>
                    <a:pt x="30" y="132"/>
                  </a:lnTo>
                  <a:lnTo>
                    <a:pt x="24" y="120"/>
                  </a:lnTo>
                  <a:lnTo>
                    <a:pt x="24" y="102"/>
                  </a:lnTo>
                  <a:lnTo>
                    <a:pt x="30" y="102"/>
                  </a:lnTo>
                  <a:lnTo>
                    <a:pt x="30" y="90"/>
                  </a:lnTo>
                  <a:lnTo>
                    <a:pt x="30" y="66"/>
                  </a:lnTo>
                  <a:lnTo>
                    <a:pt x="36" y="60"/>
                  </a:lnTo>
                  <a:lnTo>
                    <a:pt x="48" y="12"/>
                  </a:lnTo>
                  <a:lnTo>
                    <a:pt x="54" y="6"/>
                  </a:lnTo>
                  <a:lnTo>
                    <a:pt x="60" y="6"/>
                  </a:lnTo>
                  <a:lnTo>
                    <a:pt x="66" y="24"/>
                  </a:lnTo>
                  <a:lnTo>
                    <a:pt x="72" y="24"/>
                  </a:lnTo>
                  <a:lnTo>
                    <a:pt x="78" y="18"/>
                  </a:lnTo>
                  <a:lnTo>
                    <a:pt x="90" y="6"/>
                  </a:lnTo>
                  <a:lnTo>
                    <a:pt x="96" y="6"/>
                  </a:lnTo>
                  <a:lnTo>
                    <a:pt x="96" y="0"/>
                  </a:lnTo>
                  <a:lnTo>
                    <a:pt x="102" y="0"/>
                  </a:lnTo>
                  <a:lnTo>
                    <a:pt x="108" y="6"/>
                  </a:lnTo>
                  <a:lnTo>
                    <a:pt x="126" y="12"/>
                  </a:lnTo>
                  <a:lnTo>
                    <a:pt x="132" y="18"/>
                  </a:lnTo>
                  <a:lnTo>
                    <a:pt x="156" y="102"/>
                  </a:lnTo>
                  <a:lnTo>
                    <a:pt x="156" y="108"/>
                  </a:lnTo>
                  <a:lnTo>
                    <a:pt x="168" y="120"/>
                  </a:lnTo>
                  <a:lnTo>
                    <a:pt x="180" y="120"/>
                  </a:lnTo>
                  <a:lnTo>
                    <a:pt x="180" y="132"/>
                  </a:lnTo>
                  <a:lnTo>
                    <a:pt x="186" y="138"/>
                  </a:lnTo>
                  <a:lnTo>
                    <a:pt x="192" y="150"/>
                  </a:lnTo>
                  <a:lnTo>
                    <a:pt x="198" y="150"/>
                  </a:lnTo>
                  <a:lnTo>
                    <a:pt x="198" y="144"/>
                  </a:lnTo>
                  <a:lnTo>
                    <a:pt x="210" y="156"/>
                  </a:lnTo>
                  <a:lnTo>
                    <a:pt x="216" y="156"/>
                  </a:lnTo>
                  <a:lnTo>
                    <a:pt x="210" y="162"/>
                  </a:lnTo>
                  <a:lnTo>
                    <a:pt x="216" y="168"/>
                  </a:lnTo>
                  <a:lnTo>
                    <a:pt x="222" y="162"/>
                  </a:lnTo>
                  <a:lnTo>
                    <a:pt x="222" y="168"/>
                  </a:lnTo>
                  <a:lnTo>
                    <a:pt x="216" y="180"/>
                  </a:lnTo>
                  <a:lnTo>
                    <a:pt x="210" y="186"/>
                  </a:lnTo>
                  <a:lnTo>
                    <a:pt x="204" y="180"/>
                  </a:lnTo>
                  <a:lnTo>
                    <a:pt x="204" y="186"/>
                  </a:lnTo>
                  <a:lnTo>
                    <a:pt x="204" y="192"/>
                  </a:lnTo>
                  <a:lnTo>
                    <a:pt x="198" y="186"/>
                  </a:lnTo>
                  <a:lnTo>
                    <a:pt x="198" y="192"/>
                  </a:lnTo>
                  <a:lnTo>
                    <a:pt x="198" y="198"/>
                  </a:lnTo>
                  <a:lnTo>
                    <a:pt x="186" y="198"/>
                  </a:lnTo>
                  <a:lnTo>
                    <a:pt x="186" y="204"/>
                  </a:lnTo>
                  <a:lnTo>
                    <a:pt x="186" y="210"/>
                  </a:lnTo>
                  <a:lnTo>
                    <a:pt x="180" y="216"/>
                  </a:lnTo>
                  <a:lnTo>
                    <a:pt x="174" y="222"/>
                  </a:lnTo>
                  <a:lnTo>
                    <a:pt x="174" y="216"/>
                  </a:lnTo>
                  <a:lnTo>
                    <a:pt x="174" y="210"/>
                  </a:lnTo>
                  <a:lnTo>
                    <a:pt x="168" y="204"/>
                  </a:lnTo>
                  <a:lnTo>
                    <a:pt x="162" y="204"/>
                  </a:lnTo>
                  <a:lnTo>
                    <a:pt x="162" y="210"/>
                  </a:lnTo>
                  <a:lnTo>
                    <a:pt x="162" y="216"/>
                  </a:lnTo>
                  <a:lnTo>
                    <a:pt x="156" y="216"/>
                  </a:lnTo>
                  <a:lnTo>
                    <a:pt x="150" y="222"/>
                  </a:lnTo>
                  <a:lnTo>
                    <a:pt x="150" y="228"/>
                  </a:lnTo>
                  <a:lnTo>
                    <a:pt x="138" y="228"/>
                  </a:lnTo>
                  <a:lnTo>
                    <a:pt x="144" y="222"/>
                  </a:lnTo>
                  <a:lnTo>
                    <a:pt x="138" y="222"/>
                  </a:lnTo>
                  <a:lnTo>
                    <a:pt x="132" y="216"/>
                  </a:lnTo>
                  <a:lnTo>
                    <a:pt x="132" y="222"/>
                  </a:lnTo>
                  <a:lnTo>
                    <a:pt x="132" y="234"/>
                  </a:lnTo>
                  <a:lnTo>
                    <a:pt x="132" y="252"/>
                  </a:lnTo>
                  <a:lnTo>
                    <a:pt x="126" y="258"/>
                  </a:lnTo>
                  <a:lnTo>
                    <a:pt x="126" y="270"/>
                  </a:lnTo>
                  <a:lnTo>
                    <a:pt x="120" y="264"/>
                  </a:lnTo>
                  <a:lnTo>
                    <a:pt x="114" y="264"/>
                  </a:lnTo>
                  <a:lnTo>
                    <a:pt x="114" y="276"/>
                  </a:lnTo>
                  <a:lnTo>
                    <a:pt x="108" y="276"/>
                  </a:lnTo>
                  <a:lnTo>
                    <a:pt x="102" y="276"/>
                  </a:lnTo>
                  <a:lnTo>
                    <a:pt x="96" y="270"/>
                  </a:lnTo>
                  <a:lnTo>
                    <a:pt x="96" y="276"/>
                  </a:lnTo>
                  <a:lnTo>
                    <a:pt x="96" y="288"/>
                  </a:lnTo>
                  <a:lnTo>
                    <a:pt x="96" y="294"/>
                  </a:lnTo>
                  <a:lnTo>
                    <a:pt x="96" y="288"/>
                  </a:lnTo>
                  <a:lnTo>
                    <a:pt x="96" y="282"/>
                  </a:lnTo>
                  <a:lnTo>
                    <a:pt x="90" y="282"/>
                  </a:lnTo>
                  <a:lnTo>
                    <a:pt x="84" y="288"/>
                  </a:lnTo>
                  <a:lnTo>
                    <a:pt x="78" y="294"/>
                  </a:lnTo>
                  <a:lnTo>
                    <a:pt x="78" y="306"/>
                  </a:lnTo>
                  <a:lnTo>
                    <a:pt x="78" y="312"/>
                  </a:lnTo>
                  <a:lnTo>
                    <a:pt x="72" y="312"/>
                  </a:lnTo>
                  <a:lnTo>
                    <a:pt x="72" y="318"/>
                  </a:lnTo>
                  <a:lnTo>
                    <a:pt x="78" y="324"/>
                  </a:lnTo>
                  <a:lnTo>
                    <a:pt x="66" y="330"/>
                  </a:lnTo>
                  <a:lnTo>
                    <a:pt x="66" y="348"/>
                  </a:lnTo>
                  <a:lnTo>
                    <a:pt x="60" y="354"/>
                  </a:lnTo>
                  <a:lnTo>
                    <a:pt x="60" y="34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4" name="Freeform 76"/>
            <p:cNvSpPr>
              <a:spLocks/>
            </p:cNvSpPr>
            <p:nvPr/>
          </p:nvSpPr>
          <p:spPr bwMode="auto">
            <a:xfrm>
              <a:off x="8523409" y="2088203"/>
              <a:ext cx="15456" cy="28972"/>
            </a:xfrm>
            <a:custGeom>
              <a:avLst/>
              <a:gdLst>
                <a:gd name="T0" fmla="*/ 2147483647 w 6"/>
                <a:gd name="T1" fmla="*/ 2147483647 h 12"/>
                <a:gd name="T2" fmla="*/ 2147483647 w 6"/>
                <a:gd name="T3" fmla="*/ 2147483647 h 12"/>
                <a:gd name="T4" fmla="*/ 0 w 6"/>
                <a:gd name="T5" fmla="*/ 2147483647 h 12"/>
                <a:gd name="T6" fmla="*/ 0 w 6"/>
                <a:gd name="T7" fmla="*/ 2147483647 h 12"/>
                <a:gd name="T8" fmla="*/ 0 w 6"/>
                <a:gd name="T9" fmla="*/ 0 h 12"/>
                <a:gd name="T10" fmla="*/ 2147483647 w 6"/>
                <a:gd name="T11" fmla="*/ 2147483647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2">
                  <a:moveTo>
                    <a:pt x="6" y="6"/>
                  </a:moveTo>
                  <a:lnTo>
                    <a:pt x="6" y="12"/>
                  </a:lnTo>
                  <a:lnTo>
                    <a:pt x="0" y="12"/>
                  </a:lnTo>
                  <a:lnTo>
                    <a:pt x="0" y="6"/>
                  </a:lnTo>
                  <a:lnTo>
                    <a:pt x="0" y="0"/>
                  </a:lnTo>
                  <a:lnTo>
                    <a:pt x="6" y="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5" name="Freeform 77"/>
            <p:cNvSpPr>
              <a:spLocks/>
            </p:cNvSpPr>
            <p:nvPr/>
          </p:nvSpPr>
          <p:spPr bwMode="auto">
            <a:xfrm>
              <a:off x="7936057" y="2464838"/>
              <a:ext cx="510070" cy="246262"/>
            </a:xfrm>
            <a:custGeom>
              <a:avLst/>
              <a:gdLst>
                <a:gd name="T0" fmla="*/ 0 w 198"/>
                <a:gd name="T1" fmla="*/ 2147483647 h 102"/>
                <a:gd name="T2" fmla="*/ 0 w 198"/>
                <a:gd name="T3" fmla="*/ 2147483647 h 102"/>
                <a:gd name="T4" fmla="*/ 2147483647 w 198"/>
                <a:gd name="T5" fmla="*/ 2147483647 h 102"/>
                <a:gd name="T6" fmla="*/ 2147483647 w 198"/>
                <a:gd name="T7" fmla="*/ 2147483647 h 102"/>
                <a:gd name="T8" fmla="*/ 2147483647 w 198"/>
                <a:gd name="T9" fmla="*/ 0 h 102"/>
                <a:gd name="T10" fmla="*/ 2147483647 w 198"/>
                <a:gd name="T11" fmla="*/ 0 h 102"/>
                <a:gd name="T12" fmla="*/ 2147483647 w 198"/>
                <a:gd name="T13" fmla="*/ 2147483647 h 102"/>
                <a:gd name="T14" fmla="*/ 2147483647 w 198"/>
                <a:gd name="T15" fmla="*/ 2147483647 h 102"/>
                <a:gd name="T16" fmla="*/ 2147483647 w 198"/>
                <a:gd name="T17" fmla="*/ 2147483647 h 102"/>
                <a:gd name="T18" fmla="*/ 2147483647 w 198"/>
                <a:gd name="T19" fmla="*/ 2147483647 h 102"/>
                <a:gd name="T20" fmla="*/ 2147483647 w 198"/>
                <a:gd name="T21" fmla="*/ 2147483647 h 102"/>
                <a:gd name="T22" fmla="*/ 2147483647 w 198"/>
                <a:gd name="T23" fmla="*/ 2147483647 h 102"/>
                <a:gd name="T24" fmla="*/ 2147483647 w 198"/>
                <a:gd name="T25" fmla="*/ 2147483647 h 102"/>
                <a:gd name="T26" fmla="*/ 2147483647 w 198"/>
                <a:gd name="T27" fmla="*/ 2147483647 h 102"/>
                <a:gd name="T28" fmla="*/ 2147483647 w 198"/>
                <a:gd name="T29" fmla="*/ 2147483647 h 102"/>
                <a:gd name="T30" fmla="*/ 2147483647 w 198"/>
                <a:gd name="T31" fmla="*/ 2147483647 h 102"/>
                <a:gd name="T32" fmla="*/ 2147483647 w 198"/>
                <a:gd name="T33" fmla="*/ 2147483647 h 102"/>
                <a:gd name="T34" fmla="*/ 2147483647 w 198"/>
                <a:gd name="T35" fmla="*/ 2147483647 h 102"/>
                <a:gd name="T36" fmla="*/ 2147483647 w 198"/>
                <a:gd name="T37" fmla="*/ 2147483647 h 102"/>
                <a:gd name="T38" fmla="*/ 2147483647 w 198"/>
                <a:gd name="T39" fmla="*/ 2147483647 h 102"/>
                <a:gd name="T40" fmla="*/ 2147483647 w 198"/>
                <a:gd name="T41" fmla="*/ 2147483647 h 102"/>
                <a:gd name="T42" fmla="*/ 2147483647 w 198"/>
                <a:gd name="T43" fmla="*/ 2147483647 h 102"/>
                <a:gd name="T44" fmla="*/ 2147483647 w 198"/>
                <a:gd name="T45" fmla="*/ 2147483647 h 102"/>
                <a:gd name="T46" fmla="*/ 2147483647 w 198"/>
                <a:gd name="T47" fmla="*/ 2147483647 h 102"/>
                <a:gd name="T48" fmla="*/ 2147483647 w 198"/>
                <a:gd name="T49" fmla="*/ 2147483647 h 102"/>
                <a:gd name="T50" fmla="*/ 2147483647 w 198"/>
                <a:gd name="T51" fmla="*/ 2147483647 h 102"/>
                <a:gd name="T52" fmla="*/ 2147483647 w 198"/>
                <a:gd name="T53" fmla="*/ 2147483647 h 102"/>
                <a:gd name="T54" fmla="*/ 2147483647 w 198"/>
                <a:gd name="T55" fmla="*/ 2147483647 h 102"/>
                <a:gd name="T56" fmla="*/ 2147483647 w 198"/>
                <a:gd name="T57" fmla="*/ 2147483647 h 102"/>
                <a:gd name="T58" fmla="*/ 2147483647 w 198"/>
                <a:gd name="T59" fmla="*/ 2147483647 h 102"/>
                <a:gd name="T60" fmla="*/ 2147483647 w 198"/>
                <a:gd name="T61" fmla="*/ 2147483647 h 102"/>
                <a:gd name="T62" fmla="*/ 2147483647 w 198"/>
                <a:gd name="T63" fmla="*/ 2147483647 h 102"/>
                <a:gd name="T64" fmla="*/ 2147483647 w 198"/>
                <a:gd name="T65" fmla="*/ 2147483647 h 102"/>
                <a:gd name="T66" fmla="*/ 2147483647 w 198"/>
                <a:gd name="T67" fmla="*/ 2147483647 h 102"/>
                <a:gd name="T68" fmla="*/ 2147483647 w 198"/>
                <a:gd name="T69" fmla="*/ 2147483647 h 102"/>
                <a:gd name="T70" fmla="*/ 2147483647 w 198"/>
                <a:gd name="T71" fmla="*/ 2147483647 h 102"/>
                <a:gd name="T72" fmla="*/ 2147483647 w 198"/>
                <a:gd name="T73" fmla="*/ 2147483647 h 102"/>
                <a:gd name="T74" fmla="*/ 2147483647 w 198"/>
                <a:gd name="T75" fmla="*/ 2147483647 h 102"/>
                <a:gd name="T76" fmla="*/ 2147483647 w 198"/>
                <a:gd name="T77" fmla="*/ 2147483647 h 102"/>
                <a:gd name="T78" fmla="*/ 2147483647 w 198"/>
                <a:gd name="T79" fmla="*/ 2147483647 h 102"/>
                <a:gd name="T80" fmla="*/ 2147483647 w 198"/>
                <a:gd name="T81" fmla="*/ 2147483647 h 102"/>
                <a:gd name="T82" fmla="*/ 2147483647 w 198"/>
                <a:gd name="T83" fmla="*/ 2147483647 h 102"/>
                <a:gd name="T84" fmla="*/ 2147483647 w 198"/>
                <a:gd name="T85" fmla="*/ 2147483647 h 102"/>
                <a:gd name="T86" fmla="*/ 2147483647 w 198"/>
                <a:gd name="T87" fmla="*/ 2147483647 h 102"/>
                <a:gd name="T88" fmla="*/ 2147483647 w 198"/>
                <a:gd name="T89" fmla="*/ 2147483647 h 102"/>
                <a:gd name="T90" fmla="*/ 2147483647 w 198"/>
                <a:gd name="T91" fmla="*/ 2147483647 h 102"/>
                <a:gd name="T92" fmla="*/ 2147483647 w 198"/>
                <a:gd name="T93" fmla="*/ 2147483647 h 102"/>
                <a:gd name="T94" fmla="*/ 2147483647 w 198"/>
                <a:gd name="T95" fmla="*/ 2147483647 h 102"/>
                <a:gd name="T96" fmla="*/ 2147483647 w 198"/>
                <a:gd name="T97" fmla="*/ 2147483647 h 102"/>
                <a:gd name="T98" fmla="*/ 0 w 198"/>
                <a:gd name="T99" fmla="*/ 2147483647 h 1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98" h="102">
                  <a:moveTo>
                    <a:pt x="0" y="96"/>
                  </a:moveTo>
                  <a:lnTo>
                    <a:pt x="0" y="96"/>
                  </a:lnTo>
                  <a:lnTo>
                    <a:pt x="0" y="42"/>
                  </a:lnTo>
                  <a:lnTo>
                    <a:pt x="42" y="30"/>
                  </a:lnTo>
                  <a:lnTo>
                    <a:pt x="102" y="18"/>
                  </a:lnTo>
                  <a:lnTo>
                    <a:pt x="108" y="12"/>
                  </a:lnTo>
                  <a:lnTo>
                    <a:pt x="108" y="6"/>
                  </a:lnTo>
                  <a:lnTo>
                    <a:pt x="114" y="0"/>
                  </a:lnTo>
                  <a:lnTo>
                    <a:pt x="126" y="0"/>
                  </a:lnTo>
                  <a:lnTo>
                    <a:pt x="126" y="6"/>
                  </a:lnTo>
                  <a:lnTo>
                    <a:pt x="138" y="12"/>
                  </a:lnTo>
                  <a:lnTo>
                    <a:pt x="144" y="12"/>
                  </a:lnTo>
                  <a:lnTo>
                    <a:pt x="138" y="18"/>
                  </a:lnTo>
                  <a:lnTo>
                    <a:pt x="132" y="18"/>
                  </a:lnTo>
                  <a:lnTo>
                    <a:pt x="132" y="24"/>
                  </a:lnTo>
                  <a:lnTo>
                    <a:pt x="132" y="30"/>
                  </a:lnTo>
                  <a:lnTo>
                    <a:pt x="126" y="36"/>
                  </a:lnTo>
                  <a:lnTo>
                    <a:pt x="126" y="42"/>
                  </a:lnTo>
                  <a:lnTo>
                    <a:pt x="138" y="42"/>
                  </a:lnTo>
                  <a:lnTo>
                    <a:pt x="144" y="42"/>
                  </a:lnTo>
                  <a:lnTo>
                    <a:pt x="150" y="48"/>
                  </a:lnTo>
                  <a:lnTo>
                    <a:pt x="156" y="48"/>
                  </a:lnTo>
                  <a:lnTo>
                    <a:pt x="156" y="54"/>
                  </a:lnTo>
                  <a:lnTo>
                    <a:pt x="156" y="60"/>
                  </a:lnTo>
                  <a:lnTo>
                    <a:pt x="162" y="60"/>
                  </a:lnTo>
                  <a:lnTo>
                    <a:pt x="162" y="66"/>
                  </a:lnTo>
                  <a:lnTo>
                    <a:pt x="168" y="72"/>
                  </a:lnTo>
                  <a:lnTo>
                    <a:pt x="186" y="72"/>
                  </a:lnTo>
                  <a:lnTo>
                    <a:pt x="192" y="66"/>
                  </a:lnTo>
                  <a:lnTo>
                    <a:pt x="192" y="60"/>
                  </a:lnTo>
                  <a:lnTo>
                    <a:pt x="186" y="54"/>
                  </a:lnTo>
                  <a:lnTo>
                    <a:pt x="186" y="48"/>
                  </a:lnTo>
                  <a:lnTo>
                    <a:pt x="180" y="48"/>
                  </a:lnTo>
                  <a:lnTo>
                    <a:pt x="174" y="48"/>
                  </a:lnTo>
                  <a:lnTo>
                    <a:pt x="180" y="42"/>
                  </a:lnTo>
                  <a:lnTo>
                    <a:pt x="186" y="42"/>
                  </a:lnTo>
                  <a:lnTo>
                    <a:pt x="198" y="54"/>
                  </a:lnTo>
                  <a:lnTo>
                    <a:pt x="198" y="66"/>
                  </a:lnTo>
                  <a:lnTo>
                    <a:pt x="198" y="72"/>
                  </a:lnTo>
                  <a:lnTo>
                    <a:pt x="192" y="72"/>
                  </a:lnTo>
                  <a:lnTo>
                    <a:pt x="186" y="78"/>
                  </a:lnTo>
                  <a:lnTo>
                    <a:pt x="180" y="78"/>
                  </a:lnTo>
                  <a:lnTo>
                    <a:pt x="174" y="84"/>
                  </a:lnTo>
                  <a:lnTo>
                    <a:pt x="174" y="90"/>
                  </a:lnTo>
                  <a:lnTo>
                    <a:pt x="168" y="96"/>
                  </a:lnTo>
                  <a:lnTo>
                    <a:pt x="162" y="90"/>
                  </a:lnTo>
                  <a:lnTo>
                    <a:pt x="162" y="84"/>
                  </a:lnTo>
                  <a:lnTo>
                    <a:pt x="162" y="78"/>
                  </a:lnTo>
                  <a:lnTo>
                    <a:pt x="156" y="78"/>
                  </a:lnTo>
                  <a:lnTo>
                    <a:pt x="156" y="90"/>
                  </a:lnTo>
                  <a:lnTo>
                    <a:pt x="156" y="84"/>
                  </a:lnTo>
                  <a:lnTo>
                    <a:pt x="150" y="90"/>
                  </a:lnTo>
                  <a:lnTo>
                    <a:pt x="150" y="102"/>
                  </a:lnTo>
                  <a:lnTo>
                    <a:pt x="138" y="102"/>
                  </a:lnTo>
                  <a:lnTo>
                    <a:pt x="138" y="90"/>
                  </a:lnTo>
                  <a:lnTo>
                    <a:pt x="132" y="90"/>
                  </a:lnTo>
                  <a:lnTo>
                    <a:pt x="126" y="84"/>
                  </a:lnTo>
                  <a:lnTo>
                    <a:pt x="120" y="78"/>
                  </a:lnTo>
                  <a:lnTo>
                    <a:pt x="114" y="66"/>
                  </a:lnTo>
                  <a:lnTo>
                    <a:pt x="96" y="72"/>
                  </a:lnTo>
                  <a:lnTo>
                    <a:pt x="42" y="84"/>
                  </a:lnTo>
                  <a:lnTo>
                    <a:pt x="42" y="90"/>
                  </a:lnTo>
                  <a:lnTo>
                    <a:pt x="42" y="84"/>
                  </a:lnTo>
                  <a:lnTo>
                    <a:pt x="0" y="9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6" name="Freeform 78"/>
            <p:cNvSpPr>
              <a:spLocks/>
            </p:cNvSpPr>
            <p:nvPr/>
          </p:nvSpPr>
          <p:spPr bwMode="auto">
            <a:xfrm>
              <a:off x="8430669" y="2696616"/>
              <a:ext cx="46370" cy="28972"/>
            </a:xfrm>
            <a:custGeom>
              <a:avLst/>
              <a:gdLst>
                <a:gd name="T0" fmla="*/ 2147483647 w 18"/>
                <a:gd name="T1" fmla="*/ 2147483647 h 12"/>
                <a:gd name="T2" fmla="*/ 2147483647 w 18"/>
                <a:gd name="T3" fmla="*/ 2147483647 h 12"/>
                <a:gd name="T4" fmla="*/ 2147483647 w 18"/>
                <a:gd name="T5" fmla="*/ 2147483647 h 12"/>
                <a:gd name="T6" fmla="*/ 2147483647 w 18"/>
                <a:gd name="T7" fmla="*/ 0 h 12"/>
                <a:gd name="T8" fmla="*/ 2147483647 w 18"/>
                <a:gd name="T9" fmla="*/ 0 h 12"/>
                <a:gd name="T10" fmla="*/ 2147483647 w 18"/>
                <a:gd name="T11" fmla="*/ 0 h 12"/>
                <a:gd name="T12" fmla="*/ 2147483647 w 18"/>
                <a:gd name="T13" fmla="*/ 2147483647 h 12"/>
                <a:gd name="T14" fmla="*/ 2147483647 w 18"/>
                <a:gd name="T15" fmla="*/ 2147483647 h 12"/>
                <a:gd name="T16" fmla="*/ 0 w 18"/>
                <a:gd name="T17" fmla="*/ 2147483647 h 12"/>
                <a:gd name="T18" fmla="*/ 0 w 18"/>
                <a:gd name="T19" fmla="*/ 2147483647 h 12"/>
                <a:gd name="T20" fmla="*/ 0 w 18"/>
                <a:gd name="T21" fmla="*/ 2147483647 h 12"/>
                <a:gd name="T22" fmla="*/ 2147483647 w 18"/>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 h="12">
                  <a:moveTo>
                    <a:pt x="6" y="12"/>
                  </a:moveTo>
                  <a:lnTo>
                    <a:pt x="18" y="12"/>
                  </a:lnTo>
                  <a:lnTo>
                    <a:pt x="18" y="6"/>
                  </a:lnTo>
                  <a:lnTo>
                    <a:pt x="12" y="0"/>
                  </a:lnTo>
                  <a:lnTo>
                    <a:pt x="12" y="6"/>
                  </a:lnTo>
                  <a:lnTo>
                    <a:pt x="0" y="6"/>
                  </a:lnTo>
                  <a:lnTo>
                    <a:pt x="0" y="12"/>
                  </a:lnTo>
                  <a:lnTo>
                    <a:pt x="6" y="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7" name="Freeform 79"/>
            <p:cNvSpPr>
              <a:spLocks/>
            </p:cNvSpPr>
            <p:nvPr/>
          </p:nvSpPr>
          <p:spPr bwMode="auto">
            <a:xfrm>
              <a:off x="8353386" y="2696616"/>
              <a:ext cx="46370" cy="43458"/>
            </a:xfrm>
            <a:custGeom>
              <a:avLst/>
              <a:gdLst>
                <a:gd name="T0" fmla="*/ 0 w 18"/>
                <a:gd name="T1" fmla="*/ 2147483647 h 18"/>
                <a:gd name="T2" fmla="*/ 0 w 18"/>
                <a:gd name="T3" fmla="*/ 2147483647 h 18"/>
                <a:gd name="T4" fmla="*/ 0 w 18"/>
                <a:gd name="T5" fmla="*/ 2147483647 h 18"/>
                <a:gd name="T6" fmla="*/ 2147483647 w 18"/>
                <a:gd name="T7" fmla="*/ 2147483647 h 18"/>
                <a:gd name="T8" fmla="*/ 2147483647 w 18"/>
                <a:gd name="T9" fmla="*/ 2147483647 h 18"/>
                <a:gd name="T10" fmla="*/ 2147483647 w 18"/>
                <a:gd name="T11" fmla="*/ 2147483647 h 18"/>
                <a:gd name="T12" fmla="*/ 2147483647 w 18"/>
                <a:gd name="T13" fmla="*/ 2147483647 h 18"/>
                <a:gd name="T14" fmla="*/ 2147483647 w 18"/>
                <a:gd name="T15" fmla="*/ 2147483647 h 18"/>
                <a:gd name="T16" fmla="*/ 2147483647 w 18"/>
                <a:gd name="T17" fmla="*/ 2147483647 h 18"/>
                <a:gd name="T18" fmla="*/ 2147483647 w 18"/>
                <a:gd name="T19" fmla="*/ 2147483647 h 18"/>
                <a:gd name="T20" fmla="*/ 2147483647 w 18"/>
                <a:gd name="T21" fmla="*/ 0 h 18"/>
                <a:gd name="T22" fmla="*/ 2147483647 w 18"/>
                <a:gd name="T23" fmla="*/ 0 h 18"/>
                <a:gd name="T24" fmla="*/ 2147483647 w 18"/>
                <a:gd name="T25" fmla="*/ 2147483647 h 18"/>
                <a:gd name="T26" fmla="*/ 2147483647 w 18"/>
                <a:gd name="T27" fmla="*/ 2147483647 h 18"/>
                <a:gd name="T28" fmla="*/ 0 w 18"/>
                <a:gd name="T29" fmla="*/ 2147483647 h 18"/>
                <a:gd name="T30" fmla="*/ 0 w 18"/>
                <a:gd name="T31" fmla="*/ 2147483647 h 18"/>
                <a:gd name="T32" fmla="*/ 0 w 18"/>
                <a:gd name="T33" fmla="*/ 2147483647 h 18"/>
                <a:gd name="T34" fmla="*/ 0 w 18"/>
                <a:gd name="T35" fmla="*/ 2147483647 h 18"/>
                <a:gd name="T36" fmla="*/ 0 w 18"/>
                <a:gd name="T37" fmla="*/ 2147483647 h 18"/>
                <a:gd name="T38" fmla="*/ 0 w 18"/>
                <a:gd name="T39" fmla="*/ 2147483647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 h="18">
                  <a:moveTo>
                    <a:pt x="0" y="18"/>
                  </a:moveTo>
                  <a:lnTo>
                    <a:pt x="0" y="18"/>
                  </a:lnTo>
                  <a:lnTo>
                    <a:pt x="0" y="12"/>
                  </a:lnTo>
                  <a:lnTo>
                    <a:pt x="12" y="6"/>
                  </a:lnTo>
                  <a:lnTo>
                    <a:pt x="18" y="6"/>
                  </a:lnTo>
                  <a:lnTo>
                    <a:pt x="12" y="6"/>
                  </a:lnTo>
                  <a:lnTo>
                    <a:pt x="6" y="0"/>
                  </a:lnTo>
                  <a:lnTo>
                    <a:pt x="6" y="6"/>
                  </a:lnTo>
                  <a:lnTo>
                    <a:pt x="0" y="6"/>
                  </a:lnTo>
                  <a:lnTo>
                    <a:pt x="0" y="12"/>
                  </a:lnTo>
                  <a:lnTo>
                    <a:pt x="0" y="1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8" name="Freeform 80"/>
            <p:cNvSpPr>
              <a:spLocks/>
            </p:cNvSpPr>
            <p:nvPr/>
          </p:nvSpPr>
          <p:spPr bwMode="auto">
            <a:xfrm>
              <a:off x="8183362" y="2624184"/>
              <a:ext cx="108197" cy="144860"/>
            </a:xfrm>
            <a:custGeom>
              <a:avLst/>
              <a:gdLst>
                <a:gd name="T0" fmla="*/ 2147483647 w 42"/>
                <a:gd name="T1" fmla="*/ 2147483647 h 60"/>
                <a:gd name="T2" fmla="*/ 2147483647 w 42"/>
                <a:gd name="T3" fmla="*/ 2147483647 h 60"/>
                <a:gd name="T4" fmla="*/ 2147483647 w 42"/>
                <a:gd name="T5" fmla="*/ 2147483647 h 60"/>
                <a:gd name="T6" fmla="*/ 2147483647 w 42"/>
                <a:gd name="T7" fmla="*/ 2147483647 h 60"/>
                <a:gd name="T8" fmla="*/ 2147483647 w 42"/>
                <a:gd name="T9" fmla="*/ 2147483647 h 60"/>
                <a:gd name="T10" fmla="*/ 2147483647 w 42"/>
                <a:gd name="T11" fmla="*/ 2147483647 h 60"/>
                <a:gd name="T12" fmla="*/ 2147483647 w 42"/>
                <a:gd name="T13" fmla="*/ 2147483647 h 60"/>
                <a:gd name="T14" fmla="*/ 2147483647 w 42"/>
                <a:gd name="T15" fmla="*/ 2147483647 h 60"/>
                <a:gd name="T16" fmla="*/ 2147483647 w 42"/>
                <a:gd name="T17" fmla="*/ 2147483647 h 60"/>
                <a:gd name="T18" fmla="*/ 2147483647 w 42"/>
                <a:gd name="T19" fmla="*/ 2147483647 h 60"/>
                <a:gd name="T20" fmla="*/ 2147483647 w 42"/>
                <a:gd name="T21" fmla="*/ 2147483647 h 60"/>
                <a:gd name="T22" fmla="*/ 2147483647 w 42"/>
                <a:gd name="T23" fmla="*/ 2147483647 h 60"/>
                <a:gd name="T24" fmla="*/ 2147483647 w 42"/>
                <a:gd name="T25" fmla="*/ 2147483647 h 60"/>
                <a:gd name="T26" fmla="*/ 2147483647 w 42"/>
                <a:gd name="T27" fmla="*/ 2147483647 h 60"/>
                <a:gd name="T28" fmla="*/ 2147483647 w 42"/>
                <a:gd name="T29" fmla="*/ 2147483647 h 60"/>
                <a:gd name="T30" fmla="*/ 2147483647 w 42"/>
                <a:gd name="T31" fmla="*/ 2147483647 h 60"/>
                <a:gd name="T32" fmla="*/ 2147483647 w 42"/>
                <a:gd name="T33" fmla="*/ 2147483647 h 60"/>
                <a:gd name="T34" fmla="*/ 2147483647 w 42"/>
                <a:gd name="T35" fmla="*/ 2147483647 h 60"/>
                <a:gd name="T36" fmla="*/ 2147483647 w 42"/>
                <a:gd name="T37" fmla="*/ 2147483647 h 60"/>
                <a:gd name="T38" fmla="*/ 2147483647 w 42"/>
                <a:gd name="T39" fmla="*/ 2147483647 h 60"/>
                <a:gd name="T40" fmla="*/ 2147483647 w 42"/>
                <a:gd name="T41" fmla="*/ 2147483647 h 60"/>
                <a:gd name="T42" fmla="*/ 2147483647 w 42"/>
                <a:gd name="T43" fmla="*/ 2147483647 h 60"/>
                <a:gd name="T44" fmla="*/ 2147483647 w 42"/>
                <a:gd name="T45" fmla="*/ 2147483647 h 60"/>
                <a:gd name="T46" fmla="*/ 2147483647 w 42"/>
                <a:gd name="T47" fmla="*/ 2147483647 h 60"/>
                <a:gd name="T48" fmla="*/ 2147483647 w 42"/>
                <a:gd name="T49" fmla="*/ 2147483647 h 60"/>
                <a:gd name="T50" fmla="*/ 2147483647 w 42"/>
                <a:gd name="T51" fmla="*/ 2147483647 h 60"/>
                <a:gd name="T52" fmla="*/ 2147483647 w 42"/>
                <a:gd name="T53" fmla="*/ 2147483647 h 60"/>
                <a:gd name="T54" fmla="*/ 2147483647 w 42"/>
                <a:gd name="T55" fmla="*/ 2147483647 h 60"/>
                <a:gd name="T56" fmla="*/ 2147483647 w 42"/>
                <a:gd name="T57" fmla="*/ 2147483647 h 60"/>
                <a:gd name="T58" fmla="*/ 2147483647 w 42"/>
                <a:gd name="T59" fmla="*/ 2147483647 h 60"/>
                <a:gd name="T60" fmla="*/ 2147483647 w 42"/>
                <a:gd name="T61" fmla="*/ 2147483647 h 60"/>
                <a:gd name="T62" fmla="*/ 2147483647 w 42"/>
                <a:gd name="T63" fmla="*/ 2147483647 h 60"/>
                <a:gd name="T64" fmla="*/ 2147483647 w 42"/>
                <a:gd name="T65" fmla="*/ 0 h 60"/>
                <a:gd name="T66" fmla="*/ 2147483647 w 42"/>
                <a:gd name="T67" fmla="*/ 0 h 60"/>
                <a:gd name="T68" fmla="*/ 0 w 42"/>
                <a:gd name="T69" fmla="*/ 2147483647 h 60"/>
                <a:gd name="T70" fmla="*/ 0 w 42"/>
                <a:gd name="T71" fmla="*/ 2147483647 h 60"/>
                <a:gd name="T72" fmla="*/ 2147483647 w 42"/>
                <a:gd name="T73" fmla="*/ 2147483647 h 60"/>
                <a:gd name="T74" fmla="*/ 2147483647 w 42"/>
                <a:gd name="T75" fmla="*/ 2147483647 h 60"/>
                <a:gd name="T76" fmla="*/ 2147483647 w 42"/>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2" h="60">
                  <a:moveTo>
                    <a:pt x="6" y="54"/>
                  </a:moveTo>
                  <a:lnTo>
                    <a:pt x="6" y="54"/>
                  </a:lnTo>
                  <a:lnTo>
                    <a:pt x="6" y="60"/>
                  </a:lnTo>
                  <a:lnTo>
                    <a:pt x="12" y="60"/>
                  </a:lnTo>
                  <a:lnTo>
                    <a:pt x="18" y="54"/>
                  </a:lnTo>
                  <a:lnTo>
                    <a:pt x="24" y="48"/>
                  </a:lnTo>
                  <a:lnTo>
                    <a:pt x="30" y="48"/>
                  </a:lnTo>
                  <a:lnTo>
                    <a:pt x="30" y="42"/>
                  </a:lnTo>
                  <a:lnTo>
                    <a:pt x="24" y="18"/>
                  </a:lnTo>
                  <a:lnTo>
                    <a:pt x="30" y="24"/>
                  </a:lnTo>
                  <a:lnTo>
                    <a:pt x="36" y="24"/>
                  </a:lnTo>
                  <a:lnTo>
                    <a:pt x="42" y="36"/>
                  </a:lnTo>
                  <a:lnTo>
                    <a:pt x="42" y="24"/>
                  </a:lnTo>
                  <a:lnTo>
                    <a:pt x="36" y="24"/>
                  </a:lnTo>
                  <a:lnTo>
                    <a:pt x="30" y="18"/>
                  </a:lnTo>
                  <a:lnTo>
                    <a:pt x="24" y="12"/>
                  </a:lnTo>
                  <a:lnTo>
                    <a:pt x="18" y="0"/>
                  </a:lnTo>
                  <a:lnTo>
                    <a:pt x="0" y="6"/>
                  </a:lnTo>
                  <a:lnTo>
                    <a:pt x="12" y="48"/>
                  </a:lnTo>
                  <a:lnTo>
                    <a:pt x="6" y="5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49" name="Freeform 81"/>
            <p:cNvSpPr>
              <a:spLocks/>
            </p:cNvSpPr>
            <p:nvPr/>
          </p:nvSpPr>
          <p:spPr bwMode="auto">
            <a:xfrm>
              <a:off x="7936055" y="2638670"/>
              <a:ext cx="278220" cy="246262"/>
            </a:xfrm>
            <a:custGeom>
              <a:avLst/>
              <a:gdLst>
                <a:gd name="T0" fmla="*/ 2147483647 w 108"/>
                <a:gd name="T1" fmla="*/ 2147483647 h 102"/>
                <a:gd name="T2" fmla="*/ 2147483647 w 108"/>
                <a:gd name="T3" fmla="*/ 2147483647 h 102"/>
                <a:gd name="T4" fmla="*/ 2147483647 w 108"/>
                <a:gd name="T5" fmla="*/ 2147483647 h 102"/>
                <a:gd name="T6" fmla="*/ 2147483647 w 108"/>
                <a:gd name="T7" fmla="*/ 2147483647 h 102"/>
                <a:gd name="T8" fmla="*/ 2147483647 w 108"/>
                <a:gd name="T9" fmla="*/ 2147483647 h 102"/>
                <a:gd name="T10" fmla="*/ 2147483647 w 108"/>
                <a:gd name="T11" fmla="*/ 2147483647 h 102"/>
                <a:gd name="T12" fmla="*/ 2147483647 w 108"/>
                <a:gd name="T13" fmla="*/ 2147483647 h 102"/>
                <a:gd name="T14" fmla="*/ 2147483647 w 108"/>
                <a:gd name="T15" fmla="*/ 2147483647 h 102"/>
                <a:gd name="T16" fmla="*/ 2147483647 w 108"/>
                <a:gd name="T17" fmla="*/ 2147483647 h 102"/>
                <a:gd name="T18" fmla="*/ 2147483647 w 108"/>
                <a:gd name="T19" fmla="*/ 2147483647 h 102"/>
                <a:gd name="T20" fmla="*/ 2147483647 w 108"/>
                <a:gd name="T21" fmla="*/ 2147483647 h 102"/>
                <a:gd name="T22" fmla="*/ 2147483647 w 108"/>
                <a:gd name="T23" fmla="*/ 2147483647 h 102"/>
                <a:gd name="T24" fmla="*/ 2147483647 w 108"/>
                <a:gd name="T25" fmla="*/ 2147483647 h 102"/>
                <a:gd name="T26" fmla="*/ 2147483647 w 108"/>
                <a:gd name="T27" fmla="*/ 2147483647 h 102"/>
                <a:gd name="T28" fmla="*/ 2147483647 w 108"/>
                <a:gd name="T29" fmla="*/ 2147483647 h 102"/>
                <a:gd name="T30" fmla="*/ 0 w 108"/>
                <a:gd name="T31" fmla="*/ 2147483647 h 102"/>
                <a:gd name="T32" fmla="*/ 0 w 108"/>
                <a:gd name="T33" fmla="*/ 2147483647 h 102"/>
                <a:gd name="T34" fmla="*/ 2147483647 w 108"/>
                <a:gd name="T35" fmla="*/ 2147483647 h 102"/>
                <a:gd name="T36" fmla="*/ 2147483647 w 108"/>
                <a:gd name="T37" fmla="*/ 2147483647 h 102"/>
                <a:gd name="T38" fmla="*/ 2147483647 w 108"/>
                <a:gd name="T39" fmla="*/ 2147483647 h 102"/>
                <a:gd name="T40" fmla="*/ 2147483647 w 108"/>
                <a:gd name="T41" fmla="*/ 2147483647 h 102"/>
                <a:gd name="T42" fmla="*/ 2147483647 w 108"/>
                <a:gd name="T43" fmla="*/ 2147483647 h 102"/>
                <a:gd name="T44" fmla="*/ 2147483647 w 108"/>
                <a:gd name="T45" fmla="*/ 2147483647 h 102"/>
                <a:gd name="T46" fmla="*/ 2147483647 w 108"/>
                <a:gd name="T47" fmla="*/ 0 h 102"/>
                <a:gd name="T48" fmla="*/ 2147483647 w 108"/>
                <a:gd name="T49" fmla="*/ 0 h 102"/>
                <a:gd name="T50" fmla="*/ 2147483647 w 108"/>
                <a:gd name="T51" fmla="*/ 0 h 102"/>
                <a:gd name="T52" fmla="*/ 2147483647 w 108"/>
                <a:gd name="T53" fmla="*/ 2147483647 h 102"/>
                <a:gd name="T54" fmla="*/ 2147483647 w 108"/>
                <a:gd name="T55" fmla="*/ 2147483647 h 102"/>
                <a:gd name="T56" fmla="*/ 2147483647 w 108"/>
                <a:gd name="T57" fmla="*/ 2147483647 h 102"/>
                <a:gd name="T58" fmla="*/ 2147483647 w 108"/>
                <a:gd name="T59" fmla="*/ 2147483647 h 102"/>
                <a:gd name="T60" fmla="*/ 2147483647 w 108"/>
                <a:gd name="T61" fmla="*/ 2147483647 h 102"/>
                <a:gd name="T62" fmla="*/ 2147483647 w 108"/>
                <a:gd name="T63" fmla="*/ 2147483647 h 102"/>
                <a:gd name="T64" fmla="*/ 2147483647 w 108"/>
                <a:gd name="T65" fmla="*/ 2147483647 h 102"/>
                <a:gd name="T66" fmla="*/ 2147483647 w 108"/>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8" h="102">
                  <a:moveTo>
                    <a:pt x="78" y="66"/>
                  </a:moveTo>
                  <a:lnTo>
                    <a:pt x="66" y="72"/>
                  </a:lnTo>
                  <a:lnTo>
                    <a:pt x="48" y="72"/>
                  </a:lnTo>
                  <a:lnTo>
                    <a:pt x="30" y="84"/>
                  </a:lnTo>
                  <a:lnTo>
                    <a:pt x="18" y="102"/>
                  </a:lnTo>
                  <a:lnTo>
                    <a:pt x="12" y="102"/>
                  </a:lnTo>
                  <a:lnTo>
                    <a:pt x="6" y="96"/>
                  </a:lnTo>
                  <a:lnTo>
                    <a:pt x="18" y="84"/>
                  </a:lnTo>
                  <a:lnTo>
                    <a:pt x="12" y="78"/>
                  </a:lnTo>
                  <a:lnTo>
                    <a:pt x="0" y="24"/>
                  </a:lnTo>
                  <a:lnTo>
                    <a:pt x="42" y="12"/>
                  </a:lnTo>
                  <a:lnTo>
                    <a:pt x="42" y="18"/>
                  </a:lnTo>
                  <a:lnTo>
                    <a:pt x="42" y="12"/>
                  </a:lnTo>
                  <a:lnTo>
                    <a:pt x="96" y="0"/>
                  </a:lnTo>
                  <a:lnTo>
                    <a:pt x="108" y="42"/>
                  </a:lnTo>
                  <a:lnTo>
                    <a:pt x="102" y="48"/>
                  </a:lnTo>
                  <a:lnTo>
                    <a:pt x="102" y="54"/>
                  </a:lnTo>
                  <a:lnTo>
                    <a:pt x="78" y="6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0" name="Freeform 82"/>
            <p:cNvSpPr>
              <a:spLocks/>
            </p:cNvSpPr>
            <p:nvPr/>
          </p:nvSpPr>
          <p:spPr bwMode="auto">
            <a:xfrm>
              <a:off x="7936054" y="2812503"/>
              <a:ext cx="278220" cy="159346"/>
            </a:xfrm>
            <a:custGeom>
              <a:avLst/>
              <a:gdLst>
                <a:gd name="T0" fmla="*/ 0 w 108"/>
                <a:gd name="T1" fmla="*/ 2147483647 h 66"/>
                <a:gd name="T2" fmla="*/ 0 w 108"/>
                <a:gd name="T3" fmla="*/ 2147483647 h 66"/>
                <a:gd name="T4" fmla="*/ 2147483647 w 108"/>
                <a:gd name="T5" fmla="*/ 2147483647 h 66"/>
                <a:gd name="T6" fmla="*/ 2147483647 w 108"/>
                <a:gd name="T7" fmla="*/ 2147483647 h 66"/>
                <a:gd name="T8" fmla="*/ 2147483647 w 108"/>
                <a:gd name="T9" fmla="*/ 2147483647 h 66"/>
                <a:gd name="T10" fmla="*/ 2147483647 w 108"/>
                <a:gd name="T11" fmla="*/ 2147483647 h 66"/>
                <a:gd name="T12" fmla="*/ 2147483647 w 108"/>
                <a:gd name="T13" fmla="*/ 2147483647 h 66"/>
                <a:gd name="T14" fmla="*/ 2147483647 w 108"/>
                <a:gd name="T15" fmla="*/ 2147483647 h 66"/>
                <a:gd name="T16" fmla="*/ 2147483647 w 108"/>
                <a:gd name="T17" fmla="*/ 2147483647 h 66"/>
                <a:gd name="T18" fmla="*/ 2147483647 w 108"/>
                <a:gd name="T19" fmla="*/ 2147483647 h 66"/>
                <a:gd name="T20" fmla="*/ 2147483647 w 108"/>
                <a:gd name="T21" fmla="*/ 0 h 66"/>
                <a:gd name="T22" fmla="*/ 2147483647 w 108"/>
                <a:gd name="T23" fmla="*/ 2147483647 h 66"/>
                <a:gd name="T24" fmla="*/ 2147483647 w 108"/>
                <a:gd name="T25" fmla="*/ 2147483647 h 66"/>
                <a:gd name="T26" fmla="*/ 2147483647 w 108"/>
                <a:gd name="T27" fmla="*/ 2147483647 h 66"/>
                <a:gd name="T28" fmla="*/ 2147483647 w 108"/>
                <a:gd name="T29" fmla="*/ 2147483647 h 66"/>
                <a:gd name="T30" fmla="*/ 2147483647 w 108"/>
                <a:gd name="T31" fmla="*/ 2147483647 h 66"/>
                <a:gd name="T32" fmla="*/ 2147483647 w 108"/>
                <a:gd name="T33" fmla="*/ 2147483647 h 66"/>
                <a:gd name="T34" fmla="*/ 2147483647 w 108"/>
                <a:gd name="T35" fmla="*/ 2147483647 h 66"/>
                <a:gd name="T36" fmla="*/ 2147483647 w 108"/>
                <a:gd name="T37" fmla="*/ 2147483647 h 66"/>
                <a:gd name="T38" fmla="*/ 2147483647 w 108"/>
                <a:gd name="T39" fmla="*/ 2147483647 h 66"/>
                <a:gd name="T40" fmla="*/ 2147483647 w 108"/>
                <a:gd name="T41" fmla="*/ 2147483647 h 66"/>
                <a:gd name="T42" fmla="*/ 2147483647 w 108"/>
                <a:gd name="T43" fmla="*/ 2147483647 h 66"/>
                <a:gd name="T44" fmla="*/ 2147483647 w 108"/>
                <a:gd name="T45" fmla="*/ 2147483647 h 66"/>
                <a:gd name="T46" fmla="*/ 2147483647 w 108"/>
                <a:gd name="T47" fmla="*/ 2147483647 h 66"/>
                <a:gd name="T48" fmla="*/ 2147483647 w 108"/>
                <a:gd name="T49" fmla="*/ 0 h 66"/>
                <a:gd name="T50" fmla="*/ 2147483647 w 108"/>
                <a:gd name="T51" fmla="*/ 0 h 66"/>
                <a:gd name="T52" fmla="*/ 2147483647 w 108"/>
                <a:gd name="T53" fmla="*/ 2147483647 h 66"/>
                <a:gd name="T54" fmla="*/ 2147483647 w 108"/>
                <a:gd name="T55" fmla="*/ 2147483647 h 66"/>
                <a:gd name="T56" fmla="*/ 2147483647 w 108"/>
                <a:gd name="T57" fmla="*/ 2147483647 h 66"/>
                <a:gd name="T58" fmla="*/ 2147483647 w 108"/>
                <a:gd name="T59" fmla="*/ 2147483647 h 66"/>
                <a:gd name="T60" fmla="*/ 2147483647 w 108"/>
                <a:gd name="T61" fmla="*/ 2147483647 h 66"/>
                <a:gd name="T62" fmla="*/ 2147483647 w 108"/>
                <a:gd name="T63" fmla="*/ 2147483647 h 66"/>
                <a:gd name="T64" fmla="*/ 2147483647 w 108"/>
                <a:gd name="T65" fmla="*/ 2147483647 h 66"/>
                <a:gd name="T66" fmla="*/ 2147483647 w 108"/>
                <a:gd name="T67" fmla="*/ 2147483647 h 66"/>
                <a:gd name="T68" fmla="*/ 2147483647 w 108"/>
                <a:gd name="T69" fmla="*/ 2147483647 h 66"/>
                <a:gd name="T70" fmla="*/ 2147483647 w 108"/>
                <a:gd name="T71" fmla="*/ 2147483647 h 66"/>
                <a:gd name="T72" fmla="*/ 2147483647 w 108"/>
                <a:gd name="T73" fmla="*/ 2147483647 h 66"/>
                <a:gd name="T74" fmla="*/ 0 w 108"/>
                <a:gd name="T75" fmla="*/ 2147483647 h 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66">
                  <a:moveTo>
                    <a:pt x="0" y="66"/>
                  </a:moveTo>
                  <a:lnTo>
                    <a:pt x="0" y="66"/>
                  </a:lnTo>
                  <a:lnTo>
                    <a:pt x="0" y="60"/>
                  </a:lnTo>
                  <a:lnTo>
                    <a:pt x="0" y="54"/>
                  </a:lnTo>
                  <a:lnTo>
                    <a:pt x="6" y="48"/>
                  </a:lnTo>
                  <a:lnTo>
                    <a:pt x="12" y="48"/>
                  </a:lnTo>
                  <a:lnTo>
                    <a:pt x="12" y="42"/>
                  </a:lnTo>
                  <a:lnTo>
                    <a:pt x="12" y="36"/>
                  </a:lnTo>
                  <a:lnTo>
                    <a:pt x="18" y="36"/>
                  </a:lnTo>
                  <a:lnTo>
                    <a:pt x="24" y="30"/>
                  </a:lnTo>
                  <a:lnTo>
                    <a:pt x="36" y="30"/>
                  </a:lnTo>
                  <a:lnTo>
                    <a:pt x="36" y="24"/>
                  </a:lnTo>
                  <a:lnTo>
                    <a:pt x="48" y="24"/>
                  </a:lnTo>
                  <a:lnTo>
                    <a:pt x="66" y="18"/>
                  </a:lnTo>
                  <a:lnTo>
                    <a:pt x="78" y="0"/>
                  </a:lnTo>
                  <a:lnTo>
                    <a:pt x="84" y="0"/>
                  </a:lnTo>
                  <a:lnTo>
                    <a:pt x="84" y="6"/>
                  </a:lnTo>
                  <a:lnTo>
                    <a:pt x="78" y="6"/>
                  </a:lnTo>
                  <a:lnTo>
                    <a:pt x="78" y="12"/>
                  </a:lnTo>
                  <a:lnTo>
                    <a:pt x="72" y="18"/>
                  </a:lnTo>
                  <a:lnTo>
                    <a:pt x="72" y="24"/>
                  </a:lnTo>
                  <a:lnTo>
                    <a:pt x="72" y="30"/>
                  </a:lnTo>
                  <a:lnTo>
                    <a:pt x="78" y="24"/>
                  </a:lnTo>
                  <a:lnTo>
                    <a:pt x="78" y="18"/>
                  </a:lnTo>
                  <a:lnTo>
                    <a:pt x="84" y="12"/>
                  </a:lnTo>
                  <a:lnTo>
                    <a:pt x="90" y="6"/>
                  </a:lnTo>
                  <a:lnTo>
                    <a:pt x="96" y="6"/>
                  </a:lnTo>
                  <a:lnTo>
                    <a:pt x="102" y="6"/>
                  </a:lnTo>
                  <a:lnTo>
                    <a:pt x="102" y="0"/>
                  </a:lnTo>
                  <a:lnTo>
                    <a:pt x="108" y="0"/>
                  </a:lnTo>
                  <a:lnTo>
                    <a:pt x="108" y="6"/>
                  </a:lnTo>
                  <a:lnTo>
                    <a:pt x="96" y="12"/>
                  </a:lnTo>
                  <a:lnTo>
                    <a:pt x="72" y="36"/>
                  </a:lnTo>
                  <a:lnTo>
                    <a:pt x="60" y="42"/>
                  </a:lnTo>
                  <a:lnTo>
                    <a:pt x="54" y="48"/>
                  </a:lnTo>
                  <a:lnTo>
                    <a:pt x="60" y="42"/>
                  </a:lnTo>
                  <a:lnTo>
                    <a:pt x="60" y="36"/>
                  </a:lnTo>
                  <a:lnTo>
                    <a:pt x="48" y="42"/>
                  </a:lnTo>
                  <a:lnTo>
                    <a:pt x="42" y="42"/>
                  </a:lnTo>
                  <a:lnTo>
                    <a:pt x="36" y="48"/>
                  </a:lnTo>
                  <a:lnTo>
                    <a:pt x="24" y="54"/>
                  </a:lnTo>
                  <a:lnTo>
                    <a:pt x="12" y="66"/>
                  </a:lnTo>
                  <a:lnTo>
                    <a:pt x="6" y="66"/>
                  </a:lnTo>
                  <a:lnTo>
                    <a:pt x="12" y="66"/>
                  </a:lnTo>
                  <a:lnTo>
                    <a:pt x="12" y="60"/>
                  </a:lnTo>
                  <a:lnTo>
                    <a:pt x="6" y="60"/>
                  </a:lnTo>
                  <a:lnTo>
                    <a:pt x="0" y="6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1" name="Freeform 83"/>
            <p:cNvSpPr>
              <a:spLocks/>
            </p:cNvSpPr>
            <p:nvPr/>
          </p:nvSpPr>
          <p:spPr bwMode="auto">
            <a:xfrm>
              <a:off x="7750574" y="2855961"/>
              <a:ext cx="200937" cy="434580"/>
            </a:xfrm>
            <a:custGeom>
              <a:avLst/>
              <a:gdLst>
                <a:gd name="T0" fmla="*/ 2147483647 w 78"/>
                <a:gd name="T1" fmla="*/ 2147483647 h 180"/>
                <a:gd name="T2" fmla="*/ 2147483647 w 78"/>
                <a:gd name="T3" fmla="*/ 2147483647 h 180"/>
                <a:gd name="T4" fmla="*/ 2147483647 w 78"/>
                <a:gd name="T5" fmla="*/ 2147483647 h 180"/>
                <a:gd name="T6" fmla="*/ 2147483647 w 78"/>
                <a:gd name="T7" fmla="*/ 2147483647 h 180"/>
                <a:gd name="T8" fmla="*/ 0 w 78"/>
                <a:gd name="T9" fmla="*/ 2147483647 h 180"/>
                <a:gd name="T10" fmla="*/ 2147483647 w 78"/>
                <a:gd name="T11" fmla="*/ 2147483647 h 180"/>
                <a:gd name="T12" fmla="*/ 2147483647 w 78"/>
                <a:gd name="T13" fmla="*/ 2147483647 h 180"/>
                <a:gd name="T14" fmla="*/ 0 w 78"/>
                <a:gd name="T15" fmla="*/ 2147483647 h 180"/>
                <a:gd name="T16" fmla="*/ 2147483647 w 78"/>
                <a:gd name="T17" fmla="*/ 2147483647 h 180"/>
                <a:gd name="T18" fmla="*/ 2147483647 w 78"/>
                <a:gd name="T19" fmla="*/ 0 h 180"/>
                <a:gd name="T20" fmla="*/ 2147483647 w 78"/>
                <a:gd name="T21" fmla="*/ 2147483647 h 180"/>
                <a:gd name="T22" fmla="*/ 2147483647 w 78"/>
                <a:gd name="T23" fmla="*/ 2147483647 h 180"/>
                <a:gd name="T24" fmla="*/ 2147483647 w 78"/>
                <a:gd name="T25" fmla="*/ 2147483647 h 180"/>
                <a:gd name="T26" fmla="*/ 2147483647 w 78"/>
                <a:gd name="T27" fmla="*/ 2147483647 h 180"/>
                <a:gd name="T28" fmla="*/ 2147483647 w 78"/>
                <a:gd name="T29" fmla="*/ 2147483647 h 180"/>
                <a:gd name="T30" fmla="*/ 2147483647 w 78"/>
                <a:gd name="T31" fmla="*/ 2147483647 h 180"/>
                <a:gd name="T32" fmla="*/ 2147483647 w 78"/>
                <a:gd name="T33" fmla="*/ 2147483647 h 180"/>
                <a:gd name="T34" fmla="*/ 2147483647 w 78"/>
                <a:gd name="T35" fmla="*/ 2147483647 h 180"/>
                <a:gd name="T36" fmla="*/ 2147483647 w 78"/>
                <a:gd name="T37" fmla="*/ 2147483647 h 180"/>
                <a:gd name="T38" fmla="*/ 2147483647 w 78"/>
                <a:gd name="T39" fmla="*/ 2147483647 h 180"/>
                <a:gd name="T40" fmla="*/ 2147483647 w 78"/>
                <a:gd name="T41" fmla="*/ 2147483647 h 180"/>
                <a:gd name="T42" fmla="*/ 2147483647 w 78"/>
                <a:gd name="T43" fmla="*/ 2147483647 h 180"/>
                <a:gd name="T44" fmla="*/ 2147483647 w 78"/>
                <a:gd name="T45" fmla="*/ 2147483647 h 180"/>
                <a:gd name="T46" fmla="*/ 2147483647 w 78"/>
                <a:gd name="T47" fmla="*/ 2147483647 h 180"/>
                <a:gd name="T48" fmla="*/ 2147483647 w 78"/>
                <a:gd name="T49" fmla="*/ 2147483647 h 180"/>
                <a:gd name="T50" fmla="*/ 2147483647 w 78"/>
                <a:gd name="T51" fmla="*/ 2147483647 h 180"/>
                <a:gd name="T52" fmla="*/ 2147483647 w 78"/>
                <a:gd name="T53" fmla="*/ 2147483647 h 180"/>
                <a:gd name="T54" fmla="*/ 2147483647 w 78"/>
                <a:gd name="T55" fmla="*/ 2147483647 h 180"/>
                <a:gd name="T56" fmla="*/ 2147483647 w 78"/>
                <a:gd name="T57" fmla="*/ 2147483647 h 180"/>
                <a:gd name="T58" fmla="*/ 2147483647 w 78"/>
                <a:gd name="T59" fmla="*/ 2147483647 h 180"/>
                <a:gd name="T60" fmla="*/ 2147483647 w 78"/>
                <a:gd name="T61" fmla="*/ 2147483647 h 180"/>
                <a:gd name="T62" fmla="*/ 2147483647 w 78"/>
                <a:gd name="T63" fmla="*/ 2147483647 h 180"/>
                <a:gd name="T64" fmla="*/ 2147483647 w 78"/>
                <a:gd name="T65" fmla="*/ 2147483647 h 180"/>
                <a:gd name="T66" fmla="*/ 2147483647 w 78"/>
                <a:gd name="T67" fmla="*/ 2147483647 h 180"/>
                <a:gd name="T68" fmla="*/ 2147483647 w 78"/>
                <a:gd name="T69" fmla="*/ 2147483647 h 180"/>
                <a:gd name="T70" fmla="*/ 2147483647 w 78"/>
                <a:gd name="T71" fmla="*/ 2147483647 h 180"/>
                <a:gd name="T72" fmla="*/ 2147483647 w 78"/>
                <a:gd name="T73" fmla="*/ 2147483647 h 180"/>
                <a:gd name="T74" fmla="*/ 2147483647 w 78"/>
                <a:gd name="T75" fmla="*/ 2147483647 h 180"/>
                <a:gd name="T76" fmla="*/ 2147483647 w 78"/>
                <a:gd name="T77" fmla="*/ 2147483647 h 180"/>
                <a:gd name="T78" fmla="*/ 2147483647 w 78"/>
                <a:gd name="T79" fmla="*/ 2147483647 h 180"/>
                <a:gd name="T80" fmla="*/ 2147483647 w 78"/>
                <a:gd name="T81" fmla="*/ 2147483647 h 180"/>
                <a:gd name="T82" fmla="*/ 2147483647 w 78"/>
                <a:gd name="T83" fmla="*/ 2147483647 h 180"/>
                <a:gd name="T84" fmla="*/ 0 w 78"/>
                <a:gd name="T85" fmla="*/ 2147483647 h 180"/>
                <a:gd name="T86" fmla="*/ 2147483647 w 78"/>
                <a:gd name="T87" fmla="*/ 2147483647 h 180"/>
                <a:gd name="T88" fmla="*/ 2147483647 w 78"/>
                <a:gd name="T89" fmla="*/ 2147483647 h 180"/>
                <a:gd name="T90" fmla="*/ 2147483647 w 78"/>
                <a:gd name="T91" fmla="*/ 2147483647 h 180"/>
                <a:gd name="T92" fmla="*/ 2147483647 w 78"/>
                <a:gd name="T93" fmla="*/ 2147483647 h 18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 h="180">
                  <a:moveTo>
                    <a:pt x="18" y="114"/>
                  </a:moveTo>
                  <a:lnTo>
                    <a:pt x="18" y="114"/>
                  </a:lnTo>
                  <a:lnTo>
                    <a:pt x="18" y="108"/>
                  </a:lnTo>
                  <a:lnTo>
                    <a:pt x="30" y="96"/>
                  </a:lnTo>
                  <a:lnTo>
                    <a:pt x="36" y="90"/>
                  </a:lnTo>
                  <a:lnTo>
                    <a:pt x="36" y="84"/>
                  </a:lnTo>
                  <a:lnTo>
                    <a:pt x="12" y="66"/>
                  </a:lnTo>
                  <a:lnTo>
                    <a:pt x="0" y="60"/>
                  </a:lnTo>
                  <a:lnTo>
                    <a:pt x="0" y="48"/>
                  </a:lnTo>
                  <a:lnTo>
                    <a:pt x="6" y="48"/>
                  </a:lnTo>
                  <a:lnTo>
                    <a:pt x="6" y="42"/>
                  </a:lnTo>
                  <a:lnTo>
                    <a:pt x="0" y="30"/>
                  </a:lnTo>
                  <a:lnTo>
                    <a:pt x="12" y="18"/>
                  </a:lnTo>
                  <a:lnTo>
                    <a:pt x="12" y="6"/>
                  </a:lnTo>
                  <a:lnTo>
                    <a:pt x="18" y="0"/>
                  </a:lnTo>
                  <a:lnTo>
                    <a:pt x="72" y="18"/>
                  </a:lnTo>
                  <a:lnTo>
                    <a:pt x="72" y="36"/>
                  </a:lnTo>
                  <a:lnTo>
                    <a:pt x="66" y="42"/>
                  </a:lnTo>
                  <a:lnTo>
                    <a:pt x="66" y="48"/>
                  </a:lnTo>
                  <a:lnTo>
                    <a:pt x="66" y="54"/>
                  </a:lnTo>
                  <a:lnTo>
                    <a:pt x="60" y="60"/>
                  </a:lnTo>
                  <a:lnTo>
                    <a:pt x="72" y="60"/>
                  </a:lnTo>
                  <a:lnTo>
                    <a:pt x="72" y="54"/>
                  </a:lnTo>
                  <a:lnTo>
                    <a:pt x="78" y="60"/>
                  </a:lnTo>
                  <a:lnTo>
                    <a:pt x="78" y="78"/>
                  </a:lnTo>
                  <a:lnTo>
                    <a:pt x="78" y="84"/>
                  </a:lnTo>
                  <a:lnTo>
                    <a:pt x="78" y="90"/>
                  </a:lnTo>
                  <a:lnTo>
                    <a:pt x="78" y="96"/>
                  </a:lnTo>
                  <a:lnTo>
                    <a:pt x="78" y="108"/>
                  </a:lnTo>
                  <a:lnTo>
                    <a:pt x="78" y="96"/>
                  </a:lnTo>
                  <a:lnTo>
                    <a:pt x="78" y="90"/>
                  </a:lnTo>
                  <a:lnTo>
                    <a:pt x="72" y="90"/>
                  </a:lnTo>
                  <a:lnTo>
                    <a:pt x="72" y="96"/>
                  </a:lnTo>
                  <a:lnTo>
                    <a:pt x="72" y="102"/>
                  </a:lnTo>
                  <a:lnTo>
                    <a:pt x="72" y="114"/>
                  </a:lnTo>
                  <a:lnTo>
                    <a:pt x="78" y="120"/>
                  </a:lnTo>
                  <a:lnTo>
                    <a:pt x="72" y="126"/>
                  </a:lnTo>
                  <a:lnTo>
                    <a:pt x="66" y="132"/>
                  </a:lnTo>
                  <a:lnTo>
                    <a:pt x="66" y="138"/>
                  </a:lnTo>
                  <a:lnTo>
                    <a:pt x="60" y="150"/>
                  </a:lnTo>
                  <a:lnTo>
                    <a:pt x="60" y="156"/>
                  </a:lnTo>
                  <a:lnTo>
                    <a:pt x="54" y="168"/>
                  </a:lnTo>
                  <a:lnTo>
                    <a:pt x="54" y="174"/>
                  </a:lnTo>
                  <a:lnTo>
                    <a:pt x="48" y="180"/>
                  </a:lnTo>
                  <a:lnTo>
                    <a:pt x="42" y="180"/>
                  </a:lnTo>
                  <a:lnTo>
                    <a:pt x="42" y="174"/>
                  </a:lnTo>
                  <a:lnTo>
                    <a:pt x="48" y="168"/>
                  </a:lnTo>
                  <a:lnTo>
                    <a:pt x="42" y="162"/>
                  </a:lnTo>
                  <a:lnTo>
                    <a:pt x="36" y="168"/>
                  </a:lnTo>
                  <a:lnTo>
                    <a:pt x="30" y="168"/>
                  </a:lnTo>
                  <a:lnTo>
                    <a:pt x="24" y="162"/>
                  </a:lnTo>
                  <a:lnTo>
                    <a:pt x="18" y="162"/>
                  </a:lnTo>
                  <a:lnTo>
                    <a:pt x="12" y="156"/>
                  </a:lnTo>
                  <a:lnTo>
                    <a:pt x="6" y="150"/>
                  </a:lnTo>
                  <a:lnTo>
                    <a:pt x="6" y="144"/>
                  </a:lnTo>
                  <a:lnTo>
                    <a:pt x="0" y="144"/>
                  </a:lnTo>
                  <a:lnTo>
                    <a:pt x="0" y="138"/>
                  </a:lnTo>
                  <a:lnTo>
                    <a:pt x="0" y="132"/>
                  </a:lnTo>
                  <a:lnTo>
                    <a:pt x="6" y="132"/>
                  </a:lnTo>
                  <a:lnTo>
                    <a:pt x="6" y="126"/>
                  </a:lnTo>
                  <a:lnTo>
                    <a:pt x="18" y="11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2" name="Freeform 84"/>
            <p:cNvSpPr>
              <a:spLocks/>
            </p:cNvSpPr>
            <p:nvPr/>
          </p:nvSpPr>
          <p:spPr bwMode="auto">
            <a:xfrm>
              <a:off x="7719661" y="3145681"/>
              <a:ext cx="154567" cy="260749"/>
            </a:xfrm>
            <a:custGeom>
              <a:avLst/>
              <a:gdLst>
                <a:gd name="T0" fmla="*/ 2147483647 w 60"/>
                <a:gd name="T1" fmla="*/ 2147483647 h 108"/>
                <a:gd name="T2" fmla="*/ 2147483647 w 60"/>
                <a:gd name="T3" fmla="*/ 2147483647 h 108"/>
                <a:gd name="T4" fmla="*/ 2147483647 w 60"/>
                <a:gd name="T5" fmla="*/ 2147483647 h 108"/>
                <a:gd name="T6" fmla="*/ 2147483647 w 60"/>
                <a:gd name="T7" fmla="*/ 2147483647 h 108"/>
                <a:gd name="T8" fmla="*/ 2147483647 w 60"/>
                <a:gd name="T9" fmla="*/ 2147483647 h 108"/>
                <a:gd name="T10" fmla="*/ 2147483647 w 60"/>
                <a:gd name="T11" fmla="*/ 2147483647 h 108"/>
                <a:gd name="T12" fmla="*/ 2147483647 w 60"/>
                <a:gd name="T13" fmla="*/ 2147483647 h 108"/>
                <a:gd name="T14" fmla="*/ 2147483647 w 60"/>
                <a:gd name="T15" fmla="*/ 2147483647 h 108"/>
                <a:gd name="T16" fmla="*/ 2147483647 w 60"/>
                <a:gd name="T17" fmla="*/ 2147483647 h 108"/>
                <a:gd name="T18" fmla="*/ 2147483647 w 60"/>
                <a:gd name="T19" fmla="*/ 2147483647 h 108"/>
                <a:gd name="T20" fmla="*/ 2147483647 w 60"/>
                <a:gd name="T21" fmla="*/ 2147483647 h 108"/>
                <a:gd name="T22" fmla="*/ 2147483647 w 60"/>
                <a:gd name="T23" fmla="*/ 2147483647 h 108"/>
                <a:gd name="T24" fmla="*/ 2147483647 w 60"/>
                <a:gd name="T25" fmla="*/ 2147483647 h 108"/>
                <a:gd name="T26" fmla="*/ 2147483647 w 60"/>
                <a:gd name="T27" fmla="*/ 2147483647 h 108"/>
                <a:gd name="T28" fmla="*/ 2147483647 w 60"/>
                <a:gd name="T29" fmla="*/ 2147483647 h 108"/>
                <a:gd name="T30" fmla="*/ 2147483647 w 60"/>
                <a:gd name="T31" fmla="*/ 2147483647 h 108"/>
                <a:gd name="T32" fmla="*/ 2147483647 w 60"/>
                <a:gd name="T33" fmla="*/ 2147483647 h 108"/>
                <a:gd name="T34" fmla="*/ 2147483647 w 60"/>
                <a:gd name="T35" fmla="*/ 2147483647 h 108"/>
                <a:gd name="T36" fmla="*/ 2147483647 w 60"/>
                <a:gd name="T37" fmla="*/ 2147483647 h 108"/>
                <a:gd name="T38" fmla="*/ 2147483647 w 60"/>
                <a:gd name="T39" fmla="*/ 2147483647 h 108"/>
                <a:gd name="T40" fmla="*/ 2147483647 w 60"/>
                <a:gd name="T41" fmla="*/ 2147483647 h 108"/>
                <a:gd name="T42" fmla="*/ 2147483647 w 60"/>
                <a:gd name="T43" fmla="*/ 2147483647 h 108"/>
                <a:gd name="T44" fmla="*/ 2147483647 w 60"/>
                <a:gd name="T45" fmla="*/ 2147483647 h 108"/>
                <a:gd name="T46" fmla="*/ 2147483647 w 60"/>
                <a:gd name="T47" fmla="*/ 2147483647 h 108"/>
                <a:gd name="T48" fmla="*/ 2147483647 w 60"/>
                <a:gd name="T49" fmla="*/ 2147483647 h 108"/>
                <a:gd name="T50" fmla="*/ 2147483647 w 60"/>
                <a:gd name="T51" fmla="*/ 2147483647 h 108"/>
                <a:gd name="T52" fmla="*/ 2147483647 w 60"/>
                <a:gd name="T53" fmla="*/ 2147483647 h 108"/>
                <a:gd name="T54" fmla="*/ 2147483647 w 60"/>
                <a:gd name="T55" fmla="*/ 2147483647 h 108"/>
                <a:gd name="T56" fmla="*/ 2147483647 w 60"/>
                <a:gd name="T57" fmla="*/ 2147483647 h 108"/>
                <a:gd name="T58" fmla="*/ 2147483647 w 60"/>
                <a:gd name="T59" fmla="*/ 2147483647 h 108"/>
                <a:gd name="T60" fmla="*/ 2147483647 w 60"/>
                <a:gd name="T61" fmla="*/ 2147483647 h 108"/>
                <a:gd name="T62" fmla="*/ 2147483647 w 60"/>
                <a:gd name="T63" fmla="*/ 2147483647 h 108"/>
                <a:gd name="T64" fmla="*/ 2147483647 w 60"/>
                <a:gd name="T65" fmla="*/ 2147483647 h 108"/>
                <a:gd name="T66" fmla="*/ 2147483647 w 60"/>
                <a:gd name="T67" fmla="*/ 2147483647 h 108"/>
                <a:gd name="T68" fmla="*/ 2147483647 w 60"/>
                <a:gd name="T69" fmla="*/ 2147483647 h 108"/>
                <a:gd name="T70" fmla="*/ 2147483647 w 60"/>
                <a:gd name="T71" fmla="*/ 2147483647 h 108"/>
                <a:gd name="T72" fmla="*/ 2147483647 w 60"/>
                <a:gd name="T73" fmla="*/ 2147483647 h 108"/>
                <a:gd name="T74" fmla="*/ 2147483647 w 60"/>
                <a:gd name="T75" fmla="*/ 2147483647 h 108"/>
                <a:gd name="T76" fmla="*/ 2147483647 w 60"/>
                <a:gd name="T77" fmla="*/ 2147483647 h 108"/>
                <a:gd name="T78" fmla="*/ 2147483647 w 60"/>
                <a:gd name="T79" fmla="*/ 2147483647 h 108"/>
                <a:gd name="T80" fmla="*/ 2147483647 w 60"/>
                <a:gd name="T81" fmla="*/ 2147483647 h 108"/>
                <a:gd name="T82" fmla="*/ 0 w 60"/>
                <a:gd name="T83" fmla="*/ 2147483647 h 108"/>
                <a:gd name="T84" fmla="*/ 0 w 60"/>
                <a:gd name="T85" fmla="*/ 2147483647 h 108"/>
                <a:gd name="T86" fmla="*/ 0 w 60"/>
                <a:gd name="T87" fmla="*/ 0 h 108"/>
                <a:gd name="T88" fmla="*/ 2147483647 w 60"/>
                <a:gd name="T89" fmla="*/ 0 h 108"/>
                <a:gd name="T90" fmla="*/ 2147483647 w 60"/>
                <a:gd name="T91" fmla="*/ 2147483647 h 108"/>
                <a:gd name="T92" fmla="*/ 2147483647 w 60"/>
                <a:gd name="T93" fmla="*/ 2147483647 h 108"/>
                <a:gd name="T94" fmla="*/ 2147483647 w 60"/>
                <a:gd name="T95" fmla="*/ 2147483647 h 108"/>
                <a:gd name="T96" fmla="*/ 2147483647 w 60"/>
                <a:gd name="T97" fmla="*/ 2147483647 h 1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 h="108">
                  <a:moveTo>
                    <a:pt x="12" y="12"/>
                  </a:moveTo>
                  <a:lnTo>
                    <a:pt x="12" y="18"/>
                  </a:lnTo>
                  <a:lnTo>
                    <a:pt x="12" y="24"/>
                  </a:lnTo>
                  <a:lnTo>
                    <a:pt x="12" y="30"/>
                  </a:lnTo>
                  <a:lnTo>
                    <a:pt x="18" y="42"/>
                  </a:lnTo>
                  <a:lnTo>
                    <a:pt x="30" y="42"/>
                  </a:lnTo>
                  <a:lnTo>
                    <a:pt x="30" y="54"/>
                  </a:lnTo>
                  <a:lnTo>
                    <a:pt x="30" y="60"/>
                  </a:lnTo>
                  <a:lnTo>
                    <a:pt x="36" y="66"/>
                  </a:lnTo>
                  <a:lnTo>
                    <a:pt x="36" y="72"/>
                  </a:lnTo>
                  <a:lnTo>
                    <a:pt x="42" y="72"/>
                  </a:lnTo>
                  <a:lnTo>
                    <a:pt x="48" y="78"/>
                  </a:lnTo>
                  <a:lnTo>
                    <a:pt x="54" y="78"/>
                  </a:lnTo>
                  <a:lnTo>
                    <a:pt x="54" y="84"/>
                  </a:lnTo>
                  <a:lnTo>
                    <a:pt x="48" y="84"/>
                  </a:lnTo>
                  <a:lnTo>
                    <a:pt x="48" y="90"/>
                  </a:lnTo>
                  <a:lnTo>
                    <a:pt x="48" y="96"/>
                  </a:lnTo>
                  <a:lnTo>
                    <a:pt x="54" y="90"/>
                  </a:lnTo>
                  <a:lnTo>
                    <a:pt x="60" y="90"/>
                  </a:lnTo>
                  <a:lnTo>
                    <a:pt x="60" y="96"/>
                  </a:lnTo>
                  <a:lnTo>
                    <a:pt x="60" y="102"/>
                  </a:lnTo>
                  <a:lnTo>
                    <a:pt x="24" y="108"/>
                  </a:lnTo>
                  <a:lnTo>
                    <a:pt x="0" y="12"/>
                  </a:lnTo>
                  <a:lnTo>
                    <a:pt x="0" y="18"/>
                  </a:lnTo>
                  <a:lnTo>
                    <a:pt x="0" y="0"/>
                  </a:lnTo>
                  <a:lnTo>
                    <a:pt x="12" y="0"/>
                  </a:lnTo>
                  <a:lnTo>
                    <a:pt x="18" y="6"/>
                  </a:lnTo>
                  <a:lnTo>
                    <a:pt x="12" y="6"/>
                  </a:lnTo>
                  <a:lnTo>
                    <a:pt x="12" y="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3" name="Freeform 85"/>
            <p:cNvSpPr>
              <a:spLocks/>
            </p:cNvSpPr>
            <p:nvPr/>
          </p:nvSpPr>
          <p:spPr bwMode="auto">
            <a:xfrm>
              <a:off x="5633013" y="3898954"/>
              <a:ext cx="1313816" cy="434580"/>
            </a:xfrm>
            <a:custGeom>
              <a:avLst/>
              <a:gdLst>
                <a:gd name="T0" fmla="*/ 2147483647 w 510"/>
                <a:gd name="T1" fmla="*/ 0 h 180"/>
                <a:gd name="T2" fmla="*/ 2147483647 w 510"/>
                <a:gd name="T3" fmla="*/ 0 h 180"/>
                <a:gd name="T4" fmla="*/ 2147483647 w 510"/>
                <a:gd name="T5" fmla="*/ 2147483647 h 180"/>
                <a:gd name="T6" fmla="*/ 2147483647 w 510"/>
                <a:gd name="T7" fmla="*/ 2147483647 h 180"/>
                <a:gd name="T8" fmla="*/ 2147483647 w 510"/>
                <a:gd name="T9" fmla="*/ 2147483647 h 180"/>
                <a:gd name="T10" fmla="*/ 2147483647 w 510"/>
                <a:gd name="T11" fmla="*/ 2147483647 h 180"/>
                <a:gd name="T12" fmla="*/ 2147483647 w 510"/>
                <a:gd name="T13" fmla="*/ 2147483647 h 180"/>
                <a:gd name="T14" fmla="*/ 2147483647 w 510"/>
                <a:gd name="T15" fmla="*/ 2147483647 h 180"/>
                <a:gd name="T16" fmla="*/ 2147483647 w 510"/>
                <a:gd name="T17" fmla="*/ 2147483647 h 180"/>
                <a:gd name="T18" fmla="*/ 2147483647 w 510"/>
                <a:gd name="T19" fmla="*/ 2147483647 h 180"/>
                <a:gd name="T20" fmla="*/ 2147483647 w 510"/>
                <a:gd name="T21" fmla="*/ 2147483647 h 180"/>
                <a:gd name="T22" fmla="*/ 2147483647 w 510"/>
                <a:gd name="T23" fmla="*/ 2147483647 h 180"/>
                <a:gd name="T24" fmla="*/ 2147483647 w 510"/>
                <a:gd name="T25" fmla="*/ 2147483647 h 180"/>
                <a:gd name="T26" fmla="*/ 2147483647 w 510"/>
                <a:gd name="T27" fmla="*/ 2147483647 h 180"/>
                <a:gd name="T28" fmla="*/ 2147483647 w 510"/>
                <a:gd name="T29" fmla="*/ 2147483647 h 180"/>
                <a:gd name="T30" fmla="*/ 2147483647 w 510"/>
                <a:gd name="T31" fmla="*/ 2147483647 h 180"/>
                <a:gd name="T32" fmla="*/ 2147483647 w 510"/>
                <a:gd name="T33" fmla="*/ 2147483647 h 180"/>
                <a:gd name="T34" fmla="*/ 2147483647 w 510"/>
                <a:gd name="T35" fmla="*/ 2147483647 h 180"/>
                <a:gd name="T36" fmla="*/ 0 w 510"/>
                <a:gd name="T37" fmla="*/ 2147483647 h 180"/>
                <a:gd name="T38" fmla="*/ 0 w 510"/>
                <a:gd name="T39" fmla="*/ 2147483647 h 180"/>
                <a:gd name="T40" fmla="*/ 2147483647 w 510"/>
                <a:gd name="T41" fmla="*/ 2147483647 h 180"/>
                <a:gd name="T42" fmla="*/ 2147483647 w 510"/>
                <a:gd name="T43" fmla="*/ 2147483647 h 180"/>
                <a:gd name="T44" fmla="*/ 2147483647 w 510"/>
                <a:gd name="T45" fmla="*/ 2147483647 h 180"/>
                <a:gd name="T46" fmla="*/ 2147483647 w 510"/>
                <a:gd name="T47" fmla="*/ 2147483647 h 180"/>
                <a:gd name="T48" fmla="*/ 2147483647 w 510"/>
                <a:gd name="T49" fmla="*/ 2147483647 h 180"/>
                <a:gd name="T50" fmla="*/ 2147483647 w 510"/>
                <a:gd name="T51" fmla="*/ 2147483647 h 180"/>
                <a:gd name="T52" fmla="*/ 2147483647 w 510"/>
                <a:gd name="T53" fmla="*/ 2147483647 h 180"/>
                <a:gd name="T54" fmla="*/ 2147483647 w 510"/>
                <a:gd name="T55" fmla="*/ 2147483647 h 180"/>
                <a:gd name="T56" fmla="*/ 2147483647 w 510"/>
                <a:gd name="T57" fmla="*/ 2147483647 h 180"/>
                <a:gd name="T58" fmla="*/ 2147483647 w 510"/>
                <a:gd name="T59" fmla="*/ 2147483647 h 180"/>
                <a:gd name="T60" fmla="*/ 2147483647 w 510"/>
                <a:gd name="T61" fmla="*/ 2147483647 h 180"/>
                <a:gd name="T62" fmla="*/ 2147483647 w 510"/>
                <a:gd name="T63" fmla="*/ 2147483647 h 180"/>
                <a:gd name="T64" fmla="*/ 2147483647 w 510"/>
                <a:gd name="T65" fmla="*/ 2147483647 h 180"/>
                <a:gd name="T66" fmla="*/ 2147483647 w 510"/>
                <a:gd name="T67" fmla="*/ 2147483647 h 180"/>
                <a:gd name="T68" fmla="*/ 2147483647 w 510"/>
                <a:gd name="T69" fmla="*/ 2147483647 h 180"/>
                <a:gd name="T70" fmla="*/ 2147483647 w 510"/>
                <a:gd name="T71" fmla="*/ 2147483647 h 180"/>
                <a:gd name="T72" fmla="*/ 2147483647 w 510"/>
                <a:gd name="T73" fmla="*/ 2147483647 h 180"/>
                <a:gd name="T74" fmla="*/ 2147483647 w 510"/>
                <a:gd name="T75" fmla="*/ 2147483647 h 180"/>
                <a:gd name="T76" fmla="*/ 2147483647 w 510"/>
                <a:gd name="T77" fmla="*/ 2147483647 h 180"/>
                <a:gd name="T78" fmla="*/ 2147483647 w 510"/>
                <a:gd name="T79" fmla="*/ 0 h 1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10" h="180">
                  <a:moveTo>
                    <a:pt x="498" y="0"/>
                  </a:moveTo>
                  <a:lnTo>
                    <a:pt x="498" y="0"/>
                  </a:lnTo>
                  <a:lnTo>
                    <a:pt x="504" y="0"/>
                  </a:lnTo>
                  <a:lnTo>
                    <a:pt x="504" y="6"/>
                  </a:lnTo>
                  <a:lnTo>
                    <a:pt x="504" y="12"/>
                  </a:lnTo>
                  <a:lnTo>
                    <a:pt x="510" y="18"/>
                  </a:lnTo>
                  <a:lnTo>
                    <a:pt x="504" y="24"/>
                  </a:lnTo>
                  <a:lnTo>
                    <a:pt x="498" y="24"/>
                  </a:lnTo>
                  <a:lnTo>
                    <a:pt x="492" y="36"/>
                  </a:lnTo>
                  <a:lnTo>
                    <a:pt x="492" y="42"/>
                  </a:lnTo>
                  <a:lnTo>
                    <a:pt x="486" y="42"/>
                  </a:lnTo>
                  <a:lnTo>
                    <a:pt x="480" y="42"/>
                  </a:lnTo>
                  <a:lnTo>
                    <a:pt x="462" y="60"/>
                  </a:lnTo>
                  <a:lnTo>
                    <a:pt x="456" y="54"/>
                  </a:lnTo>
                  <a:lnTo>
                    <a:pt x="450" y="54"/>
                  </a:lnTo>
                  <a:lnTo>
                    <a:pt x="438" y="72"/>
                  </a:lnTo>
                  <a:lnTo>
                    <a:pt x="438" y="78"/>
                  </a:lnTo>
                  <a:lnTo>
                    <a:pt x="426" y="78"/>
                  </a:lnTo>
                  <a:lnTo>
                    <a:pt x="414" y="90"/>
                  </a:lnTo>
                  <a:lnTo>
                    <a:pt x="408" y="96"/>
                  </a:lnTo>
                  <a:lnTo>
                    <a:pt x="390" y="96"/>
                  </a:lnTo>
                  <a:lnTo>
                    <a:pt x="384" y="108"/>
                  </a:lnTo>
                  <a:lnTo>
                    <a:pt x="378" y="126"/>
                  </a:lnTo>
                  <a:lnTo>
                    <a:pt x="366" y="126"/>
                  </a:lnTo>
                  <a:lnTo>
                    <a:pt x="366" y="150"/>
                  </a:lnTo>
                  <a:lnTo>
                    <a:pt x="288" y="156"/>
                  </a:lnTo>
                  <a:lnTo>
                    <a:pt x="132" y="168"/>
                  </a:lnTo>
                  <a:lnTo>
                    <a:pt x="6" y="180"/>
                  </a:lnTo>
                  <a:lnTo>
                    <a:pt x="0" y="180"/>
                  </a:lnTo>
                  <a:lnTo>
                    <a:pt x="6" y="174"/>
                  </a:lnTo>
                  <a:lnTo>
                    <a:pt x="12" y="174"/>
                  </a:lnTo>
                  <a:lnTo>
                    <a:pt x="12" y="168"/>
                  </a:lnTo>
                  <a:lnTo>
                    <a:pt x="12" y="162"/>
                  </a:lnTo>
                  <a:lnTo>
                    <a:pt x="12" y="156"/>
                  </a:lnTo>
                  <a:lnTo>
                    <a:pt x="12" y="150"/>
                  </a:lnTo>
                  <a:lnTo>
                    <a:pt x="18" y="138"/>
                  </a:lnTo>
                  <a:lnTo>
                    <a:pt x="24" y="132"/>
                  </a:lnTo>
                  <a:lnTo>
                    <a:pt x="24" y="126"/>
                  </a:lnTo>
                  <a:lnTo>
                    <a:pt x="18" y="126"/>
                  </a:lnTo>
                  <a:lnTo>
                    <a:pt x="24" y="126"/>
                  </a:lnTo>
                  <a:lnTo>
                    <a:pt x="24" y="120"/>
                  </a:lnTo>
                  <a:lnTo>
                    <a:pt x="36" y="114"/>
                  </a:lnTo>
                  <a:lnTo>
                    <a:pt x="36" y="108"/>
                  </a:lnTo>
                  <a:lnTo>
                    <a:pt x="30" y="102"/>
                  </a:lnTo>
                  <a:lnTo>
                    <a:pt x="36" y="90"/>
                  </a:lnTo>
                  <a:lnTo>
                    <a:pt x="42" y="90"/>
                  </a:lnTo>
                  <a:lnTo>
                    <a:pt x="36" y="90"/>
                  </a:lnTo>
                  <a:lnTo>
                    <a:pt x="36" y="84"/>
                  </a:lnTo>
                  <a:lnTo>
                    <a:pt x="30" y="84"/>
                  </a:lnTo>
                  <a:lnTo>
                    <a:pt x="36" y="84"/>
                  </a:lnTo>
                  <a:lnTo>
                    <a:pt x="36" y="78"/>
                  </a:lnTo>
                  <a:lnTo>
                    <a:pt x="42" y="60"/>
                  </a:lnTo>
                  <a:lnTo>
                    <a:pt x="132" y="54"/>
                  </a:lnTo>
                  <a:lnTo>
                    <a:pt x="126" y="42"/>
                  </a:lnTo>
                  <a:lnTo>
                    <a:pt x="132" y="42"/>
                  </a:lnTo>
                  <a:lnTo>
                    <a:pt x="144" y="42"/>
                  </a:lnTo>
                  <a:lnTo>
                    <a:pt x="150" y="42"/>
                  </a:lnTo>
                  <a:lnTo>
                    <a:pt x="378" y="24"/>
                  </a:lnTo>
                  <a:lnTo>
                    <a:pt x="492" y="6"/>
                  </a:lnTo>
                  <a:lnTo>
                    <a:pt x="498" y="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4" name="Freeform 86"/>
            <p:cNvSpPr>
              <a:spLocks/>
            </p:cNvSpPr>
            <p:nvPr/>
          </p:nvSpPr>
          <p:spPr bwMode="auto">
            <a:xfrm>
              <a:off x="5447533" y="4304562"/>
              <a:ext cx="556439" cy="898132"/>
            </a:xfrm>
            <a:custGeom>
              <a:avLst/>
              <a:gdLst>
                <a:gd name="T0" fmla="*/ 2147483647 w 216"/>
                <a:gd name="T1" fmla="*/ 2147483647 h 372"/>
                <a:gd name="T2" fmla="*/ 2147483647 w 216"/>
                <a:gd name="T3" fmla="*/ 2147483647 h 372"/>
                <a:gd name="T4" fmla="*/ 2147483647 w 216"/>
                <a:gd name="T5" fmla="*/ 2147483647 h 372"/>
                <a:gd name="T6" fmla="*/ 2147483647 w 216"/>
                <a:gd name="T7" fmla="*/ 2147483647 h 372"/>
                <a:gd name="T8" fmla="*/ 2147483647 w 216"/>
                <a:gd name="T9" fmla="*/ 2147483647 h 372"/>
                <a:gd name="T10" fmla="*/ 2147483647 w 216"/>
                <a:gd name="T11" fmla="*/ 2147483647 h 372"/>
                <a:gd name="T12" fmla="*/ 2147483647 w 216"/>
                <a:gd name="T13" fmla="*/ 2147483647 h 372"/>
                <a:gd name="T14" fmla="*/ 2147483647 w 216"/>
                <a:gd name="T15" fmla="*/ 2147483647 h 372"/>
                <a:gd name="T16" fmla="*/ 2147483647 w 216"/>
                <a:gd name="T17" fmla="*/ 0 h 372"/>
                <a:gd name="T18" fmla="*/ 2147483647 w 216"/>
                <a:gd name="T19" fmla="*/ 2147483647 h 372"/>
                <a:gd name="T20" fmla="*/ 2147483647 w 216"/>
                <a:gd name="T21" fmla="*/ 2147483647 h 372"/>
                <a:gd name="T22" fmla="*/ 2147483647 w 216"/>
                <a:gd name="T23" fmla="*/ 2147483647 h 372"/>
                <a:gd name="T24" fmla="*/ 2147483647 w 216"/>
                <a:gd name="T25" fmla="*/ 2147483647 h 372"/>
                <a:gd name="T26" fmla="*/ 2147483647 w 216"/>
                <a:gd name="T27" fmla="*/ 2147483647 h 372"/>
                <a:gd name="T28" fmla="*/ 2147483647 w 216"/>
                <a:gd name="T29" fmla="*/ 2147483647 h 372"/>
                <a:gd name="T30" fmla="*/ 2147483647 w 216"/>
                <a:gd name="T31" fmla="*/ 2147483647 h 372"/>
                <a:gd name="T32" fmla="*/ 2147483647 w 216"/>
                <a:gd name="T33" fmla="*/ 2147483647 h 372"/>
                <a:gd name="T34" fmla="*/ 2147483647 w 216"/>
                <a:gd name="T35" fmla="*/ 2147483647 h 372"/>
                <a:gd name="T36" fmla="*/ 2147483647 w 216"/>
                <a:gd name="T37" fmla="*/ 2147483647 h 372"/>
                <a:gd name="T38" fmla="*/ 2147483647 w 216"/>
                <a:gd name="T39" fmla="*/ 2147483647 h 372"/>
                <a:gd name="T40" fmla="*/ 2147483647 w 216"/>
                <a:gd name="T41" fmla="*/ 2147483647 h 372"/>
                <a:gd name="T42" fmla="*/ 2147483647 w 216"/>
                <a:gd name="T43" fmla="*/ 2147483647 h 372"/>
                <a:gd name="T44" fmla="*/ 2147483647 w 216"/>
                <a:gd name="T45" fmla="*/ 2147483647 h 372"/>
                <a:gd name="T46" fmla="*/ 2147483647 w 216"/>
                <a:gd name="T47" fmla="*/ 2147483647 h 372"/>
                <a:gd name="T48" fmla="*/ 2147483647 w 216"/>
                <a:gd name="T49" fmla="*/ 2147483647 h 372"/>
                <a:gd name="T50" fmla="*/ 2147483647 w 216"/>
                <a:gd name="T51" fmla="*/ 2147483647 h 372"/>
                <a:gd name="T52" fmla="*/ 2147483647 w 216"/>
                <a:gd name="T53" fmla="*/ 2147483647 h 372"/>
                <a:gd name="T54" fmla="*/ 2147483647 w 216"/>
                <a:gd name="T55" fmla="*/ 2147483647 h 372"/>
                <a:gd name="T56" fmla="*/ 2147483647 w 216"/>
                <a:gd name="T57" fmla="*/ 2147483647 h 372"/>
                <a:gd name="T58" fmla="*/ 2147483647 w 216"/>
                <a:gd name="T59" fmla="*/ 2147483647 h 372"/>
                <a:gd name="T60" fmla="*/ 2147483647 w 216"/>
                <a:gd name="T61" fmla="*/ 2147483647 h 372"/>
                <a:gd name="T62" fmla="*/ 2147483647 w 216"/>
                <a:gd name="T63" fmla="*/ 2147483647 h 372"/>
                <a:gd name="T64" fmla="*/ 2147483647 w 216"/>
                <a:gd name="T65" fmla="*/ 2147483647 h 372"/>
                <a:gd name="T66" fmla="*/ 2147483647 w 216"/>
                <a:gd name="T67" fmla="*/ 2147483647 h 372"/>
                <a:gd name="T68" fmla="*/ 2147483647 w 216"/>
                <a:gd name="T69" fmla="*/ 2147483647 h 372"/>
                <a:gd name="T70" fmla="*/ 2147483647 w 216"/>
                <a:gd name="T71" fmla="*/ 2147483647 h 372"/>
                <a:gd name="T72" fmla="*/ 2147483647 w 216"/>
                <a:gd name="T73" fmla="*/ 2147483647 h 372"/>
                <a:gd name="T74" fmla="*/ 2147483647 w 216"/>
                <a:gd name="T75" fmla="*/ 2147483647 h 372"/>
                <a:gd name="T76" fmla="*/ 2147483647 w 216"/>
                <a:gd name="T77" fmla="*/ 2147483647 h 372"/>
                <a:gd name="T78" fmla="*/ 2147483647 w 216"/>
                <a:gd name="T79" fmla="*/ 2147483647 h 372"/>
                <a:gd name="T80" fmla="*/ 2147483647 w 216"/>
                <a:gd name="T81" fmla="*/ 2147483647 h 372"/>
                <a:gd name="T82" fmla="*/ 2147483647 w 216"/>
                <a:gd name="T83" fmla="*/ 2147483647 h 372"/>
                <a:gd name="T84" fmla="*/ 2147483647 w 216"/>
                <a:gd name="T85" fmla="*/ 2147483647 h 372"/>
                <a:gd name="T86" fmla="*/ 2147483647 w 216"/>
                <a:gd name="T87" fmla="*/ 2147483647 h 372"/>
                <a:gd name="T88" fmla="*/ 2147483647 w 216"/>
                <a:gd name="T89" fmla="*/ 2147483647 h 372"/>
                <a:gd name="T90" fmla="*/ 2147483647 w 216"/>
                <a:gd name="T91" fmla="*/ 2147483647 h 372"/>
                <a:gd name="T92" fmla="*/ 2147483647 w 216"/>
                <a:gd name="T93" fmla="*/ 2147483647 h 372"/>
                <a:gd name="T94" fmla="*/ 2147483647 w 216"/>
                <a:gd name="T95" fmla="*/ 2147483647 h 372"/>
                <a:gd name="T96" fmla="*/ 2147483647 w 216"/>
                <a:gd name="T97" fmla="*/ 2147483647 h 372"/>
                <a:gd name="T98" fmla="*/ 2147483647 w 216"/>
                <a:gd name="T99" fmla="*/ 2147483647 h 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 h="372">
                  <a:moveTo>
                    <a:pt x="156" y="366"/>
                  </a:moveTo>
                  <a:lnTo>
                    <a:pt x="156" y="366"/>
                  </a:lnTo>
                  <a:lnTo>
                    <a:pt x="156" y="360"/>
                  </a:lnTo>
                  <a:lnTo>
                    <a:pt x="162" y="366"/>
                  </a:lnTo>
                  <a:lnTo>
                    <a:pt x="180" y="360"/>
                  </a:lnTo>
                  <a:lnTo>
                    <a:pt x="186" y="360"/>
                  </a:lnTo>
                  <a:lnTo>
                    <a:pt x="186" y="354"/>
                  </a:lnTo>
                  <a:lnTo>
                    <a:pt x="180" y="354"/>
                  </a:lnTo>
                  <a:lnTo>
                    <a:pt x="186" y="354"/>
                  </a:lnTo>
                  <a:lnTo>
                    <a:pt x="192" y="354"/>
                  </a:lnTo>
                  <a:lnTo>
                    <a:pt x="192" y="360"/>
                  </a:lnTo>
                  <a:lnTo>
                    <a:pt x="198" y="360"/>
                  </a:lnTo>
                  <a:lnTo>
                    <a:pt x="204" y="354"/>
                  </a:lnTo>
                  <a:lnTo>
                    <a:pt x="210" y="360"/>
                  </a:lnTo>
                  <a:lnTo>
                    <a:pt x="216" y="360"/>
                  </a:lnTo>
                  <a:lnTo>
                    <a:pt x="216" y="354"/>
                  </a:lnTo>
                  <a:lnTo>
                    <a:pt x="204" y="240"/>
                  </a:lnTo>
                  <a:lnTo>
                    <a:pt x="204" y="0"/>
                  </a:lnTo>
                  <a:lnTo>
                    <a:pt x="78" y="12"/>
                  </a:lnTo>
                  <a:lnTo>
                    <a:pt x="78" y="18"/>
                  </a:lnTo>
                  <a:lnTo>
                    <a:pt x="72" y="24"/>
                  </a:lnTo>
                  <a:lnTo>
                    <a:pt x="66" y="30"/>
                  </a:lnTo>
                  <a:lnTo>
                    <a:pt x="60" y="36"/>
                  </a:lnTo>
                  <a:lnTo>
                    <a:pt x="60" y="54"/>
                  </a:lnTo>
                  <a:lnTo>
                    <a:pt x="54" y="60"/>
                  </a:lnTo>
                  <a:lnTo>
                    <a:pt x="42" y="72"/>
                  </a:lnTo>
                  <a:lnTo>
                    <a:pt x="42" y="78"/>
                  </a:lnTo>
                  <a:lnTo>
                    <a:pt x="36" y="84"/>
                  </a:lnTo>
                  <a:lnTo>
                    <a:pt x="36" y="90"/>
                  </a:lnTo>
                  <a:lnTo>
                    <a:pt x="30" y="90"/>
                  </a:lnTo>
                  <a:lnTo>
                    <a:pt x="30" y="96"/>
                  </a:lnTo>
                  <a:lnTo>
                    <a:pt x="30" y="102"/>
                  </a:lnTo>
                  <a:lnTo>
                    <a:pt x="30" y="108"/>
                  </a:lnTo>
                  <a:lnTo>
                    <a:pt x="24" y="108"/>
                  </a:lnTo>
                  <a:lnTo>
                    <a:pt x="30" y="114"/>
                  </a:lnTo>
                  <a:lnTo>
                    <a:pt x="24" y="114"/>
                  </a:lnTo>
                  <a:lnTo>
                    <a:pt x="24" y="120"/>
                  </a:lnTo>
                  <a:lnTo>
                    <a:pt x="18" y="126"/>
                  </a:lnTo>
                  <a:lnTo>
                    <a:pt x="24" y="132"/>
                  </a:lnTo>
                  <a:lnTo>
                    <a:pt x="24" y="138"/>
                  </a:lnTo>
                  <a:lnTo>
                    <a:pt x="30" y="150"/>
                  </a:lnTo>
                  <a:lnTo>
                    <a:pt x="30" y="156"/>
                  </a:lnTo>
                  <a:lnTo>
                    <a:pt x="24" y="168"/>
                  </a:lnTo>
                  <a:lnTo>
                    <a:pt x="24" y="174"/>
                  </a:lnTo>
                  <a:lnTo>
                    <a:pt x="30" y="174"/>
                  </a:lnTo>
                  <a:lnTo>
                    <a:pt x="30" y="180"/>
                  </a:lnTo>
                  <a:lnTo>
                    <a:pt x="30" y="186"/>
                  </a:lnTo>
                  <a:lnTo>
                    <a:pt x="36" y="186"/>
                  </a:lnTo>
                  <a:lnTo>
                    <a:pt x="30" y="192"/>
                  </a:lnTo>
                  <a:lnTo>
                    <a:pt x="30" y="198"/>
                  </a:lnTo>
                  <a:lnTo>
                    <a:pt x="36" y="198"/>
                  </a:lnTo>
                  <a:lnTo>
                    <a:pt x="36" y="204"/>
                  </a:lnTo>
                  <a:lnTo>
                    <a:pt x="36" y="210"/>
                  </a:lnTo>
                  <a:lnTo>
                    <a:pt x="36" y="216"/>
                  </a:lnTo>
                  <a:lnTo>
                    <a:pt x="42" y="216"/>
                  </a:lnTo>
                  <a:lnTo>
                    <a:pt x="42" y="222"/>
                  </a:lnTo>
                  <a:lnTo>
                    <a:pt x="42" y="228"/>
                  </a:lnTo>
                  <a:lnTo>
                    <a:pt x="36" y="228"/>
                  </a:lnTo>
                  <a:lnTo>
                    <a:pt x="30" y="228"/>
                  </a:lnTo>
                  <a:lnTo>
                    <a:pt x="30" y="234"/>
                  </a:lnTo>
                  <a:lnTo>
                    <a:pt x="36" y="234"/>
                  </a:lnTo>
                  <a:lnTo>
                    <a:pt x="30" y="240"/>
                  </a:lnTo>
                  <a:lnTo>
                    <a:pt x="30" y="246"/>
                  </a:lnTo>
                  <a:lnTo>
                    <a:pt x="30" y="258"/>
                  </a:lnTo>
                  <a:lnTo>
                    <a:pt x="24" y="252"/>
                  </a:lnTo>
                  <a:lnTo>
                    <a:pt x="18" y="270"/>
                  </a:lnTo>
                  <a:lnTo>
                    <a:pt x="12" y="276"/>
                  </a:lnTo>
                  <a:lnTo>
                    <a:pt x="18" y="276"/>
                  </a:lnTo>
                  <a:lnTo>
                    <a:pt x="12" y="282"/>
                  </a:lnTo>
                  <a:lnTo>
                    <a:pt x="12" y="288"/>
                  </a:lnTo>
                  <a:lnTo>
                    <a:pt x="6" y="294"/>
                  </a:lnTo>
                  <a:lnTo>
                    <a:pt x="12" y="294"/>
                  </a:lnTo>
                  <a:lnTo>
                    <a:pt x="12" y="300"/>
                  </a:lnTo>
                  <a:lnTo>
                    <a:pt x="0" y="306"/>
                  </a:lnTo>
                  <a:lnTo>
                    <a:pt x="0" y="312"/>
                  </a:lnTo>
                  <a:lnTo>
                    <a:pt x="6" y="312"/>
                  </a:lnTo>
                  <a:lnTo>
                    <a:pt x="6" y="318"/>
                  </a:lnTo>
                  <a:lnTo>
                    <a:pt x="6" y="324"/>
                  </a:lnTo>
                  <a:lnTo>
                    <a:pt x="126" y="312"/>
                  </a:lnTo>
                  <a:lnTo>
                    <a:pt x="126" y="330"/>
                  </a:lnTo>
                  <a:lnTo>
                    <a:pt x="120" y="336"/>
                  </a:lnTo>
                  <a:lnTo>
                    <a:pt x="120" y="348"/>
                  </a:lnTo>
                  <a:lnTo>
                    <a:pt x="126" y="348"/>
                  </a:lnTo>
                  <a:lnTo>
                    <a:pt x="138" y="366"/>
                  </a:lnTo>
                  <a:lnTo>
                    <a:pt x="138" y="372"/>
                  </a:lnTo>
                  <a:lnTo>
                    <a:pt x="150" y="372"/>
                  </a:lnTo>
                  <a:lnTo>
                    <a:pt x="156" y="36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5" name="Freeform 87"/>
            <p:cNvSpPr>
              <a:spLocks/>
            </p:cNvSpPr>
            <p:nvPr/>
          </p:nvSpPr>
          <p:spPr bwMode="auto">
            <a:xfrm>
              <a:off x="5973059" y="4275591"/>
              <a:ext cx="587354" cy="912619"/>
            </a:xfrm>
            <a:custGeom>
              <a:avLst/>
              <a:gdLst>
                <a:gd name="T0" fmla="*/ 2147483647 w 228"/>
                <a:gd name="T1" fmla="*/ 2147483647 h 378"/>
                <a:gd name="T2" fmla="*/ 2147483647 w 228"/>
                <a:gd name="T3" fmla="*/ 2147483647 h 378"/>
                <a:gd name="T4" fmla="*/ 2147483647 w 228"/>
                <a:gd name="T5" fmla="*/ 2147483647 h 378"/>
                <a:gd name="T6" fmla="*/ 2147483647 w 228"/>
                <a:gd name="T7" fmla="*/ 2147483647 h 378"/>
                <a:gd name="T8" fmla="*/ 2147483647 w 228"/>
                <a:gd name="T9" fmla="*/ 2147483647 h 378"/>
                <a:gd name="T10" fmla="*/ 2147483647 w 228"/>
                <a:gd name="T11" fmla="*/ 2147483647 h 378"/>
                <a:gd name="T12" fmla="*/ 2147483647 w 228"/>
                <a:gd name="T13" fmla="*/ 2147483647 h 378"/>
                <a:gd name="T14" fmla="*/ 2147483647 w 228"/>
                <a:gd name="T15" fmla="*/ 2147483647 h 378"/>
                <a:gd name="T16" fmla="*/ 2147483647 w 228"/>
                <a:gd name="T17" fmla="*/ 2147483647 h 378"/>
                <a:gd name="T18" fmla="*/ 2147483647 w 228"/>
                <a:gd name="T19" fmla="*/ 2147483647 h 378"/>
                <a:gd name="T20" fmla="*/ 2147483647 w 228"/>
                <a:gd name="T21" fmla="*/ 2147483647 h 378"/>
                <a:gd name="T22" fmla="*/ 2147483647 w 228"/>
                <a:gd name="T23" fmla="*/ 2147483647 h 378"/>
                <a:gd name="T24" fmla="*/ 2147483647 w 228"/>
                <a:gd name="T25" fmla="*/ 2147483647 h 378"/>
                <a:gd name="T26" fmla="*/ 2147483647 w 228"/>
                <a:gd name="T27" fmla="*/ 2147483647 h 378"/>
                <a:gd name="T28" fmla="*/ 2147483647 w 228"/>
                <a:gd name="T29" fmla="*/ 2147483647 h 378"/>
                <a:gd name="T30" fmla="*/ 2147483647 w 228"/>
                <a:gd name="T31" fmla="*/ 2147483647 h 378"/>
                <a:gd name="T32" fmla="*/ 2147483647 w 228"/>
                <a:gd name="T33" fmla="*/ 2147483647 h 378"/>
                <a:gd name="T34" fmla="*/ 2147483647 w 228"/>
                <a:gd name="T35" fmla="*/ 2147483647 h 378"/>
                <a:gd name="T36" fmla="*/ 2147483647 w 228"/>
                <a:gd name="T37" fmla="*/ 2147483647 h 378"/>
                <a:gd name="T38" fmla="*/ 2147483647 w 228"/>
                <a:gd name="T39" fmla="*/ 2147483647 h 378"/>
                <a:gd name="T40" fmla="*/ 2147483647 w 228"/>
                <a:gd name="T41" fmla="*/ 2147483647 h 378"/>
                <a:gd name="T42" fmla="*/ 2147483647 w 228"/>
                <a:gd name="T43" fmla="*/ 2147483647 h 378"/>
                <a:gd name="T44" fmla="*/ 2147483647 w 228"/>
                <a:gd name="T45" fmla="*/ 2147483647 h 378"/>
                <a:gd name="T46" fmla="*/ 2147483647 w 228"/>
                <a:gd name="T47" fmla="*/ 2147483647 h 378"/>
                <a:gd name="T48" fmla="*/ 2147483647 w 228"/>
                <a:gd name="T49" fmla="*/ 2147483647 h 378"/>
                <a:gd name="T50" fmla="*/ 2147483647 w 228"/>
                <a:gd name="T51" fmla="*/ 2147483647 h 378"/>
                <a:gd name="T52" fmla="*/ 2147483647 w 228"/>
                <a:gd name="T53" fmla="*/ 2147483647 h 378"/>
                <a:gd name="T54" fmla="*/ 2147483647 w 228"/>
                <a:gd name="T55" fmla="*/ 2147483647 h 378"/>
                <a:gd name="T56" fmla="*/ 2147483647 w 228"/>
                <a:gd name="T57" fmla="*/ 2147483647 h 378"/>
                <a:gd name="T58" fmla="*/ 2147483647 w 228"/>
                <a:gd name="T59" fmla="*/ 2147483647 h 378"/>
                <a:gd name="T60" fmla="*/ 2147483647 w 228"/>
                <a:gd name="T61" fmla="*/ 2147483647 h 378"/>
                <a:gd name="T62" fmla="*/ 2147483647 w 228"/>
                <a:gd name="T63" fmla="*/ 2147483647 h 378"/>
                <a:gd name="T64" fmla="*/ 2147483647 w 228"/>
                <a:gd name="T65" fmla="*/ 2147483647 h 378"/>
                <a:gd name="T66" fmla="*/ 2147483647 w 228"/>
                <a:gd name="T67" fmla="*/ 2147483647 h 378"/>
                <a:gd name="T68" fmla="*/ 2147483647 w 228"/>
                <a:gd name="T69" fmla="*/ 2147483647 h 378"/>
                <a:gd name="T70" fmla="*/ 2147483647 w 228"/>
                <a:gd name="T71" fmla="*/ 2147483647 h 378"/>
                <a:gd name="T72" fmla="*/ 2147483647 w 228"/>
                <a:gd name="T73" fmla="*/ 2147483647 h 378"/>
                <a:gd name="T74" fmla="*/ 2147483647 w 228"/>
                <a:gd name="T75" fmla="*/ 2147483647 h 378"/>
                <a:gd name="T76" fmla="*/ 2147483647 w 228"/>
                <a:gd name="T77" fmla="*/ 2147483647 h 378"/>
                <a:gd name="T78" fmla="*/ 2147483647 w 228"/>
                <a:gd name="T79" fmla="*/ 2147483647 h 378"/>
                <a:gd name="T80" fmla="*/ 2147483647 w 228"/>
                <a:gd name="T81" fmla="*/ 2147483647 h 378"/>
                <a:gd name="T82" fmla="*/ 2147483647 w 228"/>
                <a:gd name="T83" fmla="*/ 2147483647 h 378"/>
                <a:gd name="T84" fmla="*/ 2147483647 w 228"/>
                <a:gd name="T85" fmla="*/ 2147483647 h 378"/>
                <a:gd name="T86" fmla="*/ 2147483647 w 228"/>
                <a:gd name="T87" fmla="*/ 2147483647 h 378"/>
                <a:gd name="T88" fmla="*/ 2147483647 w 228"/>
                <a:gd name="T89" fmla="*/ 2147483647 h 378"/>
                <a:gd name="T90" fmla="*/ 2147483647 w 228"/>
                <a:gd name="T91" fmla="*/ 2147483647 h 378"/>
                <a:gd name="T92" fmla="*/ 2147483647 w 228"/>
                <a:gd name="T93" fmla="*/ 2147483647 h 378"/>
                <a:gd name="T94" fmla="*/ 2147483647 w 228"/>
                <a:gd name="T95" fmla="*/ 2147483647 h 378"/>
                <a:gd name="T96" fmla="*/ 2147483647 w 228"/>
                <a:gd name="T97" fmla="*/ 2147483647 h 378"/>
                <a:gd name="T98" fmla="*/ 2147483647 w 228"/>
                <a:gd name="T99" fmla="*/ 2147483647 h 378"/>
                <a:gd name="T100" fmla="*/ 2147483647 w 228"/>
                <a:gd name="T101" fmla="*/ 0 h 378"/>
                <a:gd name="T102" fmla="*/ 2147483647 w 228"/>
                <a:gd name="T103" fmla="*/ 0 h 378"/>
                <a:gd name="T104" fmla="*/ 0 w 228"/>
                <a:gd name="T105" fmla="*/ 2147483647 h 378"/>
                <a:gd name="T106" fmla="*/ 0 w 228"/>
                <a:gd name="T107" fmla="*/ 2147483647 h 378"/>
                <a:gd name="T108" fmla="*/ 0 w 228"/>
                <a:gd name="T109" fmla="*/ 2147483647 h 378"/>
                <a:gd name="T110" fmla="*/ 0 w 228"/>
                <a:gd name="T111" fmla="*/ 2147483647 h 378"/>
                <a:gd name="T112" fmla="*/ 2147483647 w 228"/>
                <a:gd name="T113" fmla="*/ 2147483647 h 378"/>
                <a:gd name="T114" fmla="*/ 2147483647 w 228"/>
                <a:gd name="T115" fmla="*/ 2147483647 h 378"/>
                <a:gd name="T116" fmla="*/ 2147483647 w 228"/>
                <a:gd name="T117" fmla="*/ 2147483647 h 378"/>
                <a:gd name="T118" fmla="*/ 2147483647 w 228"/>
                <a:gd name="T119" fmla="*/ 2147483647 h 378"/>
                <a:gd name="T120" fmla="*/ 2147483647 w 228"/>
                <a:gd name="T121" fmla="*/ 2147483647 h 3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28" h="378">
                  <a:moveTo>
                    <a:pt x="30" y="372"/>
                  </a:moveTo>
                  <a:lnTo>
                    <a:pt x="30" y="372"/>
                  </a:lnTo>
                  <a:lnTo>
                    <a:pt x="36" y="366"/>
                  </a:lnTo>
                  <a:lnTo>
                    <a:pt x="30" y="360"/>
                  </a:lnTo>
                  <a:lnTo>
                    <a:pt x="36" y="336"/>
                  </a:lnTo>
                  <a:lnTo>
                    <a:pt x="42" y="336"/>
                  </a:lnTo>
                  <a:lnTo>
                    <a:pt x="42" y="360"/>
                  </a:lnTo>
                  <a:lnTo>
                    <a:pt x="54" y="372"/>
                  </a:lnTo>
                  <a:lnTo>
                    <a:pt x="42" y="378"/>
                  </a:lnTo>
                  <a:lnTo>
                    <a:pt x="48" y="378"/>
                  </a:lnTo>
                  <a:lnTo>
                    <a:pt x="60" y="372"/>
                  </a:lnTo>
                  <a:lnTo>
                    <a:pt x="66" y="372"/>
                  </a:lnTo>
                  <a:lnTo>
                    <a:pt x="66" y="366"/>
                  </a:lnTo>
                  <a:lnTo>
                    <a:pt x="72" y="360"/>
                  </a:lnTo>
                  <a:lnTo>
                    <a:pt x="78" y="354"/>
                  </a:lnTo>
                  <a:lnTo>
                    <a:pt x="72" y="348"/>
                  </a:lnTo>
                  <a:lnTo>
                    <a:pt x="78" y="348"/>
                  </a:lnTo>
                  <a:lnTo>
                    <a:pt x="78" y="336"/>
                  </a:lnTo>
                  <a:lnTo>
                    <a:pt x="66" y="330"/>
                  </a:lnTo>
                  <a:lnTo>
                    <a:pt x="60" y="330"/>
                  </a:lnTo>
                  <a:lnTo>
                    <a:pt x="60" y="318"/>
                  </a:lnTo>
                  <a:lnTo>
                    <a:pt x="228" y="300"/>
                  </a:lnTo>
                  <a:lnTo>
                    <a:pt x="216" y="276"/>
                  </a:lnTo>
                  <a:lnTo>
                    <a:pt x="216" y="270"/>
                  </a:lnTo>
                  <a:lnTo>
                    <a:pt x="216" y="258"/>
                  </a:lnTo>
                  <a:lnTo>
                    <a:pt x="210" y="252"/>
                  </a:lnTo>
                  <a:lnTo>
                    <a:pt x="210" y="234"/>
                  </a:lnTo>
                  <a:lnTo>
                    <a:pt x="210" y="228"/>
                  </a:lnTo>
                  <a:lnTo>
                    <a:pt x="210" y="210"/>
                  </a:lnTo>
                  <a:lnTo>
                    <a:pt x="222" y="204"/>
                  </a:lnTo>
                  <a:lnTo>
                    <a:pt x="216" y="198"/>
                  </a:lnTo>
                  <a:lnTo>
                    <a:pt x="216" y="186"/>
                  </a:lnTo>
                  <a:lnTo>
                    <a:pt x="210" y="180"/>
                  </a:lnTo>
                  <a:lnTo>
                    <a:pt x="198" y="156"/>
                  </a:lnTo>
                  <a:lnTo>
                    <a:pt x="156" y="0"/>
                  </a:lnTo>
                  <a:lnTo>
                    <a:pt x="0" y="12"/>
                  </a:lnTo>
                  <a:lnTo>
                    <a:pt x="0" y="252"/>
                  </a:lnTo>
                  <a:lnTo>
                    <a:pt x="12" y="366"/>
                  </a:lnTo>
                  <a:lnTo>
                    <a:pt x="24" y="366"/>
                  </a:lnTo>
                  <a:lnTo>
                    <a:pt x="30" y="37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6" name="Freeform 88"/>
            <p:cNvSpPr>
              <a:spLocks/>
            </p:cNvSpPr>
            <p:nvPr/>
          </p:nvSpPr>
          <p:spPr bwMode="auto">
            <a:xfrm>
              <a:off x="6127629" y="4956433"/>
              <a:ext cx="1406557" cy="1014021"/>
            </a:xfrm>
            <a:custGeom>
              <a:avLst/>
              <a:gdLst>
                <a:gd name="T0" fmla="*/ 2147483647 w 546"/>
                <a:gd name="T1" fmla="*/ 2147483647 h 420"/>
                <a:gd name="T2" fmla="*/ 2147483647 w 546"/>
                <a:gd name="T3" fmla="*/ 2147483647 h 420"/>
                <a:gd name="T4" fmla="*/ 2147483647 w 546"/>
                <a:gd name="T5" fmla="*/ 2147483647 h 420"/>
                <a:gd name="T6" fmla="*/ 2147483647 w 546"/>
                <a:gd name="T7" fmla="*/ 2147483647 h 420"/>
                <a:gd name="T8" fmla="*/ 2147483647 w 546"/>
                <a:gd name="T9" fmla="*/ 2147483647 h 420"/>
                <a:gd name="T10" fmla="*/ 2147483647 w 546"/>
                <a:gd name="T11" fmla="*/ 2147483647 h 420"/>
                <a:gd name="T12" fmla="*/ 2147483647 w 546"/>
                <a:gd name="T13" fmla="*/ 2147483647 h 420"/>
                <a:gd name="T14" fmla="*/ 2147483647 w 546"/>
                <a:gd name="T15" fmla="*/ 2147483647 h 420"/>
                <a:gd name="T16" fmla="*/ 2147483647 w 546"/>
                <a:gd name="T17" fmla="*/ 2147483647 h 420"/>
                <a:gd name="T18" fmla="*/ 2147483647 w 546"/>
                <a:gd name="T19" fmla="*/ 2147483647 h 420"/>
                <a:gd name="T20" fmla="*/ 2147483647 w 546"/>
                <a:gd name="T21" fmla="*/ 2147483647 h 420"/>
                <a:gd name="T22" fmla="*/ 2147483647 w 546"/>
                <a:gd name="T23" fmla="*/ 2147483647 h 420"/>
                <a:gd name="T24" fmla="*/ 2147483647 w 546"/>
                <a:gd name="T25" fmla="*/ 2147483647 h 420"/>
                <a:gd name="T26" fmla="*/ 2147483647 w 546"/>
                <a:gd name="T27" fmla="*/ 2147483647 h 420"/>
                <a:gd name="T28" fmla="*/ 2147483647 w 546"/>
                <a:gd name="T29" fmla="*/ 2147483647 h 420"/>
                <a:gd name="T30" fmla="*/ 2147483647 w 546"/>
                <a:gd name="T31" fmla="*/ 2147483647 h 420"/>
                <a:gd name="T32" fmla="*/ 2147483647 w 546"/>
                <a:gd name="T33" fmla="*/ 2147483647 h 420"/>
                <a:gd name="T34" fmla="*/ 2147483647 w 546"/>
                <a:gd name="T35" fmla="*/ 2147483647 h 420"/>
                <a:gd name="T36" fmla="*/ 2147483647 w 546"/>
                <a:gd name="T37" fmla="*/ 2147483647 h 420"/>
                <a:gd name="T38" fmla="*/ 2147483647 w 546"/>
                <a:gd name="T39" fmla="*/ 2147483647 h 420"/>
                <a:gd name="T40" fmla="*/ 2147483647 w 546"/>
                <a:gd name="T41" fmla="*/ 2147483647 h 420"/>
                <a:gd name="T42" fmla="*/ 2147483647 w 546"/>
                <a:gd name="T43" fmla="*/ 2147483647 h 420"/>
                <a:gd name="T44" fmla="*/ 2147483647 w 546"/>
                <a:gd name="T45" fmla="*/ 2147483647 h 420"/>
                <a:gd name="T46" fmla="*/ 2147483647 w 546"/>
                <a:gd name="T47" fmla="*/ 2147483647 h 420"/>
                <a:gd name="T48" fmla="*/ 2147483647 w 546"/>
                <a:gd name="T49" fmla="*/ 2147483647 h 420"/>
                <a:gd name="T50" fmla="*/ 2147483647 w 546"/>
                <a:gd name="T51" fmla="*/ 2147483647 h 420"/>
                <a:gd name="T52" fmla="*/ 2147483647 w 546"/>
                <a:gd name="T53" fmla="*/ 2147483647 h 420"/>
                <a:gd name="T54" fmla="*/ 2147483647 w 546"/>
                <a:gd name="T55" fmla="*/ 2147483647 h 420"/>
                <a:gd name="T56" fmla="*/ 2147483647 w 546"/>
                <a:gd name="T57" fmla="*/ 2147483647 h 420"/>
                <a:gd name="T58" fmla="*/ 2147483647 w 546"/>
                <a:gd name="T59" fmla="*/ 2147483647 h 420"/>
                <a:gd name="T60" fmla="*/ 2147483647 w 546"/>
                <a:gd name="T61" fmla="*/ 2147483647 h 420"/>
                <a:gd name="T62" fmla="*/ 2147483647 w 546"/>
                <a:gd name="T63" fmla="*/ 2147483647 h 420"/>
                <a:gd name="T64" fmla="*/ 2147483647 w 546"/>
                <a:gd name="T65" fmla="*/ 2147483647 h 420"/>
                <a:gd name="T66" fmla="*/ 2147483647 w 546"/>
                <a:gd name="T67" fmla="*/ 2147483647 h 420"/>
                <a:gd name="T68" fmla="*/ 2147483647 w 546"/>
                <a:gd name="T69" fmla="*/ 2147483647 h 420"/>
                <a:gd name="T70" fmla="*/ 2147483647 w 546"/>
                <a:gd name="T71" fmla="*/ 2147483647 h 420"/>
                <a:gd name="T72" fmla="*/ 2147483647 w 546"/>
                <a:gd name="T73" fmla="*/ 2147483647 h 420"/>
                <a:gd name="T74" fmla="*/ 2147483647 w 546"/>
                <a:gd name="T75" fmla="*/ 2147483647 h 420"/>
                <a:gd name="T76" fmla="*/ 2147483647 w 546"/>
                <a:gd name="T77" fmla="*/ 2147483647 h 420"/>
                <a:gd name="T78" fmla="*/ 2147483647 w 546"/>
                <a:gd name="T79" fmla="*/ 2147483647 h 420"/>
                <a:gd name="T80" fmla="*/ 2147483647 w 546"/>
                <a:gd name="T81" fmla="*/ 2147483647 h 420"/>
                <a:gd name="T82" fmla="*/ 2147483647 w 546"/>
                <a:gd name="T83" fmla="*/ 2147483647 h 420"/>
                <a:gd name="T84" fmla="*/ 2147483647 w 546"/>
                <a:gd name="T85" fmla="*/ 2147483647 h 420"/>
                <a:gd name="T86" fmla="*/ 2147483647 w 546"/>
                <a:gd name="T87" fmla="*/ 2147483647 h 420"/>
                <a:gd name="T88" fmla="*/ 2147483647 w 546"/>
                <a:gd name="T89" fmla="*/ 2147483647 h 420"/>
                <a:gd name="T90" fmla="*/ 2147483647 w 546"/>
                <a:gd name="T91" fmla="*/ 2147483647 h 420"/>
                <a:gd name="T92" fmla="*/ 2147483647 w 546"/>
                <a:gd name="T93" fmla="*/ 2147483647 h 420"/>
                <a:gd name="T94" fmla="*/ 2147483647 w 546"/>
                <a:gd name="T95" fmla="*/ 2147483647 h 420"/>
                <a:gd name="T96" fmla="*/ 2147483647 w 546"/>
                <a:gd name="T97" fmla="*/ 2147483647 h 420"/>
                <a:gd name="T98" fmla="*/ 2147483647 w 546"/>
                <a:gd name="T99" fmla="*/ 2147483647 h 420"/>
                <a:gd name="T100" fmla="*/ 2147483647 w 546"/>
                <a:gd name="T101" fmla="*/ 2147483647 h 420"/>
                <a:gd name="T102" fmla="*/ 2147483647 w 546"/>
                <a:gd name="T103" fmla="*/ 2147483647 h 420"/>
                <a:gd name="T104" fmla="*/ 2147483647 w 546"/>
                <a:gd name="T105" fmla="*/ 2147483647 h 420"/>
                <a:gd name="T106" fmla="*/ 2147483647 w 546"/>
                <a:gd name="T107" fmla="*/ 2147483647 h 420"/>
                <a:gd name="T108" fmla="*/ 2147483647 w 546"/>
                <a:gd name="T109" fmla="*/ 2147483647 h 420"/>
                <a:gd name="T110" fmla="*/ 2147483647 w 546"/>
                <a:gd name="T111" fmla="*/ 2147483647 h 420"/>
                <a:gd name="T112" fmla="*/ 2147483647 w 546"/>
                <a:gd name="T113" fmla="*/ 0 h 420"/>
                <a:gd name="T114" fmla="*/ 2147483647 w 546"/>
                <a:gd name="T115" fmla="*/ 2147483647 h 42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46" h="420">
                  <a:moveTo>
                    <a:pt x="396" y="24"/>
                  </a:moveTo>
                  <a:lnTo>
                    <a:pt x="396" y="24"/>
                  </a:lnTo>
                  <a:lnTo>
                    <a:pt x="402" y="24"/>
                  </a:lnTo>
                  <a:lnTo>
                    <a:pt x="402" y="30"/>
                  </a:lnTo>
                  <a:lnTo>
                    <a:pt x="396" y="30"/>
                  </a:lnTo>
                  <a:lnTo>
                    <a:pt x="390" y="30"/>
                  </a:lnTo>
                  <a:lnTo>
                    <a:pt x="390" y="42"/>
                  </a:lnTo>
                  <a:lnTo>
                    <a:pt x="390" y="48"/>
                  </a:lnTo>
                  <a:lnTo>
                    <a:pt x="390" y="42"/>
                  </a:lnTo>
                  <a:lnTo>
                    <a:pt x="390" y="36"/>
                  </a:lnTo>
                  <a:lnTo>
                    <a:pt x="396" y="30"/>
                  </a:lnTo>
                  <a:lnTo>
                    <a:pt x="402" y="30"/>
                  </a:lnTo>
                  <a:lnTo>
                    <a:pt x="414" y="60"/>
                  </a:lnTo>
                  <a:lnTo>
                    <a:pt x="414" y="72"/>
                  </a:lnTo>
                  <a:lnTo>
                    <a:pt x="420" y="84"/>
                  </a:lnTo>
                  <a:lnTo>
                    <a:pt x="426" y="78"/>
                  </a:lnTo>
                  <a:lnTo>
                    <a:pt x="432" y="84"/>
                  </a:lnTo>
                  <a:lnTo>
                    <a:pt x="438" y="102"/>
                  </a:lnTo>
                  <a:lnTo>
                    <a:pt x="444" y="108"/>
                  </a:lnTo>
                  <a:lnTo>
                    <a:pt x="450" y="120"/>
                  </a:lnTo>
                  <a:lnTo>
                    <a:pt x="450" y="126"/>
                  </a:lnTo>
                  <a:lnTo>
                    <a:pt x="438" y="108"/>
                  </a:lnTo>
                  <a:lnTo>
                    <a:pt x="450" y="126"/>
                  </a:lnTo>
                  <a:lnTo>
                    <a:pt x="456" y="132"/>
                  </a:lnTo>
                  <a:lnTo>
                    <a:pt x="462" y="144"/>
                  </a:lnTo>
                  <a:lnTo>
                    <a:pt x="468" y="168"/>
                  </a:lnTo>
                  <a:lnTo>
                    <a:pt x="498" y="222"/>
                  </a:lnTo>
                  <a:lnTo>
                    <a:pt x="516" y="246"/>
                  </a:lnTo>
                  <a:lnTo>
                    <a:pt x="522" y="258"/>
                  </a:lnTo>
                  <a:lnTo>
                    <a:pt x="528" y="264"/>
                  </a:lnTo>
                  <a:lnTo>
                    <a:pt x="528" y="270"/>
                  </a:lnTo>
                  <a:lnTo>
                    <a:pt x="528" y="276"/>
                  </a:lnTo>
                  <a:lnTo>
                    <a:pt x="540" y="282"/>
                  </a:lnTo>
                  <a:lnTo>
                    <a:pt x="534" y="282"/>
                  </a:lnTo>
                  <a:lnTo>
                    <a:pt x="540" y="288"/>
                  </a:lnTo>
                  <a:lnTo>
                    <a:pt x="540" y="306"/>
                  </a:lnTo>
                  <a:lnTo>
                    <a:pt x="546" y="336"/>
                  </a:lnTo>
                  <a:lnTo>
                    <a:pt x="540" y="354"/>
                  </a:lnTo>
                  <a:lnTo>
                    <a:pt x="540" y="360"/>
                  </a:lnTo>
                  <a:lnTo>
                    <a:pt x="534" y="372"/>
                  </a:lnTo>
                  <a:lnTo>
                    <a:pt x="534" y="384"/>
                  </a:lnTo>
                  <a:lnTo>
                    <a:pt x="534" y="390"/>
                  </a:lnTo>
                  <a:lnTo>
                    <a:pt x="534" y="408"/>
                  </a:lnTo>
                  <a:lnTo>
                    <a:pt x="528" y="408"/>
                  </a:lnTo>
                  <a:lnTo>
                    <a:pt x="522" y="408"/>
                  </a:lnTo>
                  <a:lnTo>
                    <a:pt x="516" y="414"/>
                  </a:lnTo>
                  <a:lnTo>
                    <a:pt x="504" y="414"/>
                  </a:lnTo>
                  <a:lnTo>
                    <a:pt x="498" y="420"/>
                  </a:lnTo>
                  <a:lnTo>
                    <a:pt x="486" y="420"/>
                  </a:lnTo>
                  <a:lnTo>
                    <a:pt x="480" y="408"/>
                  </a:lnTo>
                  <a:lnTo>
                    <a:pt x="486" y="408"/>
                  </a:lnTo>
                  <a:lnTo>
                    <a:pt x="492" y="414"/>
                  </a:lnTo>
                  <a:lnTo>
                    <a:pt x="498" y="408"/>
                  </a:lnTo>
                  <a:lnTo>
                    <a:pt x="492" y="402"/>
                  </a:lnTo>
                  <a:lnTo>
                    <a:pt x="498" y="396"/>
                  </a:lnTo>
                  <a:lnTo>
                    <a:pt x="492" y="384"/>
                  </a:lnTo>
                  <a:lnTo>
                    <a:pt x="486" y="390"/>
                  </a:lnTo>
                  <a:lnTo>
                    <a:pt x="492" y="396"/>
                  </a:lnTo>
                  <a:lnTo>
                    <a:pt x="486" y="402"/>
                  </a:lnTo>
                  <a:lnTo>
                    <a:pt x="480" y="402"/>
                  </a:lnTo>
                  <a:lnTo>
                    <a:pt x="468" y="378"/>
                  </a:lnTo>
                  <a:lnTo>
                    <a:pt x="450" y="366"/>
                  </a:lnTo>
                  <a:lnTo>
                    <a:pt x="438" y="366"/>
                  </a:lnTo>
                  <a:lnTo>
                    <a:pt x="432" y="366"/>
                  </a:lnTo>
                  <a:lnTo>
                    <a:pt x="426" y="360"/>
                  </a:lnTo>
                  <a:lnTo>
                    <a:pt x="426" y="336"/>
                  </a:lnTo>
                  <a:lnTo>
                    <a:pt x="414" y="330"/>
                  </a:lnTo>
                  <a:lnTo>
                    <a:pt x="408" y="324"/>
                  </a:lnTo>
                  <a:lnTo>
                    <a:pt x="402" y="318"/>
                  </a:lnTo>
                  <a:lnTo>
                    <a:pt x="402" y="306"/>
                  </a:lnTo>
                  <a:lnTo>
                    <a:pt x="396" y="300"/>
                  </a:lnTo>
                  <a:lnTo>
                    <a:pt x="402" y="288"/>
                  </a:lnTo>
                  <a:lnTo>
                    <a:pt x="396" y="294"/>
                  </a:lnTo>
                  <a:lnTo>
                    <a:pt x="384" y="288"/>
                  </a:lnTo>
                  <a:lnTo>
                    <a:pt x="396" y="300"/>
                  </a:lnTo>
                  <a:lnTo>
                    <a:pt x="396" y="306"/>
                  </a:lnTo>
                  <a:lnTo>
                    <a:pt x="390" y="306"/>
                  </a:lnTo>
                  <a:lnTo>
                    <a:pt x="378" y="294"/>
                  </a:lnTo>
                  <a:lnTo>
                    <a:pt x="372" y="288"/>
                  </a:lnTo>
                  <a:lnTo>
                    <a:pt x="372" y="282"/>
                  </a:lnTo>
                  <a:lnTo>
                    <a:pt x="354" y="258"/>
                  </a:lnTo>
                  <a:lnTo>
                    <a:pt x="360" y="258"/>
                  </a:lnTo>
                  <a:lnTo>
                    <a:pt x="360" y="246"/>
                  </a:lnTo>
                  <a:lnTo>
                    <a:pt x="360" y="234"/>
                  </a:lnTo>
                  <a:lnTo>
                    <a:pt x="354" y="222"/>
                  </a:lnTo>
                  <a:lnTo>
                    <a:pt x="348" y="234"/>
                  </a:lnTo>
                  <a:lnTo>
                    <a:pt x="348" y="240"/>
                  </a:lnTo>
                  <a:lnTo>
                    <a:pt x="348" y="246"/>
                  </a:lnTo>
                  <a:lnTo>
                    <a:pt x="336" y="234"/>
                  </a:lnTo>
                  <a:lnTo>
                    <a:pt x="342" y="228"/>
                  </a:lnTo>
                  <a:lnTo>
                    <a:pt x="342" y="216"/>
                  </a:lnTo>
                  <a:lnTo>
                    <a:pt x="336" y="204"/>
                  </a:lnTo>
                  <a:lnTo>
                    <a:pt x="342" y="198"/>
                  </a:lnTo>
                  <a:lnTo>
                    <a:pt x="342" y="168"/>
                  </a:lnTo>
                  <a:lnTo>
                    <a:pt x="342" y="162"/>
                  </a:lnTo>
                  <a:lnTo>
                    <a:pt x="336" y="150"/>
                  </a:lnTo>
                  <a:lnTo>
                    <a:pt x="330" y="138"/>
                  </a:lnTo>
                  <a:lnTo>
                    <a:pt x="324" y="138"/>
                  </a:lnTo>
                  <a:lnTo>
                    <a:pt x="312" y="138"/>
                  </a:lnTo>
                  <a:lnTo>
                    <a:pt x="306" y="138"/>
                  </a:lnTo>
                  <a:lnTo>
                    <a:pt x="306" y="132"/>
                  </a:lnTo>
                  <a:lnTo>
                    <a:pt x="312" y="132"/>
                  </a:lnTo>
                  <a:lnTo>
                    <a:pt x="306" y="126"/>
                  </a:lnTo>
                  <a:lnTo>
                    <a:pt x="294" y="120"/>
                  </a:lnTo>
                  <a:lnTo>
                    <a:pt x="282" y="114"/>
                  </a:lnTo>
                  <a:lnTo>
                    <a:pt x="282" y="108"/>
                  </a:lnTo>
                  <a:lnTo>
                    <a:pt x="270" y="96"/>
                  </a:lnTo>
                  <a:lnTo>
                    <a:pt x="264" y="84"/>
                  </a:lnTo>
                  <a:lnTo>
                    <a:pt x="246" y="78"/>
                  </a:lnTo>
                  <a:lnTo>
                    <a:pt x="234" y="78"/>
                  </a:lnTo>
                  <a:lnTo>
                    <a:pt x="222" y="78"/>
                  </a:lnTo>
                  <a:lnTo>
                    <a:pt x="216" y="84"/>
                  </a:lnTo>
                  <a:lnTo>
                    <a:pt x="216" y="90"/>
                  </a:lnTo>
                  <a:lnTo>
                    <a:pt x="204" y="90"/>
                  </a:lnTo>
                  <a:lnTo>
                    <a:pt x="198" y="102"/>
                  </a:lnTo>
                  <a:lnTo>
                    <a:pt x="192" y="108"/>
                  </a:lnTo>
                  <a:lnTo>
                    <a:pt x="186" y="108"/>
                  </a:lnTo>
                  <a:lnTo>
                    <a:pt x="186" y="102"/>
                  </a:lnTo>
                  <a:lnTo>
                    <a:pt x="180" y="114"/>
                  </a:lnTo>
                  <a:lnTo>
                    <a:pt x="174" y="114"/>
                  </a:lnTo>
                  <a:lnTo>
                    <a:pt x="168" y="114"/>
                  </a:lnTo>
                  <a:lnTo>
                    <a:pt x="156" y="120"/>
                  </a:lnTo>
                  <a:lnTo>
                    <a:pt x="150" y="114"/>
                  </a:lnTo>
                  <a:lnTo>
                    <a:pt x="156" y="114"/>
                  </a:lnTo>
                  <a:lnTo>
                    <a:pt x="156" y="108"/>
                  </a:lnTo>
                  <a:lnTo>
                    <a:pt x="150" y="102"/>
                  </a:lnTo>
                  <a:lnTo>
                    <a:pt x="132" y="90"/>
                  </a:lnTo>
                  <a:lnTo>
                    <a:pt x="144" y="90"/>
                  </a:lnTo>
                  <a:lnTo>
                    <a:pt x="138" y="84"/>
                  </a:lnTo>
                  <a:lnTo>
                    <a:pt x="132" y="84"/>
                  </a:lnTo>
                  <a:lnTo>
                    <a:pt x="138" y="72"/>
                  </a:lnTo>
                  <a:lnTo>
                    <a:pt x="126" y="72"/>
                  </a:lnTo>
                  <a:lnTo>
                    <a:pt x="126" y="84"/>
                  </a:lnTo>
                  <a:lnTo>
                    <a:pt x="114" y="78"/>
                  </a:lnTo>
                  <a:lnTo>
                    <a:pt x="90" y="72"/>
                  </a:lnTo>
                  <a:lnTo>
                    <a:pt x="78" y="72"/>
                  </a:lnTo>
                  <a:lnTo>
                    <a:pt x="84" y="72"/>
                  </a:lnTo>
                  <a:lnTo>
                    <a:pt x="96" y="72"/>
                  </a:lnTo>
                  <a:lnTo>
                    <a:pt x="102" y="66"/>
                  </a:lnTo>
                  <a:lnTo>
                    <a:pt x="90" y="66"/>
                  </a:lnTo>
                  <a:lnTo>
                    <a:pt x="66" y="66"/>
                  </a:lnTo>
                  <a:lnTo>
                    <a:pt x="60" y="72"/>
                  </a:lnTo>
                  <a:lnTo>
                    <a:pt x="48" y="72"/>
                  </a:lnTo>
                  <a:lnTo>
                    <a:pt x="42" y="78"/>
                  </a:lnTo>
                  <a:lnTo>
                    <a:pt x="36" y="78"/>
                  </a:lnTo>
                  <a:lnTo>
                    <a:pt x="36" y="72"/>
                  </a:lnTo>
                  <a:lnTo>
                    <a:pt x="42" y="72"/>
                  </a:lnTo>
                  <a:lnTo>
                    <a:pt x="48" y="66"/>
                  </a:lnTo>
                  <a:lnTo>
                    <a:pt x="42" y="66"/>
                  </a:lnTo>
                  <a:lnTo>
                    <a:pt x="36" y="66"/>
                  </a:lnTo>
                  <a:lnTo>
                    <a:pt x="30" y="60"/>
                  </a:lnTo>
                  <a:lnTo>
                    <a:pt x="30" y="66"/>
                  </a:lnTo>
                  <a:lnTo>
                    <a:pt x="30" y="72"/>
                  </a:lnTo>
                  <a:lnTo>
                    <a:pt x="24" y="78"/>
                  </a:lnTo>
                  <a:lnTo>
                    <a:pt x="24" y="84"/>
                  </a:lnTo>
                  <a:lnTo>
                    <a:pt x="12" y="84"/>
                  </a:lnTo>
                  <a:lnTo>
                    <a:pt x="18" y="78"/>
                  </a:lnTo>
                  <a:lnTo>
                    <a:pt x="18" y="72"/>
                  </a:lnTo>
                  <a:lnTo>
                    <a:pt x="12" y="72"/>
                  </a:lnTo>
                  <a:lnTo>
                    <a:pt x="18" y="72"/>
                  </a:lnTo>
                  <a:lnTo>
                    <a:pt x="12" y="66"/>
                  </a:lnTo>
                  <a:lnTo>
                    <a:pt x="18" y="66"/>
                  </a:lnTo>
                  <a:lnTo>
                    <a:pt x="18" y="54"/>
                  </a:lnTo>
                  <a:lnTo>
                    <a:pt x="6" y="48"/>
                  </a:lnTo>
                  <a:lnTo>
                    <a:pt x="0" y="48"/>
                  </a:lnTo>
                  <a:lnTo>
                    <a:pt x="0" y="36"/>
                  </a:lnTo>
                  <a:lnTo>
                    <a:pt x="168" y="18"/>
                  </a:lnTo>
                  <a:lnTo>
                    <a:pt x="180" y="36"/>
                  </a:lnTo>
                  <a:lnTo>
                    <a:pt x="348" y="24"/>
                  </a:lnTo>
                  <a:lnTo>
                    <a:pt x="354" y="36"/>
                  </a:lnTo>
                  <a:lnTo>
                    <a:pt x="366" y="36"/>
                  </a:lnTo>
                  <a:lnTo>
                    <a:pt x="366" y="30"/>
                  </a:lnTo>
                  <a:lnTo>
                    <a:pt x="360" y="24"/>
                  </a:lnTo>
                  <a:lnTo>
                    <a:pt x="360" y="18"/>
                  </a:lnTo>
                  <a:lnTo>
                    <a:pt x="360" y="6"/>
                  </a:lnTo>
                  <a:lnTo>
                    <a:pt x="366" y="0"/>
                  </a:lnTo>
                  <a:lnTo>
                    <a:pt x="372" y="6"/>
                  </a:lnTo>
                  <a:lnTo>
                    <a:pt x="384" y="6"/>
                  </a:lnTo>
                  <a:lnTo>
                    <a:pt x="390" y="6"/>
                  </a:lnTo>
                  <a:lnTo>
                    <a:pt x="396" y="6"/>
                  </a:lnTo>
                  <a:lnTo>
                    <a:pt x="396" y="12"/>
                  </a:lnTo>
                  <a:lnTo>
                    <a:pt x="396" y="2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7" name="Freeform 89"/>
            <p:cNvSpPr>
              <a:spLocks/>
            </p:cNvSpPr>
            <p:nvPr/>
          </p:nvSpPr>
          <p:spPr bwMode="auto">
            <a:xfrm>
              <a:off x="7302335" y="5260641"/>
              <a:ext cx="139110" cy="260749"/>
            </a:xfrm>
            <a:custGeom>
              <a:avLst/>
              <a:gdLst>
                <a:gd name="T0" fmla="*/ 0 w 54"/>
                <a:gd name="T1" fmla="*/ 0 h 108"/>
                <a:gd name="T2" fmla="*/ 0 w 54"/>
                <a:gd name="T3" fmla="*/ 0 h 108"/>
                <a:gd name="T4" fmla="*/ 0 w 54"/>
                <a:gd name="T5" fmla="*/ 2147483647 h 108"/>
                <a:gd name="T6" fmla="*/ 2147483647 w 54"/>
                <a:gd name="T7" fmla="*/ 2147483647 h 108"/>
                <a:gd name="T8" fmla="*/ 2147483647 w 54"/>
                <a:gd name="T9" fmla="*/ 2147483647 h 108"/>
                <a:gd name="T10" fmla="*/ 2147483647 w 54"/>
                <a:gd name="T11" fmla="*/ 2147483647 h 108"/>
                <a:gd name="T12" fmla="*/ 2147483647 w 54"/>
                <a:gd name="T13" fmla="*/ 2147483647 h 108"/>
                <a:gd name="T14" fmla="*/ 2147483647 w 54"/>
                <a:gd name="T15" fmla="*/ 2147483647 h 108"/>
                <a:gd name="T16" fmla="*/ 2147483647 w 54"/>
                <a:gd name="T17" fmla="*/ 2147483647 h 108"/>
                <a:gd name="T18" fmla="*/ 2147483647 w 54"/>
                <a:gd name="T19" fmla="*/ 2147483647 h 108"/>
                <a:gd name="T20" fmla="*/ 2147483647 w 54"/>
                <a:gd name="T21" fmla="*/ 2147483647 h 108"/>
                <a:gd name="T22" fmla="*/ 2147483647 w 54"/>
                <a:gd name="T23" fmla="*/ 2147483647 h 108"/>
                <a:gd name="T24" fmla="*/ 2147483647 w 54"/>
                <a:gd name="T25" fmla="*/ 2147483647 h 108"/>
                <a:gd name="T26" fmla="*/ 2147483647 w 54"/>
                <a:gd name="T27" fmla="*/ 2147483647 h 108"/>
                <a:gd name="T28" fmla="*/ 2147483647 w 54"/>
                <a:gd name="T29" fmla="*/ 2147483647 h 108"/>
                <a:gd name="T30" fmla="*/ 2147483647 w 54"/>
                <a:gd name="T31" fmla="*/ 2147483647 h 108"/>
                <a:gd name="T32" fmla="*/ 2147483647 w 54"/>
                <a:gd name="T33" fmla="*/ 2147483647 h 108"/>
                <a:gd name="T34" fmla="*/ 2147483647 w 54"/>
                <a:gd name="T35" fmla="*/ 2147483647 h 108"/>
                <a:gd name="T36" fmla="*/ 2147483647 w 54"/>
                <a:gd name="T37" fmla="*/ 2147483647 h 108"/>
                <a:gd name="T38" fmla="*/ 2147483647 w 54"/>
                <a:gd name="T39" fmla="*/ 2147483647 h 108"/>
                <a:gd name="T40" fmla="*/ 2147483647 w 54"/>
                <a:gd name="T41" fmla="*/ 2147483647 h 108"/>
                <a:gd name="T42" fmla="*/ 2147483647 w 54"/>
                <a:gd name="T43" fmla="*/ 2147483647 h 108"/>
                <a:gd name="T44" fmla="*/ 2147483647 w 54"/>
                <a:gd name="T45" fmla="*/ 2147483647 h 108"/>
                <a:gd name="T46" fmla="*/ 2147483647 w 54"/>
                <a:gd name="T47" fmla="*/ 2147483647 h 108"/>
                <a:gd name="T48" fmla="*/ 2147483647 w 54"/>
                <a:gd name="T49" fmla="*/ 2147483647 h 108"/>
                <a:gd name="T50" fmla="*/ 2147483647 w 54"/>
                <a:gd name="T51" fmla="*/ 2147483647 h 108"/>
                <a:gd name="T52" fmla="*/ 2147483647 w 54"/>
                <a:gd name="T53" fmla="*/ 2147483647 h 108"/>
                <a:gd name="T54" fmla="*/ 2147483647 w 54"/>
                <a:gd name="T55" fmla="*/ 2147483647 h 108"/>
                <a:gd name="T56" fmla="*/ 2147483647 w 54"/>
                <a:gd name="T57" fmla="*/ 2147483647 h 108"/>
                <a:gd name="T58" fmla="*/ 2147483647 w 54"/>
                <a:gd name="T59" fmla="*/ 2147483647 h 108"/>
                <a:gd name="T60" fmla="*/ 2147483647 w 54"/>
                <a:gd name="T61" fmla="*/ 2147483647 h 108"/>
                <a:gd name="T62" fmla="*/ 2147483647 w 54"/>
                <a:gd name="T63" fmla="*/ 2147483647 h 108"/>
                <a:gd name="T64" fmla="*/ 2147483647 w 54"/>
                <a:gd name="T65" fmla="*/ 2147483647 h 108"/>
                <a:gd name="T66" fmla="*/ 2147483647 w 54"/>
                <a:gd name="T67" fmla="*/ 2147483647 h 108"/>
                <a:gd name="T68" fmla="*/ 2147483647 w 54"/>
                <a:gd name="T69" fmla="*/ 2147483647 h 108"/>
                <a:gd name="T70" fmla="*/ 2147483647 w 54"/>
                <a:gd name="T71" fmla="*/ 2147483647 h 108"/>
                <a:gd name="T72" fmla="*/ 2147483647 w 54"/>
                <a:gd name="T73" fmla="*/ 2147483647 h 108"/>
                <a:gd name="T74" fmla="*/ 0 w 54"/>
                <a:gd name="T75" fmla="*/ 0 h 1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4" h="108">
                  <a:moveTo>
                    <a:pt x="0" y="0"/>
                  </a:moveTo>
                  <a:lnTo>
                    <a:pt x="0" y="0"/>
                  </a:lnTo>
                  <a:lnTo>
                    <a:pt x="0" y="6"/>
                  </a:lnTo>
                  <a:lnTo>
                    <a:pt x="18" y="24"/>
                  </a:lnTo>
                  <a:lnTo>
                    <a:pt x="12" y="24"/>
                  </a:lnTo>
                  <a:lnTo>
                    <a:pt x="6" y="24"/>
                  </a:lnTo>
                  <a:lnTo>
                    <a:pt x="12" y="30"/>
                  </a:lnTo>
                  <a:lnTo>
                    <a:pt x="18" y="30"/>
                  </a:lnTo>
                  <a:lnTo>
                    <a:pt x="24" y="30"/>
                  </a:lnTo>
                  <a:lnTo>
                    <a:pt x="24" y="36"/>
                  </a:lnTo>
                  <a:lnTo>
                    <a:pt x="24" y="54"/>
                  </a:lnTo>
                  <a:lnTo>
                    <a:pt x="30" y="66"/>
                  </a:lnTo>
                  <a:lnTo>
                    <a:pt x="42" y="84"/>
                  </a:lnTo>
                  <a:lnTo>
                    <a:pt x="54" y="108"/>
                  </a:lnTo>
                  <a:lnTo>
                    <a:pt x="42" y="84"/>
                  </a:lnTo>
                  <a:lnTo>
                    <a:pt x="36" y="78"/>
                  </a:lnTo>
                  <a:lnTo>
                    <a:pt x="30" y="60"/>
                  </a:lnTo>
                  <a:lnTo>
                    <a:pt x="30" y="42"/>
                  </a:lnTo>
                  <a:lnTo>
                    <a:pt x="30" y="36"/>
                  </a:lnTo>
                  <a:lnTo>
                    <a:pt x="30" y="30"/>
                  </a:lnTo>
                  <a:lnTo>
                    <a:pt x="24" y="30"/>
                  </a:lnTo>
                  <a:lnTo>
                    <a:pt x="24" y="24"/>
                  </a:lnTo>
                  <a:lnTo>
                    <a:pt x="18" y="18"/>
                  </a:lnTo>
                  <a:lnTo>
                    <a:pt x="0" y="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8" name="Freeform 90"/>
            <p:cNvSpPr>
              <a:spLocks/>
            </p:cNvSpPr>
            <p:nvPr/>
          </p:nvSpPr>
          <p:spPr bwMode="auto">
            <a:xfrm>
              <a:off x="7348705" y="5333070"/>
              <a:ext cx="15456" cy="57944"/>
            </a:xfrm>
            <a:custGeom>
              <a:avLst/>
              <a:gdLst>
                <a:gd name="T0" fmla="*/ 0 w 6"/>
                <a:gd name="T1" fmla="*/ 0 h 24"/>
                <a:gd name="T2" fmla="*/ 0 w 6"/>
                <a:gd name="T3" fmla="*/ 2147483647 h 24"/>
                <a:gd name="T4" fmla="*/ 0 w 6"/>
                <a:gd name="T5" fmla="*/ 2147483647 h 24"/>
                <a:gd name="T6" fmla="*/ 2147483647 w 6"/>
                <a:gd name="T7" fmla="*/ 2147483647 h 24"/>
                <a:gd name="T8" fmla="*/ 2147483647 w 6"/>
                <a:gd name="T9" fmla="*/ 2147483647 h 24"/>
                <a:gd name="T10" fmla="*/ 0 w 6"/>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24">
                  <a:moveTo>
                    <a:pt x="0" y="0"/>
                  </a:moveTo>
                  <a:lnTo>
                    <a:pt x="0" y="6"/>
                  </a:lnTo>
                  <a:lnTo>
                    <a:pt x="0" y="18"/>
                  </a:lnTo>
                  <a:lnTo>
                    <a:pt x="6" y="24"/>
                  </a:lnTo>
                  <a:lnTo>
                    <a:pt x="6" y="6"/>
                  </a:lnTo>
                  <a:lnTo>
                    <a:pt x="0" y="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59" name="Freeform 91"/>
            <p:cNvSpPr>
              <a:spLocks/>
            </p:cNvSpPr>
            <p:nvPr/>
          </p:nvSpPr>
          <p:spPr bwMode="auto">
            <a:xfrm>
              <a:off x="7456901" y="5912512"/>
              <a:ext cx="61827" cy="86916"/>
            </a:xfrm>
            <a:custGeom>
              <a:avLst/>
              <a:gdLst>
                <a:gd name="T0" fmla="*/ 2147483647 w 24"/>
                <a:gd name="T1" fmla="*/ 2147483647 h 36"/>
                <a:gd name="T2" fmla="*/ 2147483647 w 24"/>
                <a:gd name="T3" fmla="*/ 2147483647 h 36"/>
                <a:gd name="T4" fmla="*/ 2147483647 w 24"/>
                <a:gd name="T5" fmla="*/ 2147483647 h 36"/>
                <a:gd name="T6" fmla="*/ 2147483647 w 24"/>
                <a:gd name="T7" fmla="*/ 2147483647 h 36"/>
                <a:gd name="T8" fmla="*/ 0 w 24"/>
                <a:gd name="T9" fmla="*/ 2147483647 h 36"/>
                <a:gd name="T10" fmla="*/ 0 w 24"/>
                <a:gd name="T11" fmla="*/ 2147483647 h 36"/>
                <a:gd name="T12" fmla="*/ 2147483647 w 24"/>
                <a:gd name="T13" fmla="*/ 2147483647 h 36"/>
                <a:gd name="T14" fmla="*/ 2147483647 w 24"/>
                <a:gd name="T15" fmla="*/ 2147483647 h 36"/>
                <a:gd name="T16" fmla="*/ 2147483647 w 24"/>
                <a:gd name="T17" fmla="*/ 2147483647 h 36"/>
                <a:gd name="T18" fmla="*/ 2147483647 w 24"/>
                <a:gd name="T19" fmla="*/ 2147483647 h 36"/>
                <a:gd name="T20" fmla="*/ 2147483647 w 24"/>
                <a:gd name="T21" fmla="*/ 2147483647 h 36"/>
                <a:gd name="T22" fmla="*/ 2147483647 w 24"/>
                <a:gd name="T23" fmla="*/ 0 h 36"/>
                <a:gd name="T24" fmla="*/ 2147483647 w 24"/>
                <a:gd name="T25" fmla="*/ 0 h 36"/>
                <a:gd name="T26" fmla="*/ 2147483647 w 24"/>
                <a:gd name="T27" fmla="*/ 0 h 36"/>
                <a:gd name="T28" fmla="*/ 2147483647 w 24"/>
                <a:gd name="T29" fmla="*/ 0 h 36"/>
                <a:gd name="T30" fmla="*/ 2147483647 w 24"/>
                <a:gd name="T31" fmla="*/ 2147483647 h 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 h="36">
                  <a:moveTo>
                    <a:pt x="24" y="12"/>
                  </a:moveTo>
                  <a:lnTo>
                    <a:pt x="18" y="24"/>
                  </a:lnTo>
                  <a:lnTo>
                    <a:pt x="6" y="36"/>
                  </a:lnTo>
                  <a:lnTo>
                    <a:pt x="0" y="36"/>
                  </a:lnTo>
                  <a:lnTo>
                    <a:pt x="12" y="18"/>
                  </a:lnTo>
                  <a:lnTo>
                    <a:pt x="18" y="12"/>
                  </a:lnTo>
                  <a:lnTo>
                    <a:pt x="18" y="6"/>
                  </a:lnTo>
                  <a:lnTo>
                    <a:pt x="24" y="0"/>
                  </a:lnTo>
                  <a:lnTo>
                    <a:pt x="24" y="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60" name="Oval 92"/>
            <p:cNvSpPr>
              <a:spLocks noChangeArrowheads="1"/>
            </p:cNvSpPr>
            <p:nvPr/>
          </p:nvSpPr>
          <p:spPr bwMode="auto">
            <a:xfrm>
              <a:off x="7526456" y="5876296"/>
              <a:ext cx="15456" cy="28972"/>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1" name="Oval 93"/>
            <p:cNvSpPr>
              <a:spLocks noChangeArrowheads="1"/>
            </p:cNvSpPr>
            <p:nvPr/>
          </p:nvSpPr>
          <p:spPr bwMode="auto">
            <a:xfrm>
              <a:off x="7541913" y="5847325"/>
              <a:ext cx="2576" cy="14486"/>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2" name="Oval 94"/>
            <p:cNvSpPr>
              <a:spLocks noChangeArrowheads="1"/>
            </p:cNvSpPr>
            <p:nvPr/>
          </p:nvSpPr>
          <p:spPr bwMode="auto">
            <a:xfrm>
              <a:off x="7340976" y="6050128"/>
              <a:ext cx="15456" cy="14486"/>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3" name="Oval 95"/>
            <p:cNvSpPr>
              <a:spLocks noChangeArrowheads="1"/>
            </p:cNvSpPr>
            <p:nvPr/>
          </p:nvSpPr>
          <p:spPr bwMode="auto">
            <a:xfrm>
              <a:off x="7325519" y="6064615"/>
              <a:ext cx="15456" cy="14486"/>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4" name="Oval 96"/>
            <p:cNvSpPr>
              <a:spLocks noChangeArrowheads="1"/>
            </p:cNvSpPr>
            <p:nvPr/>
          </p:nvSpPr>
          <p:spPr bwMode="auto">
            <a:xfrm>
              <a:off x="7310062" y="6079101"/>
              <a:ext cx="15456" cy="2414"/>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5" name="Oval 97"/>
            <p:cNvSpPr>
              <a:spLocks noChangeArrowheads="1"/>
            </p:cNvSpPr>
            <p:nvPr/>
          </p:nvSpPr>
          <p:spPr bwMode="auto">
            <a:xfrm>
              <a:off x="7310062" y="6079101"/>
              <a:ext cx="2576" cy="14486"/>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6" name="Oval 98"/>
            <p:cNvSpPr>
              <a:spLocks noChangeArrowheads="1"/>
            </p:cNvSpPr>
            <p:nvPr/>
          </p:nvSpPr>
          <p:spPr bwMode="auto">
            <a:xfrm>
              <a:off x="7294605" y="6093586"/>
              <a:ext cx="2576" cy="2414"/>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7" name="Oval 99"/>
            <p:cNvSpPr>
              <a:spLocks noChangeArrowheads="1"/>
            </p:cNvSpPr>
            <p:nvPr/>
          </p:nvSpPr>
          <p:spPr bwMode="auto">
            <a:xfrm>
              <a:off x="7464630" y="6006671"/>
              <a:ext cx="2576" cy="14486"/>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8" name="Oval 100"/>
            <p:cNvSpPr>
              <a:spLocks noChangeArrowheads="1"/>
            </p:cNvSpPr>
            <p:nvPr/>
          </p:nvSpPr>
          <p:spPr bwMode="auto">
            <a:xfrm>
              <a:off x="7433716" y="6021156"/>
              <a:ext cx="15456" cy="14486"/>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69" name="Oval 101"/>
            <p:cNvSpPr>
              <a:spLocks noChangeArrowheads="1"/>
            </p:cNvSpPr>
            <p:nvPr/>
          </p:nvSpPr>
          <p:spPr bwMode="auto">
            <a:xfrm>
              <a:off x="7402802" y="6050128"/>
              <a:ext cx="15456" cy="2414"/>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70" name="Freeform 102"/>
            <p:cNvSpPr>
              <a:spLocks/>
            </p:cNvSpPr>
            <p:nvPr/>
          </p:nvSpPr>
          <p:spPr bwMode="auto">
            <a:xfrm>
              <a:off x="6730438" y="4159703"/>
              <a:ext cx="788291" cy="550468"/>
            </a:xfrm>
            <a:custGeom>
              <a:avLst/>
              <a:gdLst>
                <a:gd name="T0" fmla="*/ 2147483647 w 306"/>
                <a:gd name="T1" fmla="*/ 2147483647 h 228"/>
                <a:gd name="T2" fmla="*/ 2147483647 w 306"/>
                <a:gd name="T3" fmla="*/ 2147483647 h 228"/>
                <a:gd name="T4" fmla="*/ 2147483647 w 306"/>
                <a:gd name="T5" fmla="*/ 2147483647 h 228"/>
                <a:gd name="T6" fmla="*/ 2147483647 w 306"/>
                <a:gd name="T7" fmla="*/ 2147483647 h 228"/>
                <a:gd name="T8" fmla="*/ 2147483647 w 306"/>
                <a:gd name="T9" fmla="*/ 2147483647 h 228"/>
                <a:gd name="T10" fmla="*/ 2147483647 w 306"/>
                <a:gd name="T11" fmla="*/ 2147483647 h 228"/>
                <a:gd name="T12" fmla="*/ 2147483647 w 306"/>
                <a:gd name="T13" fmla="*/ 2147483647 h 228"/>
                <a:gd name="T14" fmla="*/ 2147483647 w 306"/>
                <a:gd name="T15" fmla="*/ 2147483647 h 228"/>
                <a:gd name="T16" fmla="*/ 2147483647 w 306"/>
                <a:gd name="T17" fmla="*/ 2147483647 h 228"/>
                <a:gd name="T18" fmla="*/ 2147483647 w 306"/>
                <a:gd name="T19" fmla="*/ 2147483647 h 228"/>
                <a:gd name="T20" fmla="*/ 2147483647 w 306"/>
                <a:gd name="T21" fmla="*/ 2147483647 h 228"/>
                <a:gd name="T22" fmla="*/ 2147483647 w 306"/>
                <a:gd name="T23" fmla="*/ 2147483647 h 228"/>
                <a:gd name="T24" fmla="*/ 2147483647 w 306"/>
                <a:gd name="T25" fmla="*/ 2147483647 h 228"/>
                <a:gd name="T26" fmla="*/ 2147483647 w 306"/>
                <a:gd name="T27" fmla="*/ 2147483647 h 228"/>
                <a:gd name="T28" fmla="*/ 2147483647 w 306"/>
                <a:gd name="T29" fmla="*/ 2147483647 h 228"/>
                <a:gd name="T30" fmla="*/ 0 w 306"/>
                <a:gd name="T31" fmla="*/ 2147483647 h 228"/>
                <a:gd name="T32" fmla="*/ 2147483647 w 306"/>
                <a:gd name="T33" fmla="*/ 2147483647 h 228"/>
                <a:gd name="T34" fmla="*/ 2147483647 w 306"/>
                <a:gd name="T35" fmla="*/ 2147483647 h 228"/>
                <a:gd name="T36" fmla="*/ 2147483647 w 306"/>
                <a:gd name="T37" fmla="*/ 2147483647 h 228"/>
                <a:gd name="T38" fmla="*/ 2147483647 w 306"/>
                <a:gd name="T39" fmla="*/ 0 h 228"/>
                <a:gd name="T40" fmla="*/ 2147483647 w 306"/>
                <a:gd name="T41" fmla="*/ 2147483647 h 228"/>
                <a:gd name="T42" fmla="*/ 2147483647 w 306"/>
                <a:gd name="T43" fmla="*/ 2147483647 h 228"/>
                <a:gd name="T44" fmla="*/ 2147483647 w 306"/>
                <a:gd name="T45" fmla="*/ 2147483647 h 228"/>
                <a:gd name="T46" fmla="*/ 2147483647 w 306"/>
                <a:gd name="T47" fmla="*/ 2147483647 h 228"/>
                <a:gd name="T48" fmla="*/ 2147483647 w 306"/>
                <a:gd name="T49" fmla="*/ 2147483647 h 228"/>
                <a:gd name="T50" fmla="*/ 2147483647 w 306"/>
                <a:gd name="T51" fmla="*/ 2147483647 h 228"/>
                <a:gd name="T52" fmla="*/ 2147483647 w 306"/>
                <a:gd name="T53" fmla="*/ 2147483647 h 228"/>
                <a:gd name="T54" fmla="*/ 2147483647 w 306"/>
                <a:gd name="T55" fmla="*/ 2147483647 h 228"/>
                <a:gd name="T56" fmla="*/ 2147483647 w 306"/>
                <a:gd name="T57" fmla="*/ 2147483647 h 228"/>
                <a:gd name="T58" fmla="*/ 2147483647 w 306"/>
                <a:gd name="T59" fmla="*/ 2147483647 h 228"/>
                <a:gd name="T60" fmla="*/ 2147483647 w 306"/>
                <a:gd name="T61" fmla="*/ 2147483647 h 228"/>
                <a:gd name="T62" fmla="*/ 2147483647 w 306"/>
                <a:gd name="T63" fmla="*/ 2147483647 h 228"/>
                <a:gd name="T64" fmla="*/ 2147483647 w 306"/>
                <a:gd name="T65" fmla="*/ 2147483647 h 228"/>
                <a:gd name="T66" fmla="*/ 2147483647 w 306"/>
                <a:gd name="T67" fmla="*/ 2147483647 h 228"/>
                <a:gd name="T68" fmla="*/ 2147483647 w 306"/>
                <a:gd name="T69" fmla="*/ 2147483647 h 228"/>
                <a:gd name="T70" fmla="*/ 2147483647 w 306"/>
                <a:gd name="T71" fmla="*/ 2147483647 h 228"/>
                <a:gd name="T72" fmla="*/ 2147483647 w 306"/>
                <a:gd name="T73" fmla="*/ 2147483647 h 228"/>
                <a:gd name="T74" fmla="*/ 2147483647 w 306"/>
                <a:gd name="T75" fmla="*/ 2147483647 h 228"/>
                <a:gd name="T76" fmla="*/ 2147483647 w 306"/>
                <a:gd name="T77" fmla="*/ 2147483647 h 228"/>
                <a:gd name="T78" fmla="*/ 2147483647 w 306"/>
                <a:gd name="T79" fmla="*/ 2147483647 h 228"/>
                <a:gd name="T80" fmla="*/ 2147483647 w 306"/>
                <a:gd name="T81" fmla="*/ 2147483647 h 228"/>
                <a:gd name="T82" fmla="*/ 2147483647 w 306"/>
                <a:gd name="T83" fmla="*/ 2147483647 h 228"/>
                <a:gd name="T84" fmla="*/ 2147483647 w 306"/>
                <a:gd name="T85" fmla="*/ 2147483647 h 228"/>
                <a:gd name="T86" fmla="*/ 2147483647 w 306"/>
                <a:gd name="T87" fmla="*/ 2147483647 h 228"/>
                <a:gd name="T88" fmla="*/ 2147483647 w 306"/>
                <a:gd name="T89" fmla="*/ 2147483647 h 228"/>
                <a:gd name="T90" fmla="*/ 2147483647 w 306"/>
                <a:gd name="T91" fmla="*/ 2147483647 h 228"/>
                <a:gd name="T92" fmla="*/ 2147483647 w 30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06" h="228">
                  <a:moveTo>
                    <a:pt x="168" y="222"/>
                  </a:moveTo>
                  <a:lnTo>
                    <a:pt x="168" y="210"/>
                  </a:lnTo>
                  <a:lnTo>
                    <a:pt x="150" y="192"/>
                  </a:lnTo>
                  <a:lnTo>
                    <a:pt x="144" y="186"/>
                  </a:lnTo>
                  <a:lnTo>
                    <a:pt x="144" y="168"/>
                  </a:lnTo>
                  <a:lnTo>
                    <a:pt x="126" y="162"/>
                  </a:lnTo>
                  <a:lnTo>
                    <a:pt x="120" y="156"/>
                  </a:lnTo>
                  <a:lnTo>
                    <a:pt x="114" y="150"/>
                  </a:lnTo>
                  <a:lnTo>
                    <a:pt x="102" y="144"/>
                  </a:lnTo>
                  <a:lnTo>
                    <a:pt x="102" y="132"/>
                  </a:lnTo>
                  <a:lnTo>
                    <a:pt x="96" y="126"/>
                  </a:lnTo>
                  <a:lnTo>
                    <a:pt x="90" y="126"/>
                  </a:lnTo>
                  <a:lnTo>
                    <a:pt x="84" y="120"/>
                  </a:lnTo>
                  <a:lnTo>
                    <a:pt x="78" y="108"/>
                  </a:lnTo>
                  <a:lnTo>
                    <a:pt x="72" y="108"/>
                  </a:lnTo>
                  <a:lnTo>
                    <a:pt x="60" y="108"/>
                  </a:lnTo>
                  <a:lnTo>
                    <a:pt x="54" y="96"/>
                  </a:lnTo>
                  <a:lnTo>
                    <a:pt x="48" y="90"/>
                  </a:lnTo>
                  <a:lnTo>
                    <a:pt x="42" y="72"/>
                  </a:lnTo>
                  <a:lnTo>
                    <a:pt x="36" y="66"/>
                  </a:lnTo>
                  <a:lnTo>
                    <a:pt x="30" y="66"/>
                  </a:lnTo>
                  <a:lnTo>
                    <a:pt x="24" y="66"/>
                  </a:lnTo>
                  <a:lnTo>
                    <a:pt x="18" y="60"/>
                  </a:lnTo>
                  <a:lnTo>
                    <a:pt x="12" y="60"/>
                  </a:lnTo>
                  <a:lnTo>
                    <a:pt x="0" y="60"/>
                  </a:lnTo>
                  <a:lnTo>
                    <a:pt x="0" y="42"/>
                  </a:lnTo>
                  <a:lnTo>
                    <a:pt x="12" y="30"/>
                  </a:lnTo>
                  <a:lnTo>
                    <a:pt x="18" y="30"/>
                  </a:lnTo>
                  <a:lnTo>
                    <a:pt x="24" y="24"/>
                  </a:lnTo>
                  <a:lnTo>
                    <a:pt x="54" y="6"/>
                  </a:lnTo>
                  <a:lnTo>
                    <a:pt x="72" y="6"/>
                  </a:lnTo>
                  <a:lnTo>
                    <a:pt x="132" y="0"/>
                  </a:lnTo>
                  <a:lnTo>
                    <a:pt x="144" y="0"/>
                  </a:lnTo>
                  <a:lnTo>
                    <a:pt x="150" y="6"/>
                  </a:lnTo>
                  <a:lnTo>
                    <a:pt x="156" y="12"/>
                  </a:lnTo>
                  <a:lnTo>
                    <a:pt x="156" y="18"/>
                  </a:lnTo>
                  <a:lnTo>
                    <a:pt x="222" y="12"/>
                  </a:lnTo>
                  <a:lnTo>
                    <a:pt x="306" y="66"/>
                  </a:lnTo>
                  <a:lnTo>
                    <a:pt x="300" y="72"/>
                  </a:lnTo>
                  <a:lnTo>
                    <a:pt x="276" y="90"/>
                  </a:lnTo>
                  <a:lnTo>
                    <a:pt x="270" y="114"/>
                  </a:lnTo>
                  <a:lnTo>
                    <a:pt x="264" y="114"/>
                  </a:lnTo>
                  <a:lnTo>
                    <a:pt x="264" y="120"/>
                  </a:lnTo>
                  <a:lnTo>
                    <a:pt x="276" y="126"/>
                  </a:lnTo>
                  <a:lnTo>
                    <a:pt x="276" y="132"/>
                  </a:lnTo>
                  <a:lnTo>
                    <a:pt x="264" y="138"/>
                  </a:lnTo>
                  <a:lnTo>
                    <a:pt x="252" y="138"/>
                  </a:lnTo>
                  <a:lnTo>
                    <a:pt x="246" y="156"/>
                  </a:lnTo>
                  <a:lnTo>
                    <a:pt x="240" y="162"/>
                  </a:lnTo>
                  <a:lnTo>
                    <a:pt x="234" y="162"/>
                  </a:lnTo>
                  <a:lnTo>
                    <a:pt x="234" y="168"/>
                  </a:lnTo>
                  <a:lnTo>
                    <a:pt x="240" y="168"/>
                  </a:lnTo>
                  <a:lnTo>
                    <a:pt x="222" y="180"/>
                  </a:lnTo>
                  <a:lnTo>
                    <a:pt x="222" y="174"/>
                  </a:lnTo>
                  <a:lnTo>
                    <a:pt x="216" y="180"/>
                  </a:lnTo>
                  <a:lnTo>
                    <a:pt x="222" y="186"/>
                  </a:lnTo>
                  <a:lnTo>
                    <a:pt x="216" y="192"/>
                  </a:lnTo>
                  <a:lnTo>
                    <a:pt x="210" y="192"/>
                  </a:lnTo>
                  <a:lnTo>
                    <a:pt x="198" y="192"/>
                  </a:lnTo>
                  <a:lnTo>
                    <a:pt x="192" y="192"/>
                  </a:lnTo>
                  <a:lnTo>
                    <a:pt x="186" y="192"/>
                  </a:lnTo>
                  <a:lnTo>
                    <a:pt x="180" y="204"/>
                  </a:lnTo>
                  <a:lnTo>
                    <a:pt x="186" y="210"/>
                  </a:lnTo>
                  <a:lnTo>
                    <a:pt x="180" y="228"/>
                  </a:lnTo>
                  <a:lnTo>
                    <a:pt x="174" y="228"/>
                  </a:lnTo>
                  <a:lnTo>
                    <a:pt x="168" y="228"/>
                  </a:lnTo>
                  <a:lnTo>
                    <a:pt x="168" y="22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1" name="Freeform 103"/>
            <p:cNvSpPr>
              <a:spLocks/>
            </p:cNvSpPr>
            <p:nvPr/>
          </p:nvSpPr>
          <p:spPr bwMode="auto">
            <a:xfrm>
              <a:off x="7240507" y="4623255"/>
              <a:ext cx="15456" cy="28972"/>
            </a:xfrm>
            <a:custGeom>
              <a:avLst/>
              <a:gdLst>
                <a:gd name="T0" fmla="*/ 0 w 6"/>
                <a:gd name="T1" fmla="*/ 0 h 12"/>
                <a:gd name="T2" fmla="*/ 2147483647 w 6"/>
                <a:gd name="T3" fmla="*/ 0 h 12"/>
                <a:gd name="T4" fmla="*/ 2147483647 w 6"/>
                <a:gd name="T5" fmla="*/ 0 h 12"/>
                <a:gd name="T6" fmla="*/ 2147483647 w 6"/>
                <a:gd name="T7" fmla="*/ 0 h 12"/>
                <a:gd name="T8" fmla="*/ 2147483647 w 6"/>
                <a:gd name="T9" fmla="*/ 2147483647 h 12"/>
                <a:gd name="T10" fmla="*/ 2147483647 w 6"/>
                <a:gd name="T11" fmla="*/ 2147483647 h 12"/>
                <a:gd name="T12" fmla="*/ 0 w 6"/>
                <a:gd name="T13" fmla="*/ 2147483647 h 12"/>
                <a:gd name="T14" fmla="*/ 0 w 6"/>
                <a:gd name="T15" fmla="*/ 2147483647 h 12"/>
                <a:gd name="T16" fmla="*/ 0 w 6"/>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12">
                  <a:moveTo>
                    <a:pt x="0" y="0"/>
                  </a:moveTo>
                  <a:lnTo>
                    <a:pt x="6" y="0"/>
                  </a:lnTo>
                  <a:lnTo>
                    <a:pt x="6" y="6"/>
                  </a:lnTo>
                  <a:lnTo>
                    <a:pt x="6" y="12"/>
                  </a:lnTo>
                  <a:lnTo>
                    <a:pt x="0" y="12"/>
                  </a:lnTo>
                  <a:lnTo>
                    <a:pt x="0" y="6"/>
                  </a:lnTo>
                  <a:lnTo>
                    <a:pt x="0" y="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2" name="Oval 104"/>
            <p:cNvSpPr>
              <a:spLocks noChangeArrowheads="1"/>
            </p:cNvSpPr>
            <p:nvPr/>
          </p:nvSpPr>
          <p:spPr bwMode="auto">
            <a:xfrm>
              <a:off x="7217323" y="4630499"/>
              <a:ext cx="15456" cy="28972"/>
            </a:xfrm>
            <a:prstGeom prst="ellipse">
              <a:avLst/>
            </a:prstGeom>
            <a:solidFill>
              <a:srgbClr val="DCDCDC">
                <a:alpha val="57000"/>
              </a:srgbClr>
            </a:solidFill>
            <a:ln w="9525">
              <a:solidFill>
                <a:schemeClr val="bg1"/>
              </a:solidFill>
              <a:round/>
              <a:headEnd/>
              <a:tailEnd/>
            </a:ln>
          </p:spPr>
          <p:txBody>
            <a:bodyPr/>
            <a:lstStyle/>
            <a:p>
              <a:endParaRPr lang="en-US" altLang="en-US" dirty="0">
                <a:solidFill>
                  <a:srgbClr val="000000"/>
                </a:solidFill>
                <a:latin typeface="Arial" pitchFamily="34" charset="0"/>
              </a:endParaRPr>
            </a:p>
          </p:txBody>
        </p:sp>
        <p:sp>
          <p:nvSpPr>
            <p:cNvPr id="73" name="Freeform 105"/>
            <p:cNvSpPr>
              <a:spLocks/>
            </p:cNvSpPr>
            <p:nvPr/>
          </p:nvSpPr>
          <p:spPr bwMode="auto">
            <a:xfrm>
              <a:off x="7225051" y="4666713"/>
              <a:ext cx="15456" cy="28972"/>
            </a:xfrm>
            <a:custGeom>
              <a:avLst/>
              <a:gdLst>
                <a:gd name="T0" fmla="*/ 0 w 6"/>
                <a:gd name="T1" fmla="*/ 2147483647 h 12"/>
                <a:gd name="T2" fmla="*/ 0 w 6"/>
                <a:gd name="T3" fmla="*/ 2147483647 h 12"/>
                <a:gd name="T4" fmla="*/ 2147483647 w 6"/>
                <a:gd name="T5" fmla="*/ 0 h 12"/>
                <a:gd name="T6" fmla="*/ 2147483647 w 6"/>
                <a:gd name="T7" fmla="*/ 0 h 12"/>
                <a:gd name="T8" fmla="*/ 2147483647 w 6"/>
                <a:gd name="T9" fmla="*/ 0 h 12"/>
                <a:gd name="T10" fmla="*/ 2147483647 w 6"/>
                <a:gd name="T11" fmla="*/ 0 h 12"/>
                <a:gd name="T12" fmla="*/ 2147483647 w 6"/>
                <a:gd name="T13" fmla="*/ 2147483647 h 12"/>
                <a:gd name="T14" fmla="*/ 2147483647 w 6"/>
                <a:gd name="T15" fmla="*/ 2147483647 h 12"/>
                <a:gd name="T16" fmla="*/ 0 w 6"/>
                <a:gd name="T17" fmla="*/ 2147483647 h 12"/>
                <a:gd name="T18" fmla="*/ 0 w 6"/>
                <a:gd name="T19" fmla="*/ 2147483647 h 12"/>
                <a:gd name="T20" fmla="*/ 0 w 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 h="12">
                  <a:moveTo>
                    <a:pt x="0" y="6"/>
                  </a:moveTo>
                  <a:lnTo>
                    <a:pt x="0" y="6"/>
                  </a:lnTo>
                  <a:lnTo>
                    <a:pt x="6" y="0"/>
                  </a:lnTo>
                  <a:lnTo>
                    <a:pt x="6" y="6"/>
                  </a:lnTo>
                  <a:lnTo>
                    <a:pt x="6" y="12"/>
                  </a:lnTo>
                  <a:lnTo>
                    <a:pt x="0" y="12"/>
                  </a:lnTo>
                  <a:lnTo>
                    <a:pt x="0" y="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4" name="Freeform 106"/>
            <p:cNvSpPr>
              <a:spLocks/>
            </p:cNvSpPr>
            <p:nvPr/>
          </p:nvSpPr>
          <p:spPr bwMode="auto">
            <a:xfrm>
              <a:off x="6575871" y="3768580"/>
              <a:ext cx="1313816" cy="550468"/>
            </a:xfrm>
            <a:custGeom>
              <a:avLst/>
              <a:gdLst>
                <a:gd name="T0" fmla="*/ 2147483647 w 510"/>
                <a:gd name="T1" fmla="*/ 2147483647 h 228"/>
                <a:gd name="T2" fmla="*/ 2147483647 w 510"/>
                <a:gd name="T3" fmla="*/ 2147483647 h 228"/>
                <a:gd name="T4" fmla="*/ 2147483647 w 510"/>
                <a:gd name="T5" fmla="*/ 2147483647 h 228"/>
                <a:gd name="T6" fmla="*/ 2147483647 w 510"/>
                <a:gd name="T7" fmla="*/ 2147483647 h 228"/>
                <a:gd name="T8" fmla="*/ 2147483647 w 510"/>
                <a:gd name="T9" fmla="*/ 2147483647 h 228"/>
                <a:gd name="T10" fmla="*/ 2147483647 w 510"/>
                <a:gd name="T11" fmla="*/ 2147483647 h 228"/>
                <a:gd name="T12" fmla="*/ 2147483647 w 510"/>
                <a:gd name="T13" fmla="*/ 2147483647 h 228"/>
                <a:gd name="T14" fmla="*/ 2147483647 w 510"/>
                <a:gd name="T15" fmla="*/ 2147483647 h 228"/>
                <a:gd name="T16" fmla="*/ 2147483647 w 510"/>
                <a:gd name="T17" fmla="*/ 2147483647 h 228"/>
                <a:gd name="T18" fmla="*/ 2147483647 w 510"/>
                <a:gd name="T19" fmla="*/ 2147483647 h 228"/>
                <a:gd name="T20" fmla="*/ 2147483647 w 510"/>
                <a:gd name="T21" fmla="*/ 2147483647 h 228"/>
                <a:gd name="T22" fmla="*/ 2147483647 w 510"/>
                <a:gd name="T23" fmla="*/ 2147483647 h 228"/>
                <a:gd name="T24" fmla="*/ 2147483647 w 510"/>
                <a:gd name="T25" fmla="*/ 2147483647 h 228"/>
                <a:gd name="T26" fmla="*/ 2147483647 w 510"/>
                <a:gd name="T27" fmla="*/ 2147483647 h 228"/>
                <a:gd name="T28" fmla="*/ 2147483647 w 510"/>
                <a:gd name="T29" fmla="*/ 2147483647 h 228"/>
                <a:gd name="T30" fmla="*/ 2147483647 w 510"/>
                <a:gd name="T31" fmla="*/ 2147483647 h 228"/>
                <a:gd name="T32" fmla="*/ 2147483647 w 510"/>
                <a:gd name="T33" fmla="*/ 2147483647 h 228"/>
                <a:gd name="T34" fmla="*/ 2147483647 w 510"/>
                <a:gd name="T35" fmla="*/ 2147483647 h 228"/>
                <a:gd name="T36" fmla="*/ 2147483647 w 510"/>
                <a:gd name="T37" fmla="*/ 2147483647 h 228"/>
                <a:gd name="T38" fmla="*/ 2147483647 w 510"/>
                <a:gd name="T39" fmla="*/ 2147483647 h 228"/>
                <a:gd name="T40" fmla="*/ 2147483647 w 510"/>
                <a:gd name="T41" fmla="*/ 2147483647 h 228"/>
                <a:gd name="T42" fmla="*/ 2147483647 w 510"/>
                <a:gd name="T43" fmla="*/ 2147483647 h 228"/>
                <a:gd name="T44" fmla="*/ 2147483647 w 510"/>
                <a:gd name="T45" fmla="*/ 2147483647 h 228"/>
                <a:gd name="T46" fmla="*/ 2147483647 w 510"/>
                <a:gd name="T47" fmla="*/ 2147483647 h 228"/>
                <a:gd name="T48" fmla="*/ 2147483647 w 510"/>
                <a:gd name="T49" fmla="*/ 2147483647 h 228"/>
                <a:gd name="T50" fmla="*/ 2147483647 w 510"/>
                <a:gd name="T51" fmla="*/ 2147483647 h 228"/>
                <a:gd name="T52" fmla="*/ 2147483647 w 510"/>
                <a:gd name="T53" fmla="*/ 2147483647 h 228"/>
                <a:gd name="T54" fmla="*/ 2147483647 w 510"/>
                <a:gd name="T55" fmla="*/ 2147483647 h 228"/>
                <a:gd name="T56" fmla="*/ 2147483647 w 510"/>
                <a:gd name="T57" fmla="*/ 2147483647 h 228"/>
                <a:gd name="T58" fmla="*/ 2147483647 w 510"/>
                <a:gd name="T59" fmla="*/ 2147483647 h 228"/>
                <a:gd name="T60" fmla="*/ 2147483647 w 510"/>
                <a:gd name="T61" fmla="*/ 2147483647 h 228"/>
                <a:gd name="T62" fmla="*/ 2147483647 w 510"/>
                <a:gd name="T63" fmla="*/ 2147483647 h 228"/>
                <a:gd name="T64" fmla="*/ 2147483647 w 510"/>
                <a:gd name="T65" fmla="*/ 2147483647 h 228"/>
                <a:gd name="T66" fmla="*/ 2147483647 w 510"/>
                <a:gd name="T67" fmla="*/ 2147483647 h 228"/>
                <a:gd name="T68" fmla="*/ 2147483647 w 510"/>
                <a:gd name="T69" fmla="*/ 2147483647 h 228"/>
                <a:gd name="T70" fmla="*/ 2147483647 w 510"/>
                <a:gd name="T71" fmla="*/ 2147483647 h 228"/>
                <a:gd name="T72" fmla="*/ 2147483647 w 510"/>
                <a:gd name="T73" fmla="*/ 2147483647 h 228"/>
                <a:gd name="T74" fmla="*/ 2147483647 w 510"/>
                <a:gd name="T75" fmla="*/ 2147483647 h 228"/>
                <a:gd name="T76" fmla="*/ 2147483647 w 510"/>
                <a:gd name="T77" fmla="*/ 2147483647 h 228"/>
                <a:gd name="T78" fmla="*/ 2147483647 w 510"/>
                <a:gd name="T79" fmla="*/ 2147483647 h 228"/>
                <a:gd name="T80" fmla="*/ 2147483647 w 510"/>
                <a:gd name="T81" fmla="*/ 2147483647 h 228"/>
                <a:gd name="T82" fmla="*/ 2147483647 w 510"/>
                <a:gd name="T83" fmla="*/ 2147483647 h 228"/>
                <a:gd name="T84" fmla="*/ 2147483647 w 510"/>
                <a:gd name="T85" fmla="*/ 2147483647 h 228"/>
                <a:gd name="T86" fmla="*/ 2147483647 w 510"/>
                <a:gd name="T87" fmla="*/ 2147483647 h 228"/>
                <a:gd name="T88" fmla="*/ 2147483647 w 510"/>
                <a:gd name="T89" fmla="*/ 2147483647 h 228"/>
                <a:gd name="T90" fmla="*/ 2147483647 w 510"/>
                <a:gd name="T91" fmla="*/ 2147483647 h 228"/>
                <a:gd name="T92" fmla="*/ 2147483647 w 510"/>
                <a:gd name="T93" fmla="*/ 2147483647 h 228"/>
                <a:gd name="T94" fmla="*/ 0 w 510"/>
                <a:gd name="T95" fmla="*/ 2147483647 h 228"/>
                <a:gd name="T96" fmla="*/ 2147483647 w 510"/>
                <a:gd name="T97" fmla="*/ 2147483647 h 228"/>
                <a:gd name="T98" fmla="*/ 2147483647 w 510"/>
                <a:gd name="T99" fmla="*/ 2147483647 h 228"/>
                <a:gd name="T100" fmla="*/ 2147483647 w 510"/>
                <a:gd name="T101" fmla="*/ 2147483647 h 228"/>
                <a:gd name="T102" fmla="*/ 2147483647 w 510"/>
                <a:gd name="T103" fmla="*/ 2147483647 h 22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0" h="228">
                  <a:moveTo>
                    <a:pt x="372" y="222"/>
                  </a:moveTo>
                  <a:lnTo>
                    <a:pt x="384" y="216"/>
                  </a:lnTo>
                  <a:lnTo>
                    <a:pt x="396" y="216"/>
                  </a:lnTo>
                  <a:lnTo>
                    <a:pt x="396" y="222"/>
                  </a:lnTo>
                  <a:lnTo>
                    <a:pt x="396" y="204"/>
                  </a:lnTo>
                  <a:lnTo>
                    <a:pt x="402" y="204"/>
                  </a:lnTo>
                  <a:lnTo>
                    <a:pt x="402" y="216"/>
                  </a:lnTo>
                  <a:lnTo>
                    <a:pt x="402" y="198"/>
                  </a:lnTo>
                  <a:lnTo>
                    <a:pt x="420" y="174"/>
                  </a:lnTo>
                  <a:lnTo>
                    <a:pt x="426" y="168"/>
                  </a:lnTo>
                  <a:lnTo>
                    <a:pt x="426" y="162"/>
                  </a:lnTo>
                  <a:lnTo>
                    <a:pt x="432" y="162"/>
                  </a:lnTo>
                  <a:lnTo>
                    <a:pt x="438" y="156"/>
                  </a:lnTo>
                  <a:lnTo>
                    <a:pt x="450" y="144"/>
                  </a:lnTo>
                  <a:lnTo>
                    <a:pt x="462" y="144"/>
                  </a:lnTo>
                  <a:lnTo>
                    <a:pt x="462" y="138"/>
                  </a:lnTo>
                  <a:lnTo>
                    <a:pt x="468" y="138"/>
                  </a:lnTo>
                  <a:lnTo>
                    <a:pt x="474" y="138"/>
                  </a:lnTo>
                  <a:lnTo>
                    <a:pt x="486" y="126"/>
                  </a:lnTo>
                  <a:lnTo>
                    <a:pt x="486" y="120"/>
                  </a:lnTo>
                  <a:lnTo>
                    <a:pt x="486" y="114"/>
                  </a:lnTo>
                  <a:lnTo>
                    <a:pt x="480" y="120"/>
                  </a:lnTo>
                  <a:lnTo>
                    <a:pt x="480" y="114"/>
                  </a:lnTo>
                  <a:lnTo>
                    <a:pt x="474" y="114"/>
                  </a:lnTo>
                  <a:lnTo>
                    <a:pt x="474" y="120"/>
                  </a:lnTo>
                  <a:lnTo>
                    <a:pt x="468" y="120"/>
                  </a:lnTo>
                  <a:lnTo>
                    <a:pt x="456" y="132"/>
                  </a:lnTo>
                  <a:lnTo>
                    <a:pt x="450" y="126"/>
                  </a:lnTo>
                  <a:lnTo>
                    <a:pt x="444" y="120"/>
                  </a:lnTo>
                  <a:lnTo>
                    <a:pt x="450" y="120"/>
                  </a:lnTo>
                  <a:lnTo>
                    <a:pt x="450" y="126"/>
                  </a:lnTo>
                  <a:lnTo>
                    <a:pt x="462" y="126"/>
                  </a:lnTo>
                  <a:lnTo>
                    <a:pt x="468" y="114"/>
                  </a:lnTo>
                  <a:lnTo>
                    <a:pt x="462" y="108"/>
                  </a:lnTo>
                  <a:lnTo>
                    <a:pt x="468" y="108"/>
                  </a:lnTo>
                  <a:lnTo>
                    <a:pt x="468" y="102"/>
                  </a:lnTo>
                  <a:lnTo>
                    <a:pt x="468" y="96"/>
                  </a:lnTo>
                  <a:lnTo>
                    <a:pt x="438" y="90"/>
                  </a:lnTo>
                  <a:lnTo>
                    <a:pt x="444" y="90"/>
                  </a:lnTo>
                  <a:lnTo>
                    <a:pt x="450" y="90"/>
                  </a:lnTo>
                  <a:lnTo>
                    <a:pt x="456" y="90"/>
                  </a:lnTo>
                  <a:lnTo>
                    <a:pt x="456" y="84"/>
                  </a:lnTo>
                  <a:lnTo>
                    <a:pt x="462" y="84"/>
                  </a:lnTo>
                  <a:lnTo>
                    <a:pt x="468" y="90"/>
                  </a:lnTo>
                  <a:lnTo>
                    <a:pt x="468" y="84"/>
                  </a:lnTo>
                  <a:lnTo>
                    <a:pt x="474" y="84"/>
                  </a:lnTo>
                  <a:lnTo>
                    <a:pt x="480" y="90"/>
                  </a:lnTo>
                  <a:lnTo>
                    <a:pt x="492" y="90"/>
                  </a:lnTo>
                  <a:lnTo>
                    <a:pt x="498" y="78"/>
                  </a:lnTo>
                  <a:lnTo>
                    <a:pt x="504" y="66"/>
                  </a:lnTo>
                  <a:lnTo>
                    <a:pt x="510" y="60"/>
                  </a:lnTo>
                  <a:lnTo>
                    <a:pt x="510" y="54"/>
                  </a:lnTo>
                  <a:lnTo>
                    <a:pt x="504" y="42"/>
                  </a:lnTo>
                  <a:lnTo>
                    <a:pt x="498" y="42"/>
                  </a:lnTo>
                  <a:lnTo>
                    <a:pt x="492" y="48"/>
                  </a:lnTo>
                  <a:lnTo>
                    <a:pt x="492" y="54"/>
                  </a:lnTo>
                  <a:lnTo>
                    <a:pt x="492" y="60"/>
                  </a:lnTo>
                  <a:lnTo>
                    <a:pt x="492" y="66"/>
                  </a:lnTo>
                  <a:lnTo>
                    <a:pt x="492" y="54"/>
                  </a:lnTo>
                  <a:lnTo>
                    <a:pt x="486" y="48"/>
                  </a:lnTo>
                  <a:lnTo>
                    <a:pt x="486" y="42"/>
                  </a:lnTo>
                  <a:lnTo>
                    <a:pt x="480" y="42"/>
                  </a:lnTo>
                  <a:lnTo>
                    <a:pt x="474" y="42"/>
                  </a:lnTo>
                  <a:lnTo>
                    <a:pt x="474" y="48"/>
                  </a:lnTo>
                  <a:lnTo>
                    <a:pt x="462" y="48"/>
                  </a:lnTo>
                  <a:lnTo>
                    <a:pt x="450" y="54"/>
                  </a:lnTo>
                  <a:lnTo>
                    <a:pt x="444" y="60"/>
                  </a:lnTo>
                  <a:lnTo>
                    <a:pt x="438" y="60"/>
                  </a:lnTo>
                  <a:lnTo>
                    <a:pt x="438" y="54"/>
                  </a:lnTo>
                  <a:lnTo>
                    <a:pt x="444" y="54"/>
                  </a:lnTo>
                  <a:lnTo>
                    <a:pt x="444" y="48"/>
                  </a:lnTo>
                  <a:lnTo>
                    <a:pt x="444" y="36"/>
                  </a:lnTo>
                  <a:lnTo>
                    <a:pt x="450" y="42"/>
                  </a:lnTo>
                  <a:lnTo>
                    <a:pt x="456" y="48"/>
                  </a:lnTo>
                  <a:lnTo>
                    <a:pt x="462" y="42"/>
                  </a:lnTo>
                  <a:lnTo>
                    <a:pt x="468" y="36"/>
                  </a:lnTo>
                  <a:lnTo>
                    <a:pt x="462" y="36"/>
                  </a:lnTo>
                  <a:lnTo>
                    <a:pt x="456" y="30"/>
                  </a:lnTo>
                  <a:lnTo>
                    <a:pt x="462" y="30"/>
                  </a:lnTo>
                  <a:lnTo>
                    <a:pt x="468" y="30"/>
                  </a:lnTo>
                  <a:lnTo>
                    <a:pt x="474" y="36"/>
                  </a:lnTo>
                  <a:lnTo>
                    <a:pt x="480" y="30"/>
                  </a:lnTo>
                  <a:lnTo>
                    <a:pt x="480" y="24"/>
                  </a:lnTo>
                  <a:lnTo>
                    <a:pt x="474" y="24"/>
                  </a:lnTo>
                  <a:lnTo>
                    <a:pt x="474" y="18"/>
                  </a:lnTo>
                  <a:lnTo>
                    <a:pt x="480" y="24"/>
                  </a:lnTo>
                  <a:lnTo>
                    <a:pt x="486" y="24"/>
                  </a:lnTo>
                  <a:lnTo>
                    <a:pt x="492" y="24"/>
                  </a:lnTo>
                  <a:lnTo>
                    <a:pt x="498" y="30"/>
                  </a:lnTo>
                  <a:lnTo>
                    <a:pt x="492" y="24"/>
                  </a:lnTo>
                  <a:lnTo>
                    <a:pt x="492" y="18"/>
                  </a:lnTo>
                  <a:lnTo>
                    <a:pt x="486" y="6"/>
                  </a:lnTo>
                  <a:lnTo>
                    <a:pt x="480" y="6"/>
                  </a:lnTo>
                  <a:lnTo>
                    <a:pt x="474" y="0"/>
                  </a:lnTo>
                  <a:lnTo>
                    <a:pt x="390" y="18"/>
                  </a:lnTo>
                  <a:lnTo>
                    <a:pt x="240" y="48"/>
                  </a:lnTo>
                  <a:lnTo>
                    <a:pt x="144" y="54"/>
                  </a:lnTo>
                  <a:lnTo>
                    <a:pt x="138" y="54"/>
                  </a:lnTo>
                  <a:lnTo>
                    <a:pt x="138" y="60"/>
                  </a:lnTo>
                  <a:lnTo>
                    <a:pt x="138" y="66"/>
                  </a:lnTo>
                  <a:lnTo>
                    <a:pt x="144" y="72"/>
                  </a:lnTo>
                  <a:lnTo>
                    <a:pt x="138" y="78"/>
                  </a:lnTo>
                  <a:lnTo>
                    <a:pt x="132" y="78"/>
                  </a:lnTo>
                  <a:lnTo>
                    <a:pt x="126" y="90"/>
                  </a:lnTo>
                  <a:lnTo>
                    <a:pt x="126" y="96"/>
                  </a:lnTo>
                  <a:lnTo>
                    <a:pt x="120" y="96"/>
                  </a:lnTo>
                  <a:lnTo>
                    <a:pt x="114" y="96"/>
                  </a:lnTo>
                  <a:lnTo>
                    <a:pt x="96" y="114"/>
                  </a:lnTo>
                  <a:lnTo>
                    <a:pt x="90" y="108"/>
                  </a:lnTo>
                  <a:lnTo>
                    <a:pt x="84" y="108"/>
                  </a:lnTo>
                  <a:lnTo>
                    <a:pt x="72" y="126"/>
                  </a:lnTo>
                  <a:lnTo>
                    <a:pt x="72" y="132"/>
                  </a:lnTo>
                  <a:lnTo>
                    <a:pt x="60" y="132"/>
                  </a:lnTo>
                  <a:lnTo>
                    <a:pt x="48" y="144"/>
                  </a:lnTo>
                  <a:lnTo>
                    <a:pt x="42" y="150"/>
                  </a:lnTo>
                  <a:lnTo>
                    <a:pt x="24" y="150"/>
                  </a:lnTo>
                  <a:lnTo>
                    <a:pt x="18" y="162"/>
                  </a:lnTo>
                  <a:lnTo>
                    <a:pt x="12" y="180"/>
                  </a:lnTo>
                  <a:lnTo>
                    <a:pt x="0" y="180"/>
                  </a:lnTo>
                  <a:lnTo>
                    <a:pt x="0" y="204"/>
                  </a:lnTo>
                  <a:lnTo>
                    <a:pt x="72" y="192"/>
                  </a:lnTo>
                  <a:lnTo>
                    <a:pt x="78" y="192"/>
                  </a:lnTo>
                  <a:lnTo>
                    <a:pt x="84" y="186"/>
                  </a:lnTo>
                  <a:lnTo>
                    <a:pt x="114" y="168"/>
                  </a:lnTo>
                  <a:lnTo>
                    <a:pt x="132" y="168"/>
                  </a:lnTo>
                  <a:lnTo>
                    <a:pt x="192" y="162"/>
                  </a:lnTo>
                  <a:lnTo>
                    <a:pt x="204" y="162"/>
                  </a:lnTo>
                  <a:lnTo>
                    <a:pt x="210" y="168"/>
                  </a:lnTo>
                  <a:lnTo>
                    <a:pt x="216" y="174"/>
                  </a:lnTo>
                  <a:lnTo>
                    <a:pt x="216" y="180"/>
                  </a:lnTo>
                  <a:lnTo>
                    <a:pt x="282" y="174"/>
                  </a:lnTo>
                  <a:lnTo>
                    <a:pt x="366" y="228"/>
                  </a:lnTo>
                  <a:lnTo>
                    <a:pt x="372" y="22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5" name="Freeform 107"/>
            <p:cNvSpPr>
              <a:spLocks/>
            </p:cNvSpPr>
            <p:nvPr/>
          </p:nvSpPr>
          <p:spPr bwMode="auto">
            <a:xfrm>
              <a:off x="7812405" y="4029329"/>
              <a:ext cx="61827" cy="86916"/>
            </a:xfrm>
            <a:custGeom>
              <a:avLst/>
              <a:gdLst>
                <a:gd name="T0" fmla="*/ 0 w 24"/>
                <a:gd name="T1" fmla="*/ 2147483647 h 36"/>
                <a:gd name="T2" fmla="*/ 2147483647 w 24"/>
                <a:gd name="T3" fmla="*/ 2147483647 h 36"/>
                <a:gd name="T4" fmla="*/ 2147483647 w 24"/>
                <a:gd name="T5" fmla="*/ 0 h 36"/>
                <a:gd name="T6" fmla="*/ 2147483647 w 24"/>
                <a:gd name="T7" fmla="*/ 0 h 36"/>
                <a:gd name="T8" fmla="*/ 2147483647 w 24"/>
                <a:gd name="T9" fmla="*/ 0 h 36"/>
                <a:gd name="T10" fmla="*/ 2147483647 w 24"/>
                <a:gd name="T11" fmla="*/ 0 h 36"/>
                <a:gd name="T12" fmla="*/ 2147483647 w 24"/>
                <a:gd name="T13" fmla="*/ 2147483647 h 36"/>
                <a:gd name="T14" fmla="*/ 2147483647 w 24"/>
                <a:gd name="T15" fmla="*/ 2147483647 h 36"/>
                <a:gd name="T16" fmla="*/ 0 w 24"/>
                <a:gd name="T17" fmla="*/ 2147483647 h 36"/>
                <a:gd name="T18" fmla="*/ 0 w 24"/>
                <a:gd name="T19" fmla="*/ 2147483647 h 36"/>
                <a:gd name="T20" fmla="*/ 0 w 24"/>
                <a:gd name="T21" fmla="*/ 2147483647 h 36"/>
                <a:gd name="T22" fmla="*/ 0 w 24"/>
                <a:gd name="T23" fmla="*/ 2147483647 h 36"/>
                <a:gd name="T24" fmla="*/ 0 w 24"/>
                <a:gd name="T25" fmla="*/ 2147483647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36">
                  <a:moveTo>
                    <a:pt x="0" y="24"/>
                  </a:moveTo>
                  <a:lnTo>
                    <a:pt x="12" y="6"/>
                  </a:lnTo>
                  <a:lnTo>
                    <a:pt x="18" y="0"/>
                  </a:lnTo>
                  <a:lnTo>
                    <a:pt x="24" y="0"/>
                  </a:lnTo>
                  <a:lnTo>
                    <a:pt x="18" y="6"/>
                  </a:lnTo>
                  <a:lnTo>
                    <a:pt x="6" y="18"/>
                  </a:lnTo>
                  <a:lnTo>
                    <a:pt x="0" y="36"/>
                  </a:lnTo>
                  <a:lnTo>
                    <a:pt x="0" y="24"/>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6" name="Freeform 108"/>
            <p:cNvSpPr>
              <a:spLocks/>
            </p:cNvSpPr>
            <p:nvPr/>
          </p:nvSpPr>
          <p:spPr bwMode="auto">
            <a:xfrm>
              <a:off x="7827862" y="3754094"/>
              <a:ext cx="92739" cy="130374"/>
            </a:xfrm>
            <a:custGeom>
              <a:avLst/>
              <a:gdLst>
                <a:gd name="T0" fmla="*/ 2147483647 w 36"/>
                <a:gd name="T1" fmla="*/ 2147483647 h 54"/>
                <a:gd name="T2" fmla="*/ 2147483647 w 36"/>
                <a:gd name="T3" fmla="*/ 2147483647 h 54"/>
                <a:gd name="T4" fmla="*/ 2147483647 w 36"/>
                <a:gd name="T5" fmla="*/ 2147483647 h 54"/>
                <a:gd name="T6" fmla="*/ 2147483647 w 36"/>
                <a:gd name="T7" fmla="*/ 2147483647 h 54"/>
                <a:gd name="T8" fmla="*/ 2147483647 w 36"/>
                <a:gd name="T9" fmla="*/ 2147483647 h 54"/>
                <a:gd name="T10" fmla="*/ 2147483647 w 36"/>
                <a:gd name="T11" fmla="*/ 2147483647 h 54"/>
                <a:gd name="T12" fmla="*/ 2147483647 w 36"/>
                <a:gd name="T13" fmla="*/ 2147483647 h 54"/>
                <a:gd name="T14" fmla="*/ 0 w 36"/>
                <a:gd name="T15" fmla="*/ 2147483647 h 54"/>
                <a:gd name="T16" fmla="*/ 0 w 36"/>
                <a:gd name="T17" fmla="*/ 2147483647 h 54"/>
                <a:gd name="T18" fmla="*/ 0 w 36"/>
                <a:gd name="T19" fmla="*/ 2147483647 h 54"/>
                <a:gd name="T20" fmla="*/ 2147483647 w 36"/>
                <a:gd name="T21" fmla="*/ 0 h 54"/>
                <a:gd name="T22" fmla="*/ 2147483647 w 36"/>
                <a:gd name="T23" fmla="*/ 0 h 54"/>
                <a:gd name="T24" fmla="*/ 2147483647 w 36"/>
                <a:gd name="T25" fmla="*/ 2147483647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54">
                  <a:moveTo>
                    <a:pt x="6" y="12"/>
                  </a:moveTo>
                  <a:lnTo>
                    <a:pt x="18" y="30"/>
                  </a:lnTo>
                  <a:lnTo>
                    <a:pt x="24" y="42"/>
                  </a:lnTo>
                  <a:lnTo>
                    <a:pt x="36" y="54"/>
                  </a:lnTo>
                  <a:lnTo>
                    <a:pt x="30" y="54"/>
                  </a:lnTo>
                  <a:lnTo>
                    <a:pt x="18" y="36"/>
                  </a:lnTo>
                  <a:lnTo>
                    <a:pt x="0" y="6"/>
                  </a:lnTo>
                  <a:lnTo>
                    <a:pt x="6" y="0"/>
                  </a:lnTo>
                  <a:lnTo>
                    <a:pt x="6" y="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7" name="Freeform 109"/>
            <p:cNvSpPr>
              <a:spLocks/>
            </p:cNvSpPr>
            <p:nvPr/>
          </p:nvSpPr>
          <p:spPr bwMode="auto">
            <a:xfrm>
              <a:off x="7905143" y="3884470"/>
              <a:ext cx="30913" cy="115888"/>
            </a:xfrm>
            <a:custGeom>
              <a:avLst/>
              <a:gdLst>
                <a:gd name="T0" fmla="*/ 2147483647 w 12"/>
                <a:gd name="T1" fmla="*/ 2147483647 h 48"/>
                <a:gd name="T2" fmla="*/ 2147483647 w 12"/>
                <a:gd name="T3" fmla="*/ 2147483647 h 48"/>
                <a:gd name="T4" fmla="*/ 2147483647 w 12"/>
                <a:gd name="T5" fmla="*/ 2147483647 h 48"/>
                <a:gd name="T6" fmla="*/ 2147483647 w 12"/>
                <a:gd name="T7" fmla="*/ 2147483647 h 48"/>
                <a:gd name="T8" fmla="*/ 2147483647 w 12"/>
                <a:gd name="T9" fmla="*/ 2147483647 h 48"/>
                <a:gd name="T10" fmla="*/ 2147483647 w 12"/>
                <a:gd name="T11" fmla="*/ 2147483647 h 48"/>
                <a:gd name="T12" fmla="*/ 0 w 12"/>
                <a:gd name="T13" fmla="*/ 2147483647 h 48"/>
                <a:gd name="T14" fmla="*/ 0 w 12"/>
                <a:gd name="T15" fmla="*/ 2147483647 h 48"/>
                <a:gd name="T16" fmla="*/ 2147483647 w 12"/>
                <a:gd name="T17" fmla="*/ 2147483647 h 48"/>
                <a:gd name="T18" fmla="*/ 2147483647 w 12"/>
                <a:gd name="T19" fmla="*/ 2147483647 h 48"/>
                <a:gd name="T20" fmla="*/ 2147483647 w 12"/>
                <a:gd name="T21" fmla="*/ 2147483647 h 48"/>
                <a:gd name="T22" fmla="*/ 2147483647 w 12"/>
                <a:gd name="T23" fmla="*/ 2147483647 h 48"/>
                <a:gd name="T24" fmla="*/ 2147483647 w 12"/>
                <a:gd name="T25" fmla="*/ 2147483647 h 48"/>
                <a:gd name="T26" fmla="*/ 2147483647 w 12"/>
                <a:gd name="T27" fmla="*/ 2147483647 h 48"/>
                <a:gd name="T28" fmla="*/ 2147483647 w 12"/>
                <a:gd name="T29" fmla="*/ 0 h 48"/>
                <a:gd name="T30" fmla="*/ 2147483647 w 12"/>
                <a:gd name="T31" fmla="*/ 0 h 48"/>
                <a:gd name="T32" fmla="*/ 2147483647 w 12"/>
                <a:gd name="T33" fmla="*/ 2147483647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 h="48">
                  <a:moveTo>
                    <a:pt x="12" y="12"/>
                  </a:moveTo>
                  <a:lnTo>
                    <a:pt x="12" y="12"/>
                  </a:lnTo>
                  <a:lnTo>
                    <a:pt x="12" y="42"/>
                  </a:lnTo>
                  <a:lnTo>
                    <a:pt x="6" y="48"/>
                  </a:lnTo>
                  <a:lnTo>
                    <a:pt x="0" y="42"/>
                  </a:lnTo>
                  <a:lnTo>
                    <a:pt x="12" y="36"/>
                  </a:lnTo>
                  <a:lnTo>
                    <a:pt x="12" y="12"/>
                  </a:lnTo>
                  <a:lnTo>
                    <a:pt x="6" y="6"/>
                  </a:lnTo>
                  <a:lnTo>
                    <a:pt x="6" y="0"/>
                  </a:lnTo>
                  <a:lnTo>
                    <a:pt x="12" y="1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8" name="Freeform 110"/>
            <p:cNvSpPr>
              <a:spLocks/>
            </p:cNvSpPr>
            <p:nvPr/>
          </p:nvSpPr>
          <p:spPr bwMode="auto">
            <a:xfrm>
              <a:off x="7781489" y="3478860"/>
              <a:ext cx="61827" cy="173832"/>
            </a:xfrm>
            <a:custGeom>
              <a:avLst/>
              <a:gdLst>
                <a:gd name="T0" fmla="*/ 2147483647 w 24"/>
                <a:gd name="T1" fmla="*/ 2147483647 h 72"/>
                <a:gd name="T2" fmla="*/ 2147483647 w 24"/>
                <a:gd name="T3" fmla="*/ 0 h 72"/>
                <a:gd name="T4" fmla="*/ 2147483647 w 24"/>
                <a:gd name="T5" fmla="*/ 0 h 72"/>
                <a:gd name="T6" fmla="*/ 2147483647 w 24"/>
                <a:gd name="T7" fmla="*/ 0 h 72"/>
                <a:gd name="T8" fmla="*/ 2147483647 w 24"/>
                <a:gd name="T9" fmla="*/ 2147483647 h 72"/>
                <a:gd name="T10" fmla="*/ 2147483647 w 24"/>
                <a:gd name="T11" fmla="*/ 2147483647 h 72"/>
                <a:gd name="T12" fmla="*/ 2147483647 w 24"/>
                <a:gd name="T13" fmla="*/ 2147483647 h 72"/>
                <a:gd name="T14" fmla="*/ 2147483647 w 24"/>
                <a:gd name="T15" fmla="*/ 2147483647 h 72"/>
                <a:gd name="T16" fmla="*/ 2147483647 w 24"/>
                <a:gd name="T17" fmla="*/ 2147483647 h 72"/>
                <a:gd name="T18" fmla="*/ 2147483647 w 24"/>
                <a:gd name="T19" fmla="*/ 2147483647 h 72"/>
                <a:gd name="T20" fmla="*/ 2147483647 w 24"/>
                <a:gd name="T21" fmla="*/ 2147483647 h 72"/>
                <a:gd name="T22" fmla="*/ 2147483647 w 24"/>
                <a:gd name="T23" fmla="*/ 2147483647 h 72"/>
                <a:gd name="T24" fmla="*/ 2147483647 w 24"/>
                <a:gd name="T25" fmla="*/ 2147483647 h 72"/>
                <a:gd name="T26" fmla="*/ 2147483647 w 24"/>
                <a:gd name="T27" fmla="*/ 2147483647 h 72"/>
                <a:gd name="T28" fmla="*/ 2147483647 w 24"/>
                <a:gd name="T29" fmla="*/ 2147483647 h 72"/>
                <a:gd name="T30" fmla="*/ 2147483647 w 24"/>
                <a:gd name="T31" fmla="*/ 2147483647 h 72"/>
                <a:gd name="T32" fmla="*/ 2147483647 w 24"/>
                <a:gd name="T33" fmla="*/ 2147483647 h 72"/>
                <a:gd name="T34" fmla="*/ 2147483647 w 24"/>
                <a:gd name="T35" fmla="*/ 2147483647 h 72"/>
                <a:gd name="T36" fmla="*/ 2147483647 w 24"/>
                <a:gd name="T37" fmla="*/ 2147483647 h 72"/>
                <a:gd name="T38" fmla="*/ 2147483647 w 24"/>
                <a:gd name="T39" fmla="*/ 2147483647 h 72"/>
                <a:gd name="T40" fmla="*/ 2147483647 w 24"/>
                <a:gd name="T41" fmla="*/ 2147483647 h 72"/>
                <a:gd name="T42" fmla="*/ 0 w 24"/>
                <a:gd name="T43" fmla="*/ 2147483647 h 72"/>
                <a:gd name="T44" fmla="*/ 0 w 24"/>
                <a:gd name="T45" fmla="*/ 2147483647 h 72"/>
                <a:gd name="T46" fmla="*/ 0 w 24"/>
                <a:gd name="T47" fmla="*/ 2147483647 h 72"/>
                <a:gd name="T48" fmla="*/ 0 w 24"/>
                <a:gd name="T49" fmla="*/ 2147483647 h 72"/>
                <a:gd name="T50" fmla="*/ 0 w 24"/>
                <a:gd name="T51" fmla="*/ 2147483647 h 72"/>
                <a:gd name="T52" fmla="*/ 0 w 24"/>
                <a:gd name="T53" fmla="*/ 2147483647 h 72"/>
                <a:gd name="T54" fmla="*/ 0 w 24"/>
                <a:gd name="T55" fmla="*/ 2147483647 h 72"/>
                <a:gd name="T56" fmla="*/ 0 w 24"/>
                <a:gd name="T57" fmla="*/ 2147483647 h 72"/>
                <a:gd name="T58" fmla="*/ 2147483647 w 24"/>
                <a:gd name="T59" fmla="*/ 2147483647 h 72"/>
                <a:gd name="T60" fmla="*/ 2147483647 w 24"/>
                <a:gd name="T61" fmla="*/ 2147483647 h 72"/>
                <a:gd name="T62" fmla="*/ 2147483647 w 24"/>
                <a:gd name="T63" fmla="*/ 2147483647 h 72"/>
                <a:gd name="T64" fmla="*/ 2147483647 w 24"/>
                <a:gd name="T65" fmla="*/ 2147483647 h 72"/>
                <a:gd name="T66" fmla="*/ 2147483647 w 24"/>
                <a:gd name="T67" fmla="*/ 2147483647 h 72"/>
                <a:gd name="T68" fmla="*/ 2147483647 w 24"/>
                <a:gd name="T69" fmla="*/ 2147483647 h 72"/>
                <a:gd name="T70" fmla="*/ 2147483647 w 24"/>
                <a:gd name="T71" fmla="*/ 2147483647 h 72"/>
                <a:gd name="T72" fmla="*/ 2147483647 w 24"/>
                <a:gd name="T73" fmla="*/ 2147483647 h 72"/>
                <a:gd name="T74" fmla="*/ 2147483647 w 24"/>
                <a:gd name="T75" fmla="*/ 2147483647 h 72"/>
                <a:gd name="T76" fmla="*/ 2147483647 w 24"/>
                <a:gd name="T77" fmla="*/ 2147483647 h 72"/>
                <a:gd name="T78" fmla="*/ 2147483647 w 24"/>
                <a:gd name="T79" fmla="*/ 2147483647 h 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4" h="72">
                  <a:moveTo>
                    <a:pt x="6" y="6"/>
                  </a:moveTo>
                  <a:lnTo>
                    <a:pt x="18" y="0"/>
                  </a:lnTo>
                  <a:lnTo>
                    <a:pt x="24" y="0"/>
                  </a:lnTo>
                  <a:lnTo>
                    <a:pt x="24" y="12"/>
                  </a:lnTo>
                  <a:lnTo>
                    <a:pt x="18" y="18"/>
                  </a:lnTo>
                  <a:lnTo>
                    <a:pt x="18" y="24"/>
                  </a:lnTo>
                  <a:lnTo>
                    <a:pt x="18" y="30"/>
                  </a:lnTo>
                  <a:lnTo>
                    <a:pt x="12" y="36"/>
                  </a:lnTo>
                  <a:lnTo>
                    <a:pt x="12" y="42"/>
                  </a:lnTo>
                  <a:lnTo>
                    <a:pt x="6" y="48"/>
                  </a:lnTo>
                  <a:lnTo>
                    <a:pt x="6" y="60"/>
                  </a:lnTo>
                  <a:lnTo>
                    <a:pt x="6" y="66"/>
                  </a:lnTo>
                  <a:lnTo>
                    <a:pt x="6" y="72"/>
                  </a:lnTo>
                  <a:lnTo>
                    <a:pt x="0" y="72"/>
                  </a:lnTo>
                  <a:lnTo>
                    <a:pt x="0" y="66"/>
                  </a:lnTo>
                  <a:lnTo>
                    <a:pt x="0" y="60"/>
                  </a:lnTo>
                  <a:lnTo>
                    <a:pt x="0" y="54"/>
                  </a:lnTo>
                  <a:lnTo>
                    <a:pt x="0" y="42"/>
                  </a:lnTo>
                  <a:lnTo>
                    <a:pt x="0" y="36"/>
                  </a:lnTo>
                  <a:lnTo>
                    <a:pt x="6" y="36"/>
                  </a:lnTo>
                  <a:lnTo>
                    <a:pt x="6" y="24"/>
                  </a:lnTo>
                  <a:lnTo>
                    <a:pt x="6" y="18"/>
                  </a:lnTo>
                  <a:lnTo>
                    <a:pt x="12" y="18"/>
                  </a:lnTo>
                  <a:lnTo>
                    <a:pt x="12" y="12"/>
                  </a:lnTo>
                  <a:lnTo>
                    <a:pt x="6" y="12"/>
                  </a:lnTo>
                  <a:lnTo>
                    <a:pt x="6" y="6"/>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79" name="Freeform 111"/>
            <p:cNvSpPr>
              <a:spLocks/>
            </p:cNvSpPr>
            <p:nvPr/>
          </p:nvSpPr>
          <p:spPr bwMode="auto">
            <a:xfrm>
              <a:off x="6606784" y="3305028"/>
              <a:ext cx="1221076" cy="651870"/>
            </a:xfrm>
            <a:custGeom>
              <a:avLst/>
              <a:gdLst>
                <a:gd name="T0" fmla="*/ 2147483647 w 474"/>
                <a:gd name="T1" fmla="*/ 2147483647 h 270"/>
                <a:gd name="T2" fmla="*/ 2147483647 w 474"/>
                <a:gd name="T3" fmla="*/ 2147483647 h 270"/>
                <a:gd name="T4" fmla="*/ 2147483647 w 474"/>
                <a:gd name="T5" fmla="*/ 2147483647 h 270"/>
                <a:gd name="T6" fmla="*/ 2147483647 w 474"/>
                <a:gd name="T7" fmla="*/ 2147483647 h 270"/>
                <a:gd name="T8" fmla="*/ 2147483647 w 474"/>
                <a:gd name="T9" fmla="*/ 2147483647 h 270"/>
                <a:gd name="T10" fmla="*/ 2147483647 w 474"/>
                <a:gd name="T11" fmla="*/ 2147483647 h 270"/>
                <a:gd name="T12" fmla="*/ 2147483647 w 474"/>
                <a:gd name="T13" fmla="*/ 2147483647 h 270"/>
                <a:gd name="T14" fmla="*/ 2147483647 w 474"/>
                <a:gd name="T15" fmla="*/ 2147483647 h 270"/>
                <a:gd name="T16" fmla="*/ 2147483647 w 474"/>
                <a:gd name="T17" fmla="*/ 2147483647 h 270"/>
                <a:gd name="T18" fmla="*/ 2147483647 w 474"/>
                <a:gd name="T19" fmla="*/ 2147483647 h 270"/>
                <a:gd name="T20" fmla="*/ 2147483647 w 474"/>
                <a:gd name="T21" fmla="*/ 2147483647 h 270"/>
                <a:gd name="T22" fmla="*/ 2147483647 w 474"/>
                <a:gd name="T23" fmla="*/ 2147483647 h 270"/>
                <a:gd name="T24" fmla="*/ 2147483647 w 474"/>
                <a:gd name="T25" fmla="*/ 2147483647 h 270"/>
                <a:gd name="T26" fmla="*/ 2147483647 w 474"/>
                <a:gd name="T27" fmla="*/ 2147483647 h 270"/>
                <a:gd name="T28" fmla="*/ 2147483647 w 474"/>
                <a:gd name="T29" fmla="*/ 2147483647 h 270"/>
                <a:gd name="T30" fmla="*/ 2147483647 w 474"/>
                <a:gd name="T31" fmla="*/ 2147483647 h 270"/>
                <a:gd name="T32" fmla="*/ 2147483647 w 474"/>
                <a:gd name="T33" fmla="*/ 2147483647 h 270"/>
                <a:gd name="T34" fmla="*/ 2147483647 w 474"/>
                <a:gd name="T35" fmla="*/ 2147483647 h 270"/>
                <a:gd name="T36" fmla="*/ 2147483647 w 474"/>
                <a:gd name="T37" fmla="*/ 2147483647 h 270"/>
                <a:gd name="T38" fmla="*/ 2147483647 w 474"/>
                <a:gd name="T39" fmla="*/ 2147483647 h 270"/>
                <a:gd name="T40" fmla="*/ 2147483647 w 474"/>
                <a:gd name="T41" fmla="*/ 2147483647 h 270"/>
                <a:gd name="T42" fmla="*/ 2147483647 w 474"/>
                <a:gd name="T43" fmla="*/ 2147483647 h 270"/>
                <a:gd name="T44" fmla="*/ 2147483647 w 474"/>
                <a:gd name="T45" fmla="*/ 2147483647 h 270"/>
                <a:gd name="T46" fmla="*/ 2147483647 w 474"/>
                <a:gd name="T47" fmla="*/ 2147483647 h 270"/>
                <a:gd name="T48" fmla="*/ 2147483647 w 474"/>
                <a:gd name="T49" fmla="*/ 0 h 270"/>
                <a:gd name="T50" fmla="*/ 2147483647 w 474"/>
                <a:gd name="T51" fmla="*/ 2147483647 h 270"/>
                <a:gd name="T52" fmla="*/ 2147483647 w 474"/>
                <a:gd name="T53" fmla="*/ 2147483647 h 270"/>
                <a:gd name="T54" fmla="*/ 2147483647 w 474"/>
                <a:gd name="T55" fmla="*/ 2147483647 h 270"/>
                <a:gd name="T56" fmla="*/ 2147483647 w 474"/>
                <a:gd name="T57" fmla="*/ 2147483647 h 270"/>
                <a:gd name="T58" fmla="*/ 2147483647 w 474"/>
                <a:gd name="T59" fmla="*/ 2147483647 h 270"/>
                <a:gd name="T60" fmla="*/ 2147483647 w 474"/>
                <a:gd name="T61" fmla="*/ 2147483647 h 270"/>
                <a:gd name="T62" fmla="*/ 2147483647 w 474"/>
                <a:gd name="T63" fmla="*/ 2147483647 h 270"/>
                <a:gd name="T64" fmla="*/ 2147483647 w 474"/>
                <a:gd name="T65" fmla="*/ 2147483647 h 270"/>
                <a:gd name="T66" fmla="*/ 2147483647 w 474"/>
                <a:gd name="T67" fmla="*/ 2147483647 h 270"/>
                <a:gd name="T68" fmla="*/ 2147483647 w 474"/>
                <a:gd name="T69" fmla="*/ 2147483647 h 270"/>
                <a:gd name="T70" fmla="*/ 2147483647 w 474"/>
                <a:gd name="T71" fmla="*/ 2147483647 h 270"/>
                <a:gd name="T72" fmla="*/ 2147483647 w 474"/>
                <a:gd name="T73" fmla="*/ 2147483647 h 270"/>
                <a:gd name="T74" fmla="*/ 2147483647 w 474"/>
                <a:gd name="T75" fmla="*/ 2147483647 h 270"/>
                <a:gd name="T76" fmla="*/ 2147483647 w 474"/>
                <a:gd name="T77" fmla="*/ 2147483647 h 270"/>
                <a:gd name="T78" fmla="*/ 2147483647 w 474"/>
                <a:gd name="T79" fmla="*/ 2147483647 h 270"/>
                <a:gd name="T80" fmla="*/ 2147483647 w 474"/>
                <a:gd name="T81" fmla="*/ 2147483647 h 270"/>
                <a:gd name="T82" fmla="*/ 2147483647 w 474"/>
                <a:gd name="T83" fmla="*/ 2147483647 h 270"/>
                <a:gd name="T84" fmla="*/ 2147483647 w 474"/>
                <a:gd name="T85" fmla="*/ 2147483647 h 270"/>
                <a:gd name="T86" fmla="*/ 2147483647 w 474"/>
                <a:gd name="T87" fmla="*/ 2147483647 h 270"/>
                <a:gd name="T88" fmla="*/ 2147483647 w 474"/>
                <a:gd name="T89" fmla="*/ 2147483647 h 270"/>
                <a:gd name="T90" fmla="*/ 2147483647 w 474"/>
                <a:gd name="T91" fmla="*/ 2147483647 h 270"/>
                <a:gd name="T92" fmla="*/ 0 w 474"/>
                <a:gd name="T93" fmla="*/ 2147483647 h 270"/>
                <a:gd name="T94" fmla="*/ 2147483647 w 474"/>
                <a:gd name="T95" fmla="*/ 2147483647 h 270"/>
                <a:gd name="T96" fmla="*/ 2147483647 w 474"/>
                <a:gd name="T97" fmla="*/ 2147483647 h 2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4" h="270">
                  <a:moveTo>
                    <a:pt x="468" y="192"/>
                  </a:moveTo>
                  <a:lnTo>
                    <a:pt x="468" y="192"/>
                  </a:lnTo>
                  <a:lnTo>
                    <a:pt x="468" y="180"/>
                  </a:lnTo>
                  <a:lnTo>
                    <a:pt x="474" y="192"/>
                  </a:lnTo>
                  <a:lnTo>
                    <a:pt x="474" y="186"/>
                  </a:lnTo>
                  <a:lnTo>
                    <a:pt x="462" y="162"/>
                  </a:lnTo>
                  <a:lnTo>
                    <a:pt x="456" y="162"/>
                  </a:lnTo>
                  <a:lnTo>
                    <a:pt x="450" y="162"/>
                  </a:lnTo>
                  <a:lnTo>
                    <a:pt x="444" y="162"/>
                  </a:lnTo>
                  <a:lnTo>
                    <a:pt x="444" y="168"/>
                  </a:lnTo>
                  <a:lnTo>
                    <a:pt x="438" y="168"/>
                  </a:lnTo>
                  <a:lnTo>
                    <a:pt x="432" y="168"/>
                  </a:lnTo>
                  <a:lnTo>
                    <a:pt x="432" y="162"/>
                  </a:lnTo>
                  <a:lnTo>
                    <a:pt x="426" y="162"/>
                  </a:lnTo>
                  <a:lnTo>
                    <a:pt x="420" y="156"/>
                  </a:lnTo>
                  <a:lnTo>
                    <a:pt x="408" y="150"/>
                  </a:lnTo>
                  <a:lnTo>
                    <a:pt x="402" y="150"/>
                  </a:lnTo>
                  <a:lnTo>
                    <a:pt x="390" y="150"/>
                  </a:lnTo>
                  <a:lnTo>
                    <a:pt x="396" y="144"/>
                  </a:lnTo>
                  <a:lnTo>
                    <a:pt x="420" y="150"/>
                  </a:lnTo>
                  <a:lnTo>
                    <a:pt x="438" y="162"/>
                  </a:lnTo>
                  <a:lnTo>
                    <a:pt x="444" y="156"/>
                  </a:lnTo>
                  <a:lnTo>
                    <a:pt x="432" y="144"/>
                  </a:lnTo>
                  <a:lnTo>
                    <a:pt x="420" y="144"/>
                  </a:lnTo>
                  <a:lnTo>
                    <a:pt x="408" y="132"/>
                  </a:lnTo>
                  <a:lnTo>
                    <a:pt x="420" y="138"/>
                  </a:lnTo>
                  <a:lnTo>
                    <a:pt x="426" y="144"/>
                  </a:lnTo>
                  <a:lnTo>
                    <a:pt x="432" y="138"/>
                  </a:lnTo>
                  <a:lnTo>
                    <a:pt x="426" y="138"/>
                  </a:lnTo>
                  <a:lnTo>
                    <a:pt x="426" y="132"/>
                  </a:lnTo>
                  <a:lnTo>
                    <a:pt x="438" y="132"/>
                  </a:lnTo>
                  <a:lnTo>
                    <a:pt x="438" y="126"/>
                  </a:lnTo>
                  <a:lnTo>
                    <a:pt x="432" y="120"/>
                  </a:lnTo>
                  <a:lnTo>
                    <a:pt x="432" y="114"/>
                  </a:lnTo>
                  <a:lnTo>
                    <a:pt x="420" y="114"/>
                  </a:lnTo>
                  <a:lnTo>
                    <a:pt x="402" y="102"/>
                  </a:lnTo>
                  <a:lnTo>
                    <a:pt x="390" y="90"/>
                  </a:lnTo>
                  <a:lnTo>
                    <a:pt x="408" y="102"/>
                  </a:lnTo>
                  <a:lnTo>
                    <a:pt x="420" y="114"/>
                  </a:lnTo>
                  <a:lnTo>
                    <a:pt x="426" y="114"/>
                  </a:lnTo>
                  <a:lnTo>
                    <a:pt x="432" y="102"/>
                  </a:lnTo>
                  <a:lnTo>
                    <a:pt x="432" y="96"/>
                  </a:lnTo>
                  <a:lnTo>
                    <a:pt x="432" y="90"/>
                  </a:lnTo>
                  <a:lnTo>
                    <a:pt x="426" y="90"/>
                  </a:lnTo>
                  <a:lnTo>
                    <a:pt x="414" y="84"/>
                  </a:lnTo>
                  <a:lnTo>
                    <a:pt x="402" y="78"/>
                  </a:lnTo>
                  <a:lnTo>
                    <a:pt x="390" y="78"/>
                  </a:lnTo>
                  <a:lnTo>
                    <a:pt x="378" y="72"/>
                  </a:lnTo>
                  <a:lnTo>
                    <a:pt x="378" y="66"/>
                  </a:lnTo>
                  <a:lnTo>
                    <a:pt x="366" y="72"/>
                  </a:lnTo>
                  <a:lnTo>
                    <a:pt x="360" y="72"/>
                  </a:lnTo>
                  <a:lnTo>
                    <a:pt x="360" y="60"/>
                  </a:lnTo>
                  <a:lnTo>
                    <a:pt x="360" y="54"/>
                  </a:lnTo>
                  <a:lnTo>
                    <a:pt x="366" y="48"/>
                  </a:lnTo>
                  <a:lnTo>
                    <a:pt x="372" y="42"/>
                  </a:lnTo>
                  <a:lnTo>
                    <a:pt x="372" y="30"/>
                  </a:lnTo>
                  <a:lnTo>
                    <a:pt x="360" y="18"/>
                  </a:lnTo>
                  <a:lnTo>
                    <a:pt x="342" y="18"/>
                  </a:lnTo>
                  <a:lnTo>
                    <a:pt x="342" y="12"/>
                  </a:lnTo>
                  <a:lnTo>
                    <a:pt x="342" y="6"/>
                  </a:lnTo>
                  <a:lnTo>
                    <a:pt x="342" y="0"/>
                  </a:lnTo>
                  <a:lnTo>
                    <a:pt x="330" y="0"/>
                  </a:lnTo>
                  <a:lnTo>
                    <a:pt x="324" y="6"/>
                  </a:lnTo>
                  <a:lnTo>
                    <a:pt x="324" y="12"/>
                  </a:lnTo>
                  <a:lnTo>
                    <a:pt x="318" y="12"/>
                  </a:lnTo>
                  <a:lnTo>
                    <a:pt x="300" y="6"/>
                  </a:lnTo>
                  <a:lnTo>
                    <a:pt x="294" y="6"/>
                  </a:lnTo>
                  <a:lnTo>
                    <a:pt x="288" y="0"/>
                  </a:lnTo>
                  <a:lnTo>
                    <a:pt x="288" y="18"/>
                  </a:lnTo>
                  <a:lnTo>
                    <a:pt x="282" y="24"/>
                  </a:lnTo>
                  <a:lnTo>
                    <a:pt x="282" y="30"/>
                  </a:lnTo>
                  <a:lnTo>
                    <a:pt x="276" y="42"/>
                  </a:lnTo>
                  <a:lnTo>
                    <a:pt x="270" y="42"/>
                  </a:lnTo>
                  <a:lnTo>
                    <a:pt x="270" y="48"/>
                  </a:lnTo>
                  <a:lnTo>
                    <a:pt x="270" y="54"/>
                  </a:lnTo>
                  <a:lnTo>
                    <a:pt x="264" y="54"/>
                  </a:lnTo>
                  <a:lnTo>
                    <a:pt x="258" y="54"/>
                  </a:lnTo>
                  <a:lnTo>
                    <a:pt x="252" y="54"/>
                  </a:lnTo>
                  <a:lnTo>
                    <a:pt x="252" y="66"/>
                  </a:lnTo>
                  <a:lnTo>
                    <a:pt x="252" y="72"/>
                  </a:lnTo>
                  <a:lnTo>
                    <a:pt x="252" y="78"/>
                  </a:lnTo>
                  <a:lnTo>
                    <a:pt x="252" y="84"/>
                  </a:lnTo>
                  <a:lnTo>
                    <a:pt x="240" y="84"/>
                  </a:lnTo>
                  <a:lnTo>
                    <a:pt x="228" y="78"/>
                  </a:lnTo>
                  <a:lnTo>
                    <a:pt x="222" y="78"/>
                  </a:lnTo>
                  <a:lnTo>
                    <a:pt x="222" y="84"/>
                  </a:lnTo>
                  <a:lnTo>
                    <a:pt x="222" y="90"/>
                  </a:lnTo>
                  <a:lnTo>
                    <a:pt x="222" y="96"/>
                  </a:lnTo>
                  <a:lnTo>
                    <a:pt x="222" y="102"/>
                  </a:lnTo>
                  <a:lnTo>
                    <a:pt x="216" y="108"/>
                  </a:lnTo>
                  <a:lnTo>
                    <a:pt x="216" y="114"/>
                  </a:lnTo>
                  <a:lnTo>
                    <a:pt x="216" y="126"/>
                  </a:lnTo>
                  <a:lnTo>
                    <a:pt x="210" y="132"/>
                  </a:lnTo>
                  <a:lnTo>
                    <a:pt x="204" y="144"/>
                  </a:lnTo>
                  <a:lnTo>
                    <a:pt x="204" y="150"/>
                  </a:lnTo>
                  <a:lnTo>
                    <a:pt x="204" y="156"/>
                  </a:lnTo>
                  <a:lnTo>
                    <a:pt x="198" y="162"/>
                  </a:lnTo>
                  <a:lnTo>
                    <a:pt x="204" y="168"/>
                  </a:lnTo>
                  <a:lnTo>
                    <a:pt x="192" y="174"/>
                  </a:lnTo>
                  <a:lnTo>
                    <a:pt x="180" y="174"/>
                  </a:lnTo>
                  <a:lnTo>
                    <a:pt x="180" y="180"/>
                  </a:lnTo>
                  <a:lnTo>
                    <a:pt x="174" y="180"/>
                  </a:lnTo>
                  <a:lnTo>
                    <a:pt x="168" y="180"/>
                  </a:lnTo>
                  <a:lnTo>
                    <a:pt x="168" y="186"/>
                  </a:lnTo>
                  <a:lnTo>
                    <a:pt x="162" y="192"/>
                  </a:lnTo>
                  <a:lnTo>
                    <a:pt x="156" y="192"/>
                  </a:lnTo>
                  <a:lnTo>
                    <a:pt x="150" y="192"/>
                  </a:lnTo>
                  <a:lnTo>
                    <a:pt x="144" y="192"/>
                  </a:lnTo>
                  <a:lnTo>
                    <a:pt x="138" y="192"/>
                  </a:lnTo>
                  <a:lnTo>
                    <a:pt x="132" y="204"/>
                  </a:lnTo>
                  <a:lnTo>
                    <a:pt x="126" y="204"/>
                  </a:lnTo>
                  <a:lnTo>
                    <a:pt x="120" y="198"/>
                  </a:lnTo>
                  <a:lnTo>
                    <a:pt x="108" y="198"/>
                  </a:lnTo>
                  <a:lnTo>
                    <a:pt x="102" y="186"/>
                  </a:lnTo>
                  <a:lnTo>
                    <a:pt x="102" y="180"/>
                  </a:lnTo>
                  <a:lnTo>
                    <a:pt x="90" y="198"/>
                  </a:lnTo>
                  <a:lnTo>
                    <a:pt x="90" y="192"/>
                  </a:lnTo>
                  <a:lnTo>
                    <a:pt x="90" y="198"/>
                  </a:lnTo>
                  <a:lnTo>
                    <a:pt x="84" y="204"/>
                  </a:lnTo>
                  <a:lnTo>
                    <a:pt x="66" y="216"/>
                  </a:lnTo>
                  <a:lnTo>
                    <a:pt x="66" y="222"/>
                  </a:lnTo>
                  <a:lnTo>
                    <a:pt x="60" y="228"/>
                  </a:lnTo>
                  <a:lnTo>
                    <a:pt x="54" y="240"/>
                  </a:lnTo>
                  <a:lnTo>
                    <a:pt x="42" y="240"/>
                  </a:lnTo>
                  <a:lnTo>
                    <a:pt x="42" y="246"/>
                  </a:lnTo>
                  <a:lnTo>
                    <a:pt x="30" y="258"/>
                  </a:lnTo>
                  <a:lnTo>
                    <a:pt x="12" y="264"/>
                  </a:lnTo>
                  <a:lnTo>
                    <a:pt x="0" y="270"/>
                  </a:lnTo>
                  <a:lnTo>
                    <a:pt x="114" y="252"/>
                  </a:lnTo>
                  <a:lnTo>
                    <a:pt x="120" y="246"/>
                  </a:lnTo>
                  <a:lnTo>
                    <a:pt x="126" y="246"/>
                  </a:lnTo>
                  <a:lnTo>
                    <a:pt x="180" y="246"/>
                  </a:lnTo>
                  <a:lnTo>
                    <a:pt x="336" y="222"/>
                  </a:lnTo>
                  <a:lnTo>
                    <a:pt x="462" y="192"/>
                  </a:lnTo>
                  <a:lnTo>
                    <a:pt x="468" y="192"/>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80" name="Freeform 112"/>
            <p:cNvSpPr>
              <a:spLocks/>
            </p:cNvSpPr>
            <p:nvPr/>
          </p:nvSpPr>
          <p:spPr bwMode="auto">
            <a:xfrm>
              <a:off x="7178680" y="3174654"/>
              <a:ext cx="695550" cy="333178"/>
            </a:xfrm>
            <a:custGeom>
              <a:avLst/>
              <a:gdLst>
                <a:gd name="T0" fmla="*/ 2147483647 w 270"/>
                <a:gd name="T1" fmla="*/ 2147483647 h 138"/>
                <a:gd name="T2" fmla="*/ 2147483647 w 270"/>
                <a:gd name="T3" fmla="*/ 2147483647 h 138"/>
                <a:gd name="T4" fmla="*/ 2147483647 w 270"/>
                <a:gd name="T5" fmla="*/ 2147483647 h 138"/>
                <a:gd name="T6" fmla="*/ 2147483647 w 270"/>
                <a:gd name="T7" fmla="*/ 2147483647 h 138"/>
                <a:gd name="T8" fmla="*/ 2147483647 w 270"/>
                <a:gd name="T9" fmla="*/ 2147483647 h 138"/>
                <a:gd name="T10" fmla="*/ 2147483647 w 270"/>
                <a:gd name="T11" fmla="*/ 2147483647 h 138"/>
                <a:gd name="T12" fmla="*/ 2147483647 w 270"/>
                <a:gd name="T13" fmla="*/ 2147483647 h 138"/>
                <a:gd name="T14" fmla="*/ 2147483647 w 270"/>
                <a:gd name="T15" fmla="*/ 2147483647 h 138"/>
                <a:gd name="T16" fmla="*/ 2147483647 w 270"/>
                <a:gd name="T17" fmla="*/ 2147483647 h 138"/>
                <a:gd name="T18" fmla="*/ 2147483647 w 270"/>
                <a:gd name="T19" fmla="*/ 2147483647 h 138"/>
                <a:gd name="T20" fmla="*/ 2147483647 w 270"/>
                <a:gd name="T21" fmla="*/ 2147483647 h 138"/>
                <a:gd name="T22" fmla="*/ 2147483647 w 270"/>
                <a:gd name="T23" fmla="*/ 2147483647 h 138"/>
                <a:gd name="T24" fmla="*/ 2147483647 w 270"/>
                <a:gd name="T25" fmla="*/ 2147483647 h 138"/>
                <a:gd name="T26" fmla="*/ 2147483647 w 270"/>
                <a:gd name="T27" fmla="*/ 2147483647 h 138"/>
                <a:gd name="T28" fmla="*/ 2147483647 w 270"/>
                <a:gd name="T29" fmla="*/ 2147483647 h 138"/>
                <a:gd name="T30" fmla="*/ 2147483647 w 270"/>
                <a:gd name="T31" fmla="*/ 2147483647 h 138"/>
                <a:gd name="T32" fmla="*/ 2147483647 w 270"/>
                <a:gd name="T33" fmla="*/ 2147483647 h 138"/>
                <a:gd name="T34" fmla="*/ 2147483647 w 270"/>
                <a:gd name="T35" fmla="*/ 2147483647 h 138"/>
                <a:gd name="T36" fmla="*/ 2147483647 w 270"/>
                <a:gd name="T37" fmla="*/ 2147483647 h 138"/>
                <a:gd name="T38" fmla="*/ 2147483647 w 270"/>
                <a:gd name="T39" fmla="*/ 2147483647 h 138"/>
                <a:gd name="T40" fmla="*/ 2147483647 w 270"/>
                <a:gd name="T41" fmla="*/ 2147483647 h 138"/>
                <a:gd name="T42" fmla="*/ 2147483647 w 270"/>
                <a:gd name="T43" fmla="*/ 2147483647 h 138"/>
                <a:gd name="T44" fmla="*/ 2147483647 w 270"/>
                <a:gd name="T45" fmla="*/ 2147483647 h 138"/>
                <a:gd name="T46" fmla="*/ 2147483647 w 270"/>
                <a:gd name="T47" fmla="*/ 2147483647 h 138"/>
                <a:gd name="T48" fmla="*/ 2147483647 w 270"/>
                <a:gd name="T49" fmla="*/ 2147483647 h 138"/>
                <a:gd name="T50" fmla="*/ 2147483647 w 270"/>
                <a:gd name="T51" fmla="*/ 2147483647 h 138"/>
                <a:gd name="T52" fmla="*/ 2147483647 w 270"/>
                <a:gd name="T53" fmla="*/ 2147483647 h 138"/>
                <a:gd name="T54" fmla="*/ 2147483647 w 270"/>
                <a:gd name="T55" fmla="*/ 2147483647 h 138"/>
                <a:gd name="T56" fmla="*/ 2147483647 w 270"/>
                <a:gd name="T57" fmla="*/ 2147483647 h 138"/>
                <a:gd name="T58" fmla="*/ 2147483647 w 270"/>
                <a:gd name="T59" fmla="*/ 2147483647 h 138"/>
                <a:gd name="T60" fmla="*/ 2147483647 w 270"/>
                <a:gd name="T61" fmla="*/ 2147483647 h 138"/>
                <a:gd name="T62" fmla="*/ 2147483647 w 270"/>
                <a:gd name="T63" fmla="*/ 2147483647 h 138"/>
                <a:gd name="T64" fmla="*/ 2147483647 w 270"/>
                <a:gd name="T65" fmla="*/ 2147483647 h 138"/>
                <a:gd name="T66" fmla="*/ 2147483647 w 270"/>
                <a:gd name="T67" fmla="*/ 2147483647 h 138"/>
                <a:gd name="T68" fmla="*/ 2147483647 w 270"/>
                <a:gd name="T69" fmla="*/ 2147483647 h 138"/>
                <a:gd name="T70" fmla="*/ 2147483647 w 270"/>
                <a:gd name="T71" fmla="*/ 2147483647 h 138"/>
                <a:gd name="T72" fmla="*/ 2147483647 w 270"/>
                <a:gd name="T73" fmla="*/ 2147483647 h 138"/>
                <a:gd name="T74" fmla="*/ 2147483647 w 270"/>
                <a:gd name="T75" fmla="*/ 2147483647 h 138"/>
                <a:gd name="T76" fmla="*/ 2147483647 w 270"/>
                <a:gd name="T77" fmla="*/ 2147483647 h 138"/>
                <a:gd name="T78" fmla="*/ 2147483647 w 270"/>
                <a:gd name="T79" fmla="*/ 2147483647 h 138"/>
                <a:gd name="T80" fmla="*/ 2147483647 w 270"/>
                <a:gd name="T81" fmla="*/ 2147483647 h 138"/>
                <a:gd name="T82" fmla="*/ 0 w 270"/>
                <a:gd name="T83" fmla="*/ 2147483647 h 138"/>
                <a:gd name="T84" fmla="*/ 2147483647 w 270"/>
                <a:gd name="T85" fmla="*/ 2147483647 h 138"/>
                <a:gd name="T86" fmla="*/ 2147483647 w 270"/>
                <a:gd name="T87" fmla="*/ 2147483647 h 138"/>
                <a:gd name="T88" fmla="*/ 2147483647 w 270"/>
                <a:gd name="T89" fmla="*/ 2147483647 h 138"/>
                <a:gd name="T90" fmla="*/ 2147483647 w 270"/>
                <a:gd name="T91" fmla="*/ 2147483647 h 138"/>
                <a:gd name="T92" fmla="*/ 2147483647 w 270"/>
                <a:gd name="T93" fmla="*/ 2147483647 h 138"/>
                <a:gd name="T94" fmla="*/ 2147483647 w 270"/>
                <a:gd name="T95" fmla="*/ 2147483647 h 138"/>
                <a:gd name="T96" fmla="*/ 2147483647 w 270"/>
                <a:gd name="T97" fmla="*/ 2147483647 h 138"/>
                <a:gd name="T98" fmla="*/ 2147483647 w 270"/>
                <a:gd name="T99" fmla="*/ 2147483647 h 138"/>
                <a:gd name="T100" fmla="*/ 2147483647 w 270"/>
                <a:gd name="T101" fmla="*/ 2147483647 h 1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0" h="138">
                  <a:moveTo>
                    <a:pt x="156" y="78"/>
                  </a:moveTo>
                  <a:lnTo>
                    <a:pt x="156" y="78"/>
                  </a:lnTo>
                  <a:lnTo>
                    <a:pt x="150" y="90"/>
                  </a:lnTo>
                  <a:lnTo>
                    <a:pt x="144" y="114"/>
                  </a:lnTo>
                  <a:lnTo>
                    <a:pt x="144" y="120"/>
                  </a:lnTo>
                  <a:lnTo>
                    <a:pt x="150" y="120"/>
                  </a:lnTo>
                  <a:lnTo>
                    <a:pt x="150" y="114"/>
                  </a:lnTo>
                  <a:lnTo>
                    <a:pt x="156" y="114"/>
                  </a:lnTo>
                  <a:lnTo>
                    <a:pt x="156" y="120"/>
                  </a:lnTo>
                  <a:lnTo>
                    <a:pt x="168" y="126"/>
                  </a:lnTo>
                  <a:lnTo>
                    <a:pt x="168" y="120"/>
                  </a:lnTo>
                  <a:lnTo>
                    <a:pt x="174" y="126"/>
                  </a:lnTo>
                  <a:lnTo>
                    <a:pt x="180" y="126"/>
                  </a:lnTo>
                  <a:lnTo>
                    <a:pt x="186" y="126"/>
                  </a:lnTo>
                  <a:lnTo>
                    <a:pt x="198" y="132"/>
                  </a:lnTo>
                  <a:lnTo>
                    <a:pt x="198" y="138"/>
                  </a:lnTo>
                  <a:lnTo>
                    <a:pt x="204" y="132"/>
                  </a:lnTo>
                  <a:lnTo>
                    <a:pt x="198" y="126"/>
                  </a:lnTo>
                  <a:lnTo>
                    <a:pt x="198" y="120"/>
                  </a:lnTo>
                  <a:lnTo>
                    <a:pt x="186" y="120"/>
                  </a:lnTo>
                  <a:lnTo>
                    <a:pt x="180" y="114"/>
                  </a:lnTo>
                  <a:lnTo>
                    <a:pt x="174" y="108"/>
                  </a:lnTo>
                  <a:lnTo>
                    <a:pt x="174" y="102"/>
                  </a:lnTo>
                  <a:lnTo>
                    <a:pt x="180" y="108"/>
                  </a:lnTo>
                  <a:lnTo>
                    <a:pt x="186" y="114"/>
                  </a:lnTo>
                  <a:lnTo>
                    <a:pt x="192" y="114"/>
                  </a:lnTo>
                  <a:lnTo>
                    <a:pt x="192" y="108"/>
                  </a:lnTo>
                  <a:lnTo>
                    <a:pt x="186" y="102"/>
                  </a:lnTo>
                  <a:lnTo>
                    <a:pt x="180" y="90"/>
                  </a:lnTo>
                  <a:lnTo>
                    <a:pt x="180" y="78"/>
                  </a:lnTo>
                  <a:lnTo>
                    <a:pt x="180" y="72"/>
                  </a:lnTo>
                  <a:lnTo>
                    <a:pt x="180" y="60"/>
                  </a:lnTo>
                  <a:lnTo>
                    <a:pt x="174" y="48"/>
                  </a:lnTo>
                  <a:lnTo>
                    <a:pt x="168" y="48"/>
                  </a:lnTo>
                  <a:lnTo>
                    <a:pt x="180" y="48"/>
                  </a:lnTo>
                  <a:lnTo>
                    <a:pt x="180" y="42"/>
                  </a:lnTo>
                  <a:lnTo>
                    <a:pt x="180" y="36"/>
                  </a:lnTo>
                  <a:lnTo>
                    <a:pt x="186" y="36"/>
                  </a:lnTo>
                  <a:lnTo>
                    <a:pt x="186" y="42"/>
                  </a:lnTo>
                  <a:lnTo>
                    <a:pt x="186" y="36"/>
                  </a:lnTo>
                  <a:lnTo>
                    <a:pt x="192" y="30"/>
                  </a:lnTo>
                  <a:lnTo>
                    <a:pt x="192" y="18"/>
                  </a:lnTo>
                  <a:lnTo>
                    <a:pt x="198" y="18"/>
                  </a:lnTo>
                  <a:lnTo>
                    <a:pt x="198" y="24"/>
                  </a:lnTo>
                  <a:lnTo>
                    <a:pt x="204" y="24"/>
                  </a:lnTo>
                  <a:lnTo>
                    <a:pt x="198" y="30"/>
                  </a:lnTo>
                  <a:lnTo>
                    <a:pt x="192" y="36"/>
                  </a:lnTo>
                  <a:lnTo>
                    <a:pt x="192" y="42"/>
                  </a:lnTo>
                  <a:lnTo>
                    <a:pt x="192" y="54"/>
                  </a:lnTo>
                  <a:lnTo>
                    <a:pt x="192" y="60"/>
                  </a:lnTo>
                  <a:lnTo>
                    <a:pt x="198" y="48"/>
                  </a:lnTo>
                  <a:lnTo>
                    <a:pt x="204" y="54"/>
                  </a:lnTo>
                  <a:lnTo>
                    <a:pt x="198" y="54"/>
                  </a:lnTo>
                  <a:lnTo>
                    <a:pt x="198" y="60"/>
                  </a:lnTo>
                  <a:lnTo>
                    <a:pt x="198" y="72"/>
                  </a:lnTo>
                  <a:lnTo>
                    <a:pt x="192" y="78"/>
                  </a:lnTo>
                  <a:lnTo>
                    <a:pt x="204" y="90"/>
                  </a:lnTo>
                  <a:lnTo>
                    <a:pt x="198" y="90"/>
                  </a:lnTo>
                  <a:lnTo>
                    <a:pt x="198" y="96"/>
                  </a:lnTo>
                  <a:lnTo>
                    <a:pt x="204" y="96"/>
                  </a:lnTo>
                  <a:lnTo>
                    <a:pt x="198" y="102"/>
                  </a:lnTo>
                  <a:lnTo>
                    <a:pt x="204" y="114"/>
                  </a:lnTo>
                  <a:lnTo>
                    <a:pt x="204" y="108"/>
                  </a:lnTo>
                  <a:lnTo>
                    <a:pt x="210" y="114"/>
                  </a:lnTo>
                  <a:lnTo>
                    <a:pt x="216" y="114"/>
                  </a:lnTo>
                  <a:lnTo>
                    <a:pt x="216" y="108"/>
                  </a:lnTo>
                  <a:lnTo>
                    <a:pt x="216" y="114"/>
                  </a:lnTo>
                  <a:lnTo>
                    <a:pt x="222" y="114"/>
                  </a:lnTo>
                  <a:lnTo>
                    <a:pt x="228" y="114"/>
                  </a:lnTo>
                  <a:lnTo>
                    <a:pt x="222" y="120"/>
                  </a:lnTo>
                  <a:lnTo>
                    <a:pt x="222" y="126"/>
                  </a:lnTo>
                  <a:lnTo>
                    <a:pt x="228" y="126"/>
                  </a:lnTo>
                  <a:lnTo>
                    <a:pt x="228" y="120"/>
                  </a:lnTo>
                  <a:lnTo>
                    <a:pt x="228" y="126"/>
                  </a:lnTo>
                  <a:lnTo>
                    <a:pt x="228" y="132"/>
                  </a:lnTo>
                  <a:lnTo>
                    <a:pt x="228" y="138"/>
                  </a:lnTo>
                  <a:lnTo>
                    <a:pt x="234" y="138"/>
                  </a:lnTo>
                  <a:lnTo>
                    <a:pt x="240" y="138"/>
                  </a:lnTo>
                  <a:lnTo>
                    <a:pt x="240" y="132"/>
                  </a:lnTo>
                  <a:lnTo>
                    <a:pt x="252" y="126"/>
                  </a:lnTo>
                  <a:lnTo>
                    <a:pt x="258" y="126"/>
                  </a:lnTo>
                  <a:lnTo>
                    <a:pt x="258" y="108"/>
                  </a:lnTo>
                  <a:lnTo>
                    <a:pt x="264" y="108"/>
                  </a:lnTo>
                  <a:lnTo>
                    <a:pt x="264" y="90"/>
                  </a:lnTo>
                  <a:lnTo>
                    <a:pt x="270" y="90"/>
                  </a:lnTo>
                  <a:lnTo>
                    <a:pt x="264" y="114"/>
                  </a:lnTo>
                  <a:lnTo>
                    <a:pt x="264" y="126"/>
                  </a:lnTo>
                  <a:lnTo>
                    <a:pt x="264" y="132"/>
                  </a:lnTo>
                  <a:lnTo>
                    <a:pt x="264" y="138"/>
                  </a:lnTo>
                  <a:lnTo>
                    <a:pt x="264" y="132"/>
                  </a:lnTo>
                  <a:lnTo>
                    <a:pt x="270" y="126"/>
                  </a:lnTo>
                  <a:lnTo>
                    <a:pt x="270" y="96"/>
                  </a:lnTo>
                  <a:lnTo>
                    <a:pt x="270" y="90"/>
                  </a:lnTo>
                  <a:lnTo>
                    <a:pt x="234" y="96"/>
                  </a:lnTo>
                  <a:lnTo>
                    <a:pt x="210" y="0"/>
                  </a:lnTo>
                  <a:lnTo>
                    <a:pt x="0" y="42"/>
                  </a:lnTo>
                  <a:lnTo>
                    <a:pt x="6" y="78"/>
                  </a:lnTo>
                  <a:lnTo>
                    <a:pt x="24" y="60"/>
                  </a:lnTo>
                  <a:lnTo>
                    <a:pt x="30" y="60"/>
                  </a:lnTo>
                  <a:lnTo>
                    <a:pt x="36" y="54"/>
                  </a:lnTo>
                  <a:lnTo>
                    <a:pt x="42" y="48"/>
                  </a:lnTo>
                  <a:lnTo>
                    <a:pt x="54" y="48"/>
                  </a:lnTo>
                  <a:lnTo>
                    <a:pt x="60" y="48"/>
                  </a:lnTo>
                  <a:lnTo>
                    <a:pt x="66" y="36"/>
                  </a:lnTo>
                  <a:lnTo>
                    <a:pt x="78" y="36"/>
                  </a:lnTo>
                  <a:lnTo>
                    <a:pt x="84" y="36"/>
                  </a:lnTo>
                  <a:lnTo>
                    <a:pt x="90" y="36"/>
                  </a:lnTo>
                  <a:lnTo>
                    <a:pt x="96" y="36"/>
                  </a:lnTo>
                  <a:lnTo>
                    <a:pt x="96" y="42"/>
                  </a:lnTo>
                  <a:lnTo>
                    <a:pt x="108" y="48"/>
                  </a:lnTo>
                  <a:lnTo>
                    <a:pt x="108" y="60"/>
                  </a:lnTo>
                  <a:lnTo>
                    <a:pt x="102" y="60"/>
                  </a:lnTo>
                  <a:lnTo>
                    <a:pt x="108" y="54"/>
                  </a:lnTo>
                  <a:lnTo>
                    <a:pt x="120" y="54"/>
                  </a:lnTo>
                  <a:lnTo>
                    <a:pt x="120" y="60"/>
                  </a:lnTo>
                  <a:lnTo>
                    <a:pt x="120" y="66"/>
                  </a:lnTo>
                  <a:lnTo>
                    <a:pt x="120" y="72"/>
                  </a:lnTo>
                  <a:lnTo>
                    <a:pt x="138" y="72"/>
                  </a:lnTo>
                  <a:lnTo>
                    <a:pt x="144" y="78"/>
                  </a:lnTo>
                  <a:lnTo>
                    <a:pt x="150" y="72"/>
                  </a:lnTo>
                  <a:lnTo>
                    <a:pt x="156" y="78"/>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81" name="Freeform 113"/>
            <p:cNvSpPr>
              <a:spLocks/>
            </p:cNvSpPr>
            <p:nvPr/>
          </p:nvSpPr>
          <p:spPr bwMode="auto">
            <a:xfrm>
              <a:off x="7549641" y="3348487"/>
              <a:ext cx="30913" cy="43458"/>
            </a:xfrm>
            <a:custGeom>
              <a:avLst/>
              <a:gdLst>
                <a:gd name="T0" fmla="*/ 2147483647 w 12"/>
                <a:gd name="T1" fmla="*/ 0 h 18"/>
                <a:gd name="T2" fmla="*/ 2147483647 w 12"/>
                <a:gd name="T3" fmla="*/ 0 h 18"/>
                <a:gd name="T4" fmla="*/ 2147483647 w 12"/>
                <a:gd name="T5" fmla="*/ 2147483647 h 18"/>
                <a:gd name="T6" fmla="*/ 2147483647 w 12"/>
                <a:gd name="T7" fmla="*/ 2147483647 h 18"/>
                <a:gd name="T8" fmla="*/ 2147483647 w 12"/>
                <a:gd name="T9" fmla="*/ 2147483647 h 18"/>
                <a:gd name="T10" fmla="*/ 2147483647 w 12"/>
                <a:gd name="T11" fmla="*/ 2147483647 h 18"/>
                <a:gd name="T12" fmla="*/ 2147483647 w 12"/>
                <a:gd name="T13" fmla="*/ 2147483647 h 18"/>
                <a:gd name="T14" fmla="*/ 0 w 12"/>
                <a:gd name="T15" fmla="*/ 2147483647 h 18"/>
                <a:gd name="T16" fmla="*/ 0 w 12"/>
                <a:gd name="T17" fmla="*/ 2147483647 h 18"/>
                <a:gd name="T18" fmla="*/ 0 w 12"/>
                <a:gd name="T19" fmla="*/ 2147483647 h 18"/>
                <a:gd name="T20" fmla="*/ 2147483647 w 12"/>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8">
                  <a:moveTo>
                    <a:pt x="6" y="0"/>
                  </a:moveTo>
                  <a:lnTo>
                    <a:pt x="6" y="0"/>
                  </a:lnTo>
                  <a:lnTo>
                    <a:pt x="12" y="6"/>
                  </a:lnTo>
                  <a:lnTo>
                    <a:pt x="6" y="18"/>
                  </a:lnTo>
                  <a:lnTo>
                    <a:pt x="6" y="12"/>
                  </a:lnTo>
                  <a:lnTo>
                    <a:pt x="0" y="6"/>
                  </a:lnTo>
                  <a:lnTo>
                    <a:pt x="6" y="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sp>
          <p:nvSpPr>
            <p:cNvPr id="82" name="Freeform 114"/>
            <p:cNvSpPr>
              <a:spLocks/>
            </p:cNvSpPr>
            <p:nvPr/>
          </p:nvSpPr>
          <p:spPr bwMode="auto">
            <a:xfrm>
              <a:off x="6374937" y="4232132"/>
              <a:ext cx="803747" cy="811217"/>
            </a:xfrm>
            <a:custGeom>
              <a:avLst/>
              <a:gdLst>
                <a:gd name="T0" fmla="*/ 2147483647 w 312"/>
                <a:gd name="T1" fmla="*/ 2147483647 h 336"/>
                <a:gd name="T2" fmla="*/ 2147483647 w 312"/>
                <a:gd name="T3" fmla="*/ 2147483647 h 336"/>
                <a:gd name="T4" fmla="*/ 2147483647 w 312"/>
                <a:gd name="T5" fmla="*/ 2147483647 h 336"/>
                <a:gd name="T6" fmla="*/ 2147483647 w 312"/>
                <a:gd name="T7" fmla="*/ 2147483647 h 336"/>
                <a:gd name="T8" fmla="*/ 2147483647 w 312"/>
                <a:gd name="T9" fmla="*/ 2147483647 h 336"/>
                <a:gd name="T10" fmla="*/ 2147483647 w 312"/>
                <a:gd name="T11" fmla="*/ 2147483647 h 336"/>
                <a:gd name="T12" fmla="*/ 2147483647 w 312"/>
                <a:gd name="T13" fmla="*/ 2147483647 h 336"/>
                <a:gd name="T14" fmla="*/ 2147483647 w 312"/>
                <a:gd name="T15" fmla="*/ 2147483647 h 336"/>
                <a:gd name="T16" fmla="*/ 2147483647 w 312"/>
                <a:gd name="T17" fmla="*/ 2147483647 h 336"/>
                <a:gd name="T18" fmla="*/ 2147483647 w 312"/>
                <a:gd name="T19" fmla="*/ 2147483647 h 336"/>
                <a:gd name="T20" fmla="*/ 2147483647 w 312"/>
                <a:gd name="T21" fmla="*/ 2147483647 h 336"/>
                <a:gd name="T22" fmla="*/ 2147483647 w 312"/>
                <a:gd name="T23" fmla="*/ 2147483647 h 336"/>
                <a:gd name="T24" fmla="*/ 2147483647 w 312"/>
                <a:gd name="T25" fmla="*/ 2147483647 h 336"/>
                <a:gd name="T26" fmla="*/ 2147483647 w 312"/>
                <a:gd name="T27" fmla="*/ 2147483647 h 336"/>
                <a:gd name="T28" fmla="*/ 2147483647 w 312"/>
                <a:gd name="T29" fmla="*/ 2147483647 h 336"/>
                <a:gd name="T30" fmla="*/ 2147483647 w 312"/>
                <a:gd name="T31" fmla="*/ 2147483647 h 336"/>
                <a:gd name="T32" fmla="*/ 2147483647 w 312"/>
                <a:gd name="T33" fmla="*/ 2147483647 h 336"/>
                <a:gd name="T34" fmla="*/ 2147483647 w 312"/>
                <a:gd name="T35" fmla="*/ 2147483647 h 336"/>
                <a:gd name="T36" fmla="*/ 2147483647 w 312"/>
                <a:gd name="T37" fmla="*/ 2147483647 h 336"/>
                <a:gd name="T38" fmla="*/ 2147483647 w 312"/>
                <a:gd name="T39" fmla="*/ 2147483647 h 336"/>
                <a:gd name="T40" fmla="*/ 2147483647 w 312"/>
                <a:gd name="T41" fmla="*/ 2147483647 h 336"/>
                <a:gd name="T42" fmla="*/ 2147483647 w 312"/>
                <a:gd name="T43" fmla="*/ 2147483647 h 336"/>
                <a:gd name="T44" fmla="*/ 2147483647 w 312"/>
                <a:gd name="T45" fmla="*/ 2147483647 h 336"/>
                <a:gd name="T46" fmla="*/ 2147483647 w 312"/>
                <a:gd name="T47" fmla="*/ 2147483647 h 336"/>
                <a:gd name="T48" fmla="*/ 2147483647 w 312"/>
                <a:gd name="T49" fmla="*/ 2147483647 h 336"/>
                <a:gd name="T50" fmla="*/ 2147483647 w 312"/>
                <a:gd name="T51" fmla="*/ 2147483647 h 336"/>
                <a:gd name="T52" fmla="*/ 2147483647 w 312"/>
                <a:gd name="T53" fmla="*/ 2147483647 h 336"/>
                <a:gd name="T54" fmla="*/ 2147483647 w 312"/>
                <a:gd name="T55" fmla="*/ 2147483647 h 336"/>
                <a:gd name="T56" fmla="*/ 2147483647 w 312"/>
                <a:gd name="T57" fmla="*/ 2147483647 h 336"/>
                <a:gd name="T58" fmla="*/ 2147483647 w 312"/>
                <a:gd name="T59" fmla="*/ 2147483647 h 336"/>
                <a:gd name="T60" fmla="*/ 2147483647 w 312"/>
                <a:gd name="T61" fmla="*/ 2147483647 h 336"/>
                <a:gd name="T62" fmla="*/ 2147483647 w 312"/>
                <a:gd name="T63" fmla="*/ 2147483647 h 336"/>
                <a:gd name="T64" fmla="*/ 2147483647 w 312"/>
                <a:gd name="T65" fmla="*/ 2147483647 h 336"/>
                <a:gd name="T66" fmla="*/ 2147483647 w 312"/>
                <a:gd name="T67" fmla="*/ 2147483647 h 336"/>
                <a:gd name="T68" fmla="*/ 2147483647 w 312"/>
                <a:gd name="T69" fmla="*/ 2147483647 h 336"/>
                <a:gd name="T70" fmla="*/ 2147483647 w 312"/>
                <a:gd name="T71" fmla="*/ 2147483647 h 336"/>
                <a:gd name="T72" fmla="*/ 2147483647 w 312"/>
                <a:gd name="T73" fmla="*/ 2147483647 h 336"/>
                <a:gd name="T74" fmla="*/ 2147483647 w 312"/>
                <a:gd name="T75" fmla="*/ 2147483647 h 336"/>
                <a:gd name="T76" fmla="*/ 2147483647 w 312"/>
                <a:gd name="T77" fmla="*/ 2147483647 h 336"/>
                <a:gd name="T78" fmla="*/ 2147483647 w 312"/>
                <a:gd name="T79" fmla="*/ 2147483647 h 336"/>
                <a:gd name="T80" fmla="*/ 2147483647 w 312"/>
                <a:gd name="T81" fmla="*/ 2147483647 h 336"/>
                <a:gd name="T82" fmla="*/ 2147483647 w 312"/>
                <a:gd name="T83" fmla="*/ 0 h 336"/>
                <a:gd name="T84" fmla="*/ 2147483647 w 312"/>
                <a:gd name="T85" fmla="*/ 0 h 336"/>
                <a:gd name="T86" fmla="*/ 0 w 312"/>
                <a:gd name="T87" fmla="*/ 2147483647 h 336"/>
                <a:gd name="T88" fmla="*/ 2147483647 w 312"/>
                <a:gd name="T89" fmla="*/ 2147483647 h 336"/>
                <a:gd name="T90" fmla="*/ 2147483647 w 312"/>
                <a:gd name="T91" fmla="*/ 2147483647 h 336"/>
                <a:gd name="T92" fmla="*/ 2147483647 w 312"/>
                <a:gd name="T93" fmla="*/ 2147483647 h 336"/>
                <a:gd name="T94" fmla="*/ 2147483647 w 312"/>
                <a:gd name="T95" fmla="*/ 2147483647 h 336"/>
                <a:gd name="T96" fmla="*/ 2147483647 w 312"/>
                <a:gd name="T97" fmla="*/ 2147483647 h 336"/>
                <a:gd name="T98" fmla="*/ 2147483647 w 312"/>
                <a:gd name="T99" fmla="*/ 2147483647 h 336"/>
                <a:gd name="T100" fmla="*/ 2147483647 w 312"/>
                <a:gd name="T101" fmla="*/ 2147483647 h 336"/>
                <a:gd name="T102" fmla="*/ 2147483647 w 312"/>
                <a:gd name="T103" fmla="*/ 2147483647 h 336"/>
                <a:gd name="T104" fmla="*/ 2147483647 w 312"/>
                <a:gd name="T105" fmla="*/ 2147483647 h 336"/>
                <a:gd name="T106" fmla="*/ 2147483647 w 312"/>
                <a:gd name="T107" fmla="*/ 2147483647 h 336"/>
                <a:gd name="T108" fmla="*/ 2147483647 w 312"/>
                <a:gd name="T109" fmla="*/ 2147483647 h 336"/>
                <a:gd name="T110" fmla="*/ 2147483647 w 312"/>
                <a:gd name="T111" fmla="*/ 2147483647 h 336"/>
                <a:gd name="T112" fmla="*/ 2147483647 w 312"/>
                <a:gd name="T113" fmla="*/ 2147483647 h 336"/>
                <a:gd name="T114" fmla="*/ 2147483647 w 312"/>
                <a:gd name="T115" fmla="*/ 2147483647 h 336"/>
                <a:gd name="T116" fmla="*/ 2147483647 w 312"/>
                <a:gd name="T117" fmla="*/ 2147483647 h 336"/>
                <a:gd name="T118" fmla="*/ 2147483647 w 312"/>
                <a:gd name="T119" fmla="*/ 2147483647 h 336"/>
                <a:gd name="T120" fmla="*/ 2147483647 w 312"/>
                <a:gd name="T121" fmla="*/ 2147483647 h 336"/>
                <a:gd name="T122" fmla="*/ 2147483647 w 312"/>
                <a:gd name="T123" fmla="*/ 2147483647 h 336"/>
                <a:gd name="T124" fmla="*/ 2147483647 w 312"/>
                <a:gd name="T125" fmla="*/ 2147483647 h 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12" h="336">
                  <a:moveTo>
                    <a:pt x="294" y="300"/>
                  </a:moveTo>
                  <a:lnTo>
                    <a:pt x="294" y="294"/>
                  </a:lnTo>
                  <a:lnTo>
                    <a:pt x="300" y="294"/>
                  </a:lnTo>
                  <a:lnTo>
                    <a:pt x="300" y="288"/>
                  </a:lnTo>
                  <a:lnTo>
                    <a:pt x="294" y="288"/>
                  </a:lnTo>
                  <a:lnTo>
                    <a:pt x="294" y="282"/>
                  </a:lnTo>
                  <a:lnTo>
                    <a:pt x="300" y="282"/>
                  </a:lnTo>
                  <a:lnTo>
                    <a:pt x="294" y="282"/>
                  </a:lnTo>
                  <a:lnTo>
                    <a:pt x="294" y="276"/>
                  </a:lnTo>
                  <a:lnTo>
                    <a:pt x="288" y="270"/>
                  </a:lnTo>
                  <a:lnTo>
                    <a:pt x="294" y="270"/>
                  </a:lnTo>
                  <a:lnTo>
                    <a:pt x="294" y="276"/>
                  </a:lnTo>
                  <a:lnTo>
                    <a:pt x="294" y="264"/>
                  </a:lnTo>
                  <a:lnTo>
                    <a:pt x="294" y="258"/>
                  </a:lnTo>
                  <a:lnTo>
                    <a:pt x="300" y="258"/>
                  </a:lnTo>
                  <a:lnTo>
                    <a:pt x="300" y="246"/>
                  </a:lnTo>
                  <a:lnTo>
                    <a:pt x="300" y="240"/>
                  </a:lnTo>
                  <a:lnTo>
                    <a:pt x="306" y="240"/>
                  </a:lnTo>
                  <a:lnTo>
                    <a:pt x="306" y="234"/>
                  </a:lnTo>
                  <a:lnTo>
                    <a:pt x="300" y="234"/>
                  </a:lnTo>
                  <a:lnTo>
                    <a:pt x="300" y="228"/>
                  </a:lnTo>
                  <a:lnTo>
                    <a:pt x="306" y="228"/>
                  </a:lnTo>
                  <a:lnTo>
                    <a:pt x="306" y="222"/>
                  </a:lnTo>
                  <a:lnTo>
                    <a:pt x="306" y="216"/>
                  </a:lnTo>
                  <a:lnTo>
                    <a:pt x="306" y="210"/>
                  </a:lnTo>
                  <a:lnTo>
                    <a:pt x="312" y="204"/>
                  </a:lnTo>
                  <a:lnTo>
                    <a:pt x="312" y="198"/>
                  </a:lnTo>
                  <a:lnTo>
                    <a:pt x="306" y="198"/>
                  </a:lnTo>
                  <a:lnTo>
                    <a:pt x="306" y="192"/>
                  </a:lnTo>
                  <a:lnTo>
                    <a:pt x="306" y="180"/>
                  </a:lnTo>
                  <a:lnTo>
                    <a:pt x="288" y="162"/>
                  </a:lnTo>
                  <a:lnTo>
                    <a:pt x="282" y="156"/>
                  </a:lnTo>
                  <a:lnTo>
                    <a:pt x="282" y="138"/>
                  </a:lnTo>
                  <a:lnTo>
                    <a:pt x="264" y="132"/>
                  </a:lnTo>
                  <a:lnTo>
                    <a:pt x="258" y="126"/>
                  </a:lnTo>
                  <a:lnTo>
                    <a:pt x="252" y="120"/>
                  </a:lnTo>
                  <a:lnTo>
                    <a:pt x="240" y="114"/>
                  </a:lnTo>
                  <a:lnTo>
                    <a:pt x="240" y="102"/>
                  </a:lnTo>
                  <a:lnTo>
                    <a:pt x="234" y="96"/>
                  </a:lnTo>
                  <a:lnTo>
                    <a:pt x="228" y="96"/>
                  </a:lnTo>
                  <a:lnTo>
                    <a:pt x="222" y="90"/>
                  </a:lnTo>
                  <a:lnTo>
                    <a:pt x="216" y="78"/>
                  </a:lnTo>
                  <a:lnTo>
                    <a:pt x="210" y="78"/>
                  </a:lnTo>
                  <a:lnTo>
                    <a:pt x="198" y="78"/>
                  </a:lnTo>
                  <a:lnTo>
                    <a:pt x="192" y="66"/>
                  </a:lnTo>
                  <a:lnTo>
                    <a:pt x="186" y="60"/>
                  </a:lnTo>
                  <a:lnTo>
                    <a:pt x="180" y="42"/>
                  </a:lnTo>
                  <a:lnTo>
                    <a:pt x="174" y="36"/>
                  </a:lnTo>
                  <a:lnTo>
                    <a:pt x="168" y="36"/>
                  </a:lnTo>
                  <a:lnTo>
                    <a:pt x="162" y="36"/>
                  </a:lnTo>
                  <a:lnTo>
                    <a:pt x="156" y="30"/>
                  </a:lnTo>
                  <a:lnTo>
                    <a:pt x="150" y="30"/>
                  </a:lnTo>
                  <a:lnTo>
                    <a:pt x="138" y="30"/>
                  </a:lnTo>
                  <a:lnTo>
                    <a:pt x="138" y="12"/>
                  </a:lnTo>
                  <a:lnTo>
                    <a:pt x="150" y="0"/>
                  </a:lnTo>
                  <a:lnTo>
                    <a:pt x="78" y="12"/>
                  </a:lnTo>
                  <a:lnTo>
                    <a:pt x="0" y="18"/>
                  </a:lnTo>
                  <a:lnTo>
                    <a:pt x="42" y="174"/>
                  </a:lnTo>
                  <a:lnTo>
                    <a:pt x="54" y="198"/>
                  </a:lnTo>
                  <a:lnTo>
                    <a:pt x="60" y="204"/>
                  </a:lnTo>
                  <a:lnTo>
                    <a:pt x="60" y="216"/>
                  </a:lnTo>
                  <a:lnTo>
                    <a:pt x="66" y="216"/>
                  </a:lnTo>
                  <a:lnTo>
                    <a:pt x="66" y="222"/>
                  </a:lnTo>
                  <a:lnTo>
                    <a:pt x="54" y="228"/>
                  </a:lnTo>
                  <a:lnTo>
                    <a:pt x="54" y="234"/>
                  </a:lnTo>
                  <a:lnTo>
                    <a:pt x="54" y="252"/>
                  </a:lnTo>
                  <a:lnTo>
                    <a:pt x="54" y="270"/>
                  </a:lnTo>
                  <a:lnTo>
                    <a:pt x="60" y="276"/>
                  </a:lnTo>
                  <a:lnTo>
                    <a:pt x="60" y="288"/>
                  </a:lnTo>
                  <a:lnTo>
                    <a:pt x="60" y="294"/>
                  </a:lnTo>
                  <a:lnTo>
                    <a:pt x="72" y="318"/>
                  </a:lnTo>
                  <a:lnTo>
                    <a:pt x="84" y="336"/>
                  </a:lnTo>
                  <a:lnTo>
                    <a:pt x="252" y="324"/>
                  </a:lnTo>
                  <a:lnTo>
                    <a:pt x="258" y="336"/>
                  </a:lnTo>
                  <a:lnTo>
                    <a:pt x="270" y="336"/>
                  </a:lnTo>
                  <a:lnTo>
                    <a:pt x="270" y="330"/>
                  </a:lnTo>
                  <a:lnTo>
                    <a:pt x="264" y="324"/>
                  </a:lnTo>
                  <a:lnTo>
                    <a:pt x="264" y="318"/>
                  </a:lnTo>
                  <a:lnTo>
                    <a:pt x="264" y="306"/>
                  </a:lnTo>
                  <a:lnTo>
                    <a:pt x="270" y="300"/>
                  </a:lnTo>
                  <a:lnTo>
                    <a:pt x="276" y="306"/>
                  </a:lnTo>
                  <a:lnTo>
                    <a:pt x="288" y="306"/>
                  </a:lnTo>
                  <a:lnTo>
                    <a:pt x="294" y="306"/>
                  </a:lnTo>
                  <a:lnTo>
                    <a:pt x="300" y="306"/>
                  </a:lnTo>
                  <a:lnTo>
                    <a:pt x="300" y="300"/>
                  </a:lnTo>
                  <a:lnTo>
                    <a:pt x="294" y="300"/>
                  </a:lnTo>
                  <a:close/>
                </a:path>
              </a:pathLst>
            </a:custGeom>
            <a:solidFill>
              <a:srgbClr val="DCDCDC">
                <a:alpha val="57000"/>
              </a:srgbClr>
            </a:solidFill>
            <a:ln w="9525">
              <a:solidFill>
                <a:schemeClr val="bg1"/>
              </a:solidFill>
              <a:prstDash val="solid"/>
              <a:round/>
              <a:headEnd/>
              <a:tailEnd/>
            </a:ln>
          </p:spPr>
          <p:txBody>
            <a:bodyPr/>
            <a:lstStyle/>
            <a:p>
              <a:endParaRPr lang="en-US" dirty="0"/>
            </a:p>
          </p:txBody>
        </p:sp>
      </p:grpSp>
      <p:pic>
        <p:nvPicPr>
          <p:cNvPr id="8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693" y="1530421"/>
            <a:ext cx="612651" cy="61265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 name="Picture 10" descr="http://api.ning.com/files/RphpXqq94HemTdcvo7UySKWLO9jgqbocLsDhSY198mKnNPjaUsVAxNjhJgt4W9VrnLlCzHrLZx8Xl4G9sA4HxnzEWGZrqfhH/veterans.affairs.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927" y="1509872"/>
            <a:ext cx="643593" cy="642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12" descr="http://blog.icorps.com/Portals/108327/images/DHS%20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9260" y="2247365"/>
            <a:ext cx="645082" cy="645082"/>
          </a:xfrm>
          <a:prstGeom prst="ellipse">
            <a:avLst/>
          </a:prstGeom>
          <a:noFill/>
          <a:extLst>
            <a:ext uri="{909E8E84-426E-40DD-AFC4-6F175D3DCCD1}">
              <a14:hiddenFill xmlns:a14="http://schemas.microsoft.com/office/drawing/2010/main">
                <a:solidFill>
                  <a:srgbClr val="FFFFFF"/>
                </a:solidFill>
              </a14:hiddenFill>
            </a:ext>
          </a:extLst>
        </p:spPr>
      </p:pic>
      <p:pic>
        <p:nvPicPr>
          <p:cNvPr id="86" name="Picture 14" descr="http://workplacechoice.org/wp-content/uploads/2012/11/OPM_Seal.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45543" y="2967247"/>
            <a:ext cx="610278" cy="61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16" descr="http://www.gsa.gov/graphics/ogp/cio_logo.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096" t="4372" r="4653" b="4651"/>
          <a:stretch/>
        </p:blipFill>
        <p:spPr bwMode="auto">
          <a:xfrm>
            <a:off x="384694" y="2965625"/>
            <a:ext cx="624774" cy="625322"/>
          </a:xfrm>
          <a:prstGeom prst="ellipse">
            <a:avLst/>
          </a:prstGeom>
          <a:noFill/>
          <a:extLst>
            <a:ext uri="{909E8E84-426E-40DD-AFC4-6F175D3DCCD1}">
              <a14:hiddenFill xmlns:a14="http://schemas.microsoft.com/office/drawing/2010/main">
                <a:solidFill>
                  <a:srgbClr val="FFFFFF"/>
                </a:solidFill>
              </a14:hiddenFill>
            </a:ext>
          </a:extLst>
        </p:spPr>
      </p:pic>
      <p:pic>
        <p:nvPicPr>
          <p:cNvPr id="88" name="Picture 30" descr="http://ts1.mm.bing.net/th?&amp;id=HN.608046736546138132&amp;w=300&amp;h=300&amp;c=0&amp;pid=1.9&amp;rs=0&amp;p=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39093" y="2236775"/>
            <a:ext cx="617572" cy="617572"/>
          </a:xfrm>
          <a:prstGeom prst="ellipse">
            <a:avLst/>
          </a:prstGeom>
          <a:noFill/>
          <a:extLst>
            <a:ext uri="{909E8E84-426E-40DD-AFC4-6F175D3DCCD1}">
              <a14:hiddenFill xmlns:a14="http://schemas.microsoft.com/office/drawing/2010/main">
                <a:solidFill>
                  <a:srgbClr val="FFFFFF"/>
                </a:solidFill>
              </a14:hiddenFill>
            </a:ext>
          </a:extLst>
        </p:spPr>
      </p:pic>
      <p:pic>
        <p:nvPicPr>
          <p:cNvPr id="89" name="Picture 39" descr="http://bloximages.chicago2.vip.townnews.com/host.madison.com/content/tncms/assets/v3/editorial/1/de/1ded273c-e892-11e2-af6c-001a4bcf887a/51dc0072e4c52.preview-300.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8727" y="3682883"/>
            <a:ext cx="634077" cy="631964"/>
          </a:xfrm>
          <a:prstGeom prst="ellipse">
            <a:avLst/>
          </a:prstGeom>
          <a:noFill/>
          <a:extLst>
            <a:ext uri="{909E8E84-426E-40DD-AFC4-6F175D3DCCD1}">
              <a14:hiddenFill xmlns:a14="http://schemas.microsoft.com/office/drawing/2010/main">
                <a:solidFill>
                  <a:srgbClr val="FFFFFF"/>
                </a:solidFill>
              </a14:hiddenFill>
            </a:ext>
          </a:extLst>
        </p:spPr>
      </p:pic>
      <p:pic>
        <p:nvPicPr>
          <p:cNvPr id="90" name="Picture 42" descr="http://ww1.prweb.com/prfiles/2013/12/06/11401907/gI_122001_Cyber.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6068" y="1568295"/>
            <a:ext cx="1092931" cy="433520"/>
          </a:xfrm>
          <a:prstGeom prst="roundRect">
            <a:avLst>
              <a:gd name="adj" fmla="val 40285"/>
            </a:avLst>
          </a:prstGeom>
          <a:noFill/>
          <a:extLst>
            <a:ext uri="{909E8E84-426E-40DD-AFC4-6F175D3DCCD1}">
              <a14:hiddenFill xmlns:a14="http://schemas.microsoft.com/office/drawing/2010/main">
                <a:solidFill>
                  <a:srgbClr val="FFFFFF"/>
                </a:solidFill>
              </a14:hiddenFill>
            </a:ext>
          </a:extLst>
        </p:spPr>
      </p:pic>
      <p:pic>
        <p:nvPicPr>
          <p:cNvPr id="91" name="Picture 44" descr="George Washington University seal.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29904" y="1567001"/>
            <a:ext cx="611791" cy="6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Box 2"/>
          <p:cNvSpPr txBox="1">
            <a:spLocks noChangeArrowheads="1"/>
          </p:cNvSpPr>
          <p:nvPr/>
        </p:nvSpPr>
        <p:spPr bwMode="auto">
          <a:xfrm>
            <a:off x="433388" y="1009650"/>
            <a:ext cx="1700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itchFamily="34" charset="0"/>
                <a:ea typeface="MS PGothic" pitchFamily="34" charset="-128"/>
              </a:defRPr>
            </a:lvl1pPr>
            <a:lvl2pPr>
              <a:defRPr sz="2400">
                <a:solidFill>
                  <a:schemeClr val="tx1"/>
                </a:solidFill>
                <a:latin typeface="Arial" pitchFamily="34" charset="0"/>
                <a:ea typeface="MS PGothic" pitchFamily="34" charset="-128"/>
              </a:defRPr>
            </a:lvl2pPr>
            <a:lvl3pPr>
              <a:defRPr sz="2000">
                <a:solidFill>
                  <a:schemeClr val="tx1"/>
                </a:solidFill>
                <a:latin typeface="Arial" pitchFamily="34" charset="0"/>
                <a:ea typeface="MS PGothic" pitchFamily="34" charset="-128"/>
              </a:defRPr>
            </a:lvl3pPr>
            <a:lvl4pPr>
              <a:defRPr>
                <a:solidFill>
                  <a:schemeClr val="tx1"/>
                </a:solidFill>
                <a:latin typeface="Arial" pitchFamily="34" charset="0"/>
                <a:ea typeface="MS PGothic" pitchFamily="34" charset="-128"/>
              </a:defRPr>
            </a:lvl4pPr>
            <a:lvl5pPr>
              <a:defRPr>
                <a:solidFill>
                  <a:schemeClr val="tx1"/>
                </a:solidFill>
                <a:latin typeface="Arial" pitchFamily="34" charset="0"/>
                <a:ea typeface="MS PGothic" pitchFamily="34" charset="-128"/>
              </a:defRPr>
            </a:lvl5pPr>
            <a:lvl6pPr eaLnBrk="0" hangingPunct="0">
              <a:defRPr>
                <a:solidFill>
                  <a:schemeClr val="tx1"/>
                </a:solidFill>
                <a:latin typeface="Arial" pitchFamily="34" charset="0"/>
                <a:ea typeface="MS PGothic" pitchFamily="34" charset="-128"/>
              </a:defRPr>
            </a:lvl6pPr>
            <a:lvl7pPr eaLnBrk="0" hangingPunct="0">
              <a:defRPr>
                <a:solidFill>
                  <a:schemeClr val="tx1"/>
                </a:solidFill>
                <a:latin typeface="Arial" pitchFamily="34" charset="0"/>
                <a:ea typeface="MS PGothic" pitchFamily="34" charset="-128"/>
              </a:defRPr>
            </a:lvl7pPr>
            <a:lvl8pPr eaLnBrk="0" hangingPunct="0">
              <a:defRPr>
                <a:solidFill>
                  <a:schemeClr val="tx1"/>
                </a:solidFill>
                <a:latin typeface="Arial" pitchFamily="34" charset="0"/>
                <a:ea typeface="MS PGothic" pitchFamily="34" charset="-128"/>
              </a:defRPr>
            </a:lvl8pPr>
            <a:lvl9pPr eaLnBrk="0" hangingPunct="0">
              <a:defRPr>
                <a:solidFill>
                  <a:schemeClr val="tx1"/>
                </a:solidFill>
                <a:latin typeface="Arial" pitchFamily="34" charset="0"/>
                <a:ea typeface="MS PGothic" pitchFamily="34" charset="-128"/>
              </a:defRPr>
            </a:lvl9pPr>
          </a:lstStyle>
          <a:p>
            <a:pPr algn="ctr"/>
            <a:r>
              <a:rPr lang="en-US" altLang="en-US" sz="1900" b="1" dirty="0">
                <a:solidFill>
                  <a:schemeClr val="accent1"/>
                </a:solidFill>
              </a:rPr>
              <a:t>Government</a:t>
            </a:r>
          </a:p>
        </p:txBody>
      </p:sp>
      <p:sp>
        <p:nvSpPr>
          <p:cNvPr id="93" name="TextBox 102"/>
          <p:cNvSpPr txBox="1">
            <a:spLocks noChangeArrowheads="1"/>
          </p:cNvSpPr>
          <p:nvPr/>
        </p:nvSpPr>
        <p:spPr bwMode="auto">
          <a:xfrm>
            <a:off x="3421063" y="1009650"/>
            <a:ext cx="1700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itchFamily="34" charset="0"/>
                <a:ea typeface="MS PGothic" pitchFamily="34" charset="-128"/>
              </a:defRPr>
            </a:lvl1pPr>
            <a:lvl2pPr>
              <a:defRPr sz="2400">
                <a:solidFill>
                  <a:schemeClr val="tx1"/>
                </a:solidFill>
                <a:latin typeface="Arial" pitchFamily="34" charset="0"/>
                <a:ea typeface="MS PGothic" pitchFamily="34" charset="-128"/>
              </a:defRPr>
            </a:lvl2pPr>
            <a:lvl3pPr>
              <a:defRPr sz="2000">
                <a:solidFill>
                  <a:schemeClr val="tx1"/>
                </a:solidFill>
                <a:latin typeface="Arial" pitchFamily="34" charset="0"/>
                <a:ea typeface="MS PGothic" pitchFamily="34" charset="-128"/>
              </a:defRPr>
            </a:lvl3pPr>
            <a:lvl4pPr>
              <a:defRPr>
                <a:solidFill>
                  <a:schemeClr val="tx1"/>
                </a:solidFill>
                <a:latin typeface="Arial" pitchFamily="34" charset="0"/>
                <a:ea typeface="MS PGothic" pitchFamily="34" charset="-128"/>
              </a:defRPr>
            </a:lvl4pPr>
            <a:lvl5pPr>
              <a:defRPr>
                <a:solidFill>
                  <a:schemeClr val="tx1"/>
                </a:solidFill>
                <a:latin typeface="Arial" pitchFamily="34" charset="0"/>
                <a:ea typeface="MS PGothic" pitchFamily="34" charset="-128"/>
              </a:defRPr>
            </a:lvl5pPr>
            <a:lvl6pPr eaLnBrk="0" hangingPunct="0">
              <a:defRPr>
                <a:solidFill>
                  <a:schemeClr val="tx1"/>
                </a:solidFill>
                <a:latin typeface="Arial" pitchFamily="34" charset="0"/>
                <a:ea typeface="MS PGothic" pitchFamily="34" charset="-128"/>
              </a:defRPr>
            </a:lvl6pPr>
            <a:lvl7pPr eaLnBrk="0" hangingPunct="0">
              <a:defRPr>
                <a:solidFill>
                  <a:schemeClr val="tx1"/>
                </a:solidFill>
                <a:latin typeface="Arial" pitchFamily="34" charset="0"/>
                <a:ea typeface="MS PGothic" pitchFamily="34" charset="-128"/>
              </a:defRPr>
            </a:lvl7pPr>
            <a:lvl8pPr eaLnBrk="0" hangingPunct="0">
              <a:defRPr>
                <a:solidFill>
                  <a:schemeClr val="tx1"/>
                </a:solidFill>
                <a:latin typeface="Arial" pitchFamily="34" charset="0"/>
                <a:ea typeface="MS PGothic" pitchFamily="34" charset="-128"/>
              </a:defRPr>
            </a:lvl8pPr>
            <a:lvl9pPr eaLnBrk="0" hangingPunct="0">
              <a:defRPr>
                <a:solidFill>
                  <a:schemeClr val="tx1"/>
                </a:solidFill>
                <a:latin typeface="Arial" pitchFamily="34" charset="0"/>
                <a:ea typeface="MS PGothic" pitchFamily="34" charset="-128"/>
              </a:defRPr>
            </a:lvl9pPr>
          </a:lstStyle>
          <a:p>
            <a:pPr algn="ctr"/>
            <a:r>
              <a:rPr lang="en-US" altLang="en-US" sz="1900" b="1" dirty="0">
                <a:solidFill>
                  <a:schemeClr val="accent1"/>
                </a:solidFill>
              </a:rPr>
              <a:t>Education</a:t>
            </a:r>
          </a:p>
        </p:txBody>
      </p:sp>
      <p:cxnSp>
        <p:nvCxnSpPr>
          <p:cNvPr id="95" name="Straight Connector 94"/>
          <p:cNvCxnSpPr/>
          <p:nvPr/>
        </p:nvCxnSpPr>
        <p:spPr>
          <a:xfrm>
            <a:off x="6032368" y="1066800"/>
            <a:ext cx="1" cy="4912613"/>
          </a:xfrm>
          <a:prstGeom prst="line">
            <a:avLst/>
          </a:prstGeom>
          <a:ln w="12700" cmpd="sng">
            <a:solidFill>
              <a:srgbClr val="0E6596"/>
            </a:solidFill>
          </a:ln>
        </p:spPr>
        <p:style>
          <a:lnRef idx="1">
            <a:schemeClr val="accent1"/>
          </a:lnRef>
          <a:fillRef idx="0">
            <a:schemeClr val="accent1"/>
          </a:fillRef>
          <a:effectRef idx="0">
            <a:schemeClr val="accent1"/>
          </a:effectRef>
          <a:fontRef idx="minor">
            <a:schemeClr val="tx1"/>
          </a:fontRef>
        </p:style>
      </p:cxnSp>
      <p:pic>
        <p:nvPicPr>
          <p:cNvPr id="96" name="Picture 9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39695" y="3658315"/>
            <a:ext cx="643658" cy="664045"/>
          </a:xfrm>
          <a:prstGeom prst="ellipse">
            <a:avLst/>
          </a:prstGeom>
        </p:spPr>
      </p:pic>
      <p:pic>
        <p:nvPicPr>
          <p:cNvPr id="97" name="Picture 9"/>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94098" y="5267235"/>
            <a:ext cx="596648" cy="37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9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4814" y="4443709"/>
            <a:ext cx="590240" cy="595038"/>
          </a:xfrm>
          <a:prstGeom prst="ellipse">
            <a:avLst/>
          </a:prstGeom>
        </p:spPr>
      </p:pic>
      <p:pic>
        <p:nvPicPr>
          <p:cNvPr id="99" name="Picture 9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514843" y="4429361"/>
            <a:ext cx="664467" cy="661514"/>
          </a:xfrm>
          <a:prstGeom prst="ellipse">
            <a:avLst/>
          </a:prstGeom>
        </p:spPr>
      </p:pic>
      <p:pic>
        <p:nvPicPr>
          <p:cNvPr id="100" name="Picture 111"/>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886402" y="2374372"/>
            <a:ext cx="499731" cy="693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100"/>
          <p:cNvPicPr>
            <a:picLocks noChangeAspect="1"/>
          </p:cNvPicPr>
          <p:nvPr/>
        </p:nvPicPr>
        <p:blipFill rotWithShape="1">
          <a:blip r:embed="rId18">
            <a:extLst>
              <a:ext uri="{28A0092B-C50C-407E-A947-70E740481C1C}">
                <a14:useLocalDpi xmlns:a14="http://schemas.microsoft.com/office/drawing/2010/main" val="0"/>
              </a:ext>
            </a:extLst>
          </a:blip>
          <a:srcRect t="34494" b="37266"/>
          <a:stretch/>
        </p:blipFill>
        <p:spPr>
          <a:xfrm>
            <a:off x="4347142" y="2132909"/>
            <a:ext cx="1443502" cy="326106"/>
          </a:xfrm>
          <a:prstGeom prst="roundRect">
            <a:avLst/>
          </a:prstGeom>
        </p:spPr>
      </p:pic>
      <p:pic>
        <p:nvPicPr>
          <p:cNvPr id="102" name="Picture 10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841911" y="3195863"/>
            <a:ext cx="605910" cy="605910"/>
          </a:xfrm>
          <a:prstGeom prst="ellipse">
            <a:avLst/>
          </a:prstGeom>
        </p:spPr>
      </p:pic>
      <p:pic>
        <p:nvPicPr>
          <p:cNvPr id="103" name="Picture 118"/>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3677078" y="2388007"/>
            <a:ext cx="436129" cy="581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103"/>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843415" y="3943547"/>
            <a:ext cx="637020" cy="637020"/>
          </a:xfrm>
          <a:prstGeom prst="ellipse">
            <a:avLst/>
          </a:prstGeom>
        </p:spPr>
      </p:pic>
      <p:pic>
        <p:nvPicPr>
          <p:cNvPr id="105" name="Picture 124"/>
          <p:cNvPicPr>
            <a:picLocks noChangeAspect="1"/>
          </p:cNvPicPr>
          <p:nvPr/>
        </p:nvPicPr>
        <p:blipFill>
          <a:blip r:embed="rId22" cstate="print">
            <a:extLst>
              <a:ext uri="{28A0092B-C50C-407E-A947-70E740481C1C}">
                <a14:useLocalDpi xmlns:a14="http://schemas.microsoft.com/office/drawing/2010/main" val="0"/>
              </a:ext>
            </a:extLst>
          </a:blip>
          <a:srcRect l="3751" t="11668" r="5000" b="26923"/>
          <a:stretch>
            <a:fillRect/>
          </a:stretch>
        </p:blipFill>
        <p:spPr bwMode="auto">
          <a:xfrm>
            <a:off x="4416984" y="3280189"/>
            <a:ext cx="1391674" cy="483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16" descr="http://www.newmanchester.org/wp-content/uploads/2012/05/georgia-state-university-logo.gif"/>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8690" t="7852" r="8391" b="7752"/>
          <a:stretch/>
        </p:blipFill>
        <p:spPr bwMode="auto">
          <a:xfrm>
            <a:off x="3652352" y="3954136"/>
            <a:ext cx="581505" cy="591859"/>
          </a:xfrm>
          <a:prstGeom prst="ellipse">
            <a:avLst/>
          </a:prstGeom>
          <a:noFill/>
          <a:extLst>
            <a:ext uri="{909E8E84-426E-40DD-AFC4-6F175D3DCCD1}">
              <a14:hiddenFill xmlns:a14="http://schemas.microsoft.com/office/drawing/2010/main">
                <a:solidFill>
                  <a:srgbClr val="FFFFFF"/>
                </a:solidFill>
              </a14:hiddenFill>
            </a:ext>
          </a:extLst>
        </p:spPr>
      </p:pic>
      <p:pic>
        <p:nvPicPr>
          <p:cNvPr id="107" name="Picture 106"/>
          <p:cNvPicPr>
            <a:picLocks noChangeAspect="1"/>
          </p:cNvPicPr>
          <p:nvPr/>
        </p:nvPicPr>
        <p:blipFill rotWithShape="1">
          <a:blip r:embed="rId24">
            <a:extLst>
              <a:ext uri="{28A0092B-C50C-407E-A947-70E740481C1C}">
                <a14:useLocalDpi xmlns:a14="http://schemas.microsoft.com/office/drawing/2010/main" val="0"/>
              </a:ext>
            </a:extLst>
          </a:blip>
          <a:srcRect l="5135" t="6126" r="6334" b="5111"/>
          <a:stretch/>
        </p:blipFill>
        <p:spPr>
          <a:xfrm>
            <a:off x="2858083" y="4666374"/>
            <a:ext cx="617305" cy="618915"/>
          </a:xfrm>
          <a:prstGeom prst="ellipse">
            <a:avLst/>
          </a:prstGeom>
        </p:spPr>
      </p:pic>
      <p:pic>
        <p:nvPicPr>
          <p:cNvPr id="108" name="Picture 1029"/>
          <p:cNvPicPr>
            <a:picLocks noChangeAspect="1"/>
          </p:cNvPicPr>
          <p:nvPr/>
        </p:nvPicPr>
        <p:blipFill>
          <a:blip r:embed="rId25" cstate="print">
            <a:extLst>
              <a:ext uri="{28A0092B-C50C-407E-A947-70E740481C1C}">
                <a14:useLocalDpi xmlns:a14="http://schemas.microsoft.com/office/drawing/2010/main" val="0"/>
              </a:ext>
            </a:extLst>
          </a:blip>
          <a:srcRect t="14134" r="1343" b="38454"/>
          <a:stretch>
            <a:fillRect/>
          </a:stretch>
        </p:blipFill>
        <p:spPr bwMode="auto">
          <a:xfrm>
            <a:off x="4415960" y="4487244"/>
            <a:ext cx="1370473" cy="23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 name="Picture 108"/>
          <p:cNvPicPr>
            <a:picLocks noChangeAspect="1"/>
          </p:cNvPicPr>
          <p:nvPr/>
        </p:nvPicPr>
        <p:blipFill rotWithShape="1">
          <a:blip r:embed="rId26" cstate="print">
            <a:extLst>
              <a:ext uri="{28A0092B-C50C-407E-A947-70E740481C1C}">
                <a14:useLocalDpi xmlns:a14="http://schemas.microsoft.com/office/drawing/2010/main" val="0"/>
              </a:ext>
            </a:extLst>
          </a:blip>
          <a:srcRect l="1167" r="1129"/>
          <a:stretch/>
        </p:blipFill>
        <p:spPr>
          <a:xfrm>
            <a:off x="4822357" y="3981275"/>
            <a:ext cx="686080" cy="407278"/>
          </a:xfrm>
          <a:prstGeom prst="roundRect">
            <a:avLst>
              <a:gd name="adj" fmla="val 9770"/>
            </a:avLst>
          </a:prstGeom>
        </p:spPr>
      </p:pic>
      <p:pic>
        <p:nvPicPr>
          <p:cNvPr id="110" name="Picture 1032"/>
          <p:cNvPicPr>
            <a:picLocks noChangeAspect="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630911" y="3304661"/>
            <a:ext cx="564847" cy="496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 name="TextBox 101"/>
          <p:cNvSpPr txBox="1">
            <a:spLocks noChangeArrowheads="1"/>
          </p:cNvSpPr>
          <p:nvPr/>
        </p:nvSpPr>
        <p:spPr bwMode="auto">
          <a:xfrm>
            <a:off x="6592888" y="1047750"/>
            <a:ext cx="1700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itchFamily="34" charset="0"/>
                <a:ea typeface="MS PGothic" pitchFamily="34" charset="-128"/>
              </a:defRPr>
            </a:lvl1pPr>
            <a:lvl2pPr>
              <a:defRPr sz="2400">
                <a:solidFill>
                  <a:schemeClr val="tx1"/>
                </a:solidFill>
                <a:latin typeface="Arial" pitchFamily="34" charset="0"/>
                <a:ea typeface="MS PGothic" pitchFamily="34" charset="-128"/>
              </a:defRPr>
            </a:lvl2pPr>
            <a:lvl3pPr>
              <a:defRPr sz="2000">
                <a:solidFill>
                  <a:schemeClr val="tx1"/>
                </a:solidFill>
                <a:latin typeface="Arial" pitchFamily="34" charset="0"/>
                <a:ea typeface="MS PGothic" pitchFamily="34" charset="-128"/>
              </a:defRPr>
            </a:lvl3pPr>
            <a:lvl4pPr>
              <a:defRPr>
                <a:solidFill>
                  <a:schemeClr val="tx1"/>
                </a:solidFill>
                <a:latin typeface="Arial" pitchFamily="34" charset="0"/>
                <a:ea typeface="MS PGothic" pitchFamily="34" charset="-128"/>
              </a:defRPr>
            </a:lvl4pPr>
            <a:lvl5pPr>
              <a:defRPr>
                <a:solidFill>
                  <a:schemeClr val="tx1"/>
                </a:solidFill>
                <a:latin typeface="Arial" pitchFamily="34" charset="0"/>
                <a:ea typeface="MS PGothic" pitchFamily="34" charset="-128"/>
              </a:defRPr>
            </a:lvl5pPr>
            <a:lvl6pPr eaLnBrk="0" hangingPunct="0">
              <a:defRPr>
                <a:solidFill>
                  <a:schemeClr val="tx1"/>
                </a:solidFill>
                <a:latin typeface="Arial" pitchFamily="34" charset="0"/>
                <a:ea typeface="MS PGothic" pitchFamily="34" charset="-128"/>
              </a:defRPr>
            </a:lvl6pPr>
            <a:lvl7pPr eaLnBrk="0" hangingPunct="0">
              <a:defRPr>
                <a:solidFill>
                  <a:schemeClr val="tx1"/>
                </a:solidFill>
                <a:latin typeface="Arial" pitchFamily="34" charset="0"/>
                <a:ea typeface="MS PGothic" pitchFamily="34" charset="-128"/>
              </a:defRPr>
            </a:lvl7pPr>
            <a:lvl8pPr eaLnBrk="0" hangingPunct="0">
              <a:defRPr>
                <a:solidFill>
                  <a:schemeClr val="tx1"/>
                </a:solidFill>
                <a:latin typeface="Arial" pitchFamily="34" charset="0"/>
                <a:ea typeface="MS PGothic" pitchFamily="34" charset="-128"/>
              </a:defRPr>
            </a:lvl8pPr>
            <a:lvl9pPr eaLnBrk="0" hangingPunct="0">
              <a:defRPr>
                <a:solidFill>
                  <a:schemeClr val="tx1"/>
                </a:solidFill>
                <a:latin typeface="Arial" pitchFamily="34" charset="0"/>
                <a:ea typeface="MS PGothic" pitchFamily="34" charset="-128"/>
              </a:defRPr>
            </a:lvl9pPr>
          </a:lstStyle>
          <a:p>
            <a:pPr algn="ctr"/>
            <a:r>
              <a:rPr lang="en-US" altLang="en-US" sz="1900" b="1" dirty="0">
                <a:solidFill>
                  <a:schemeClr val="accent1"/>
                </a:solidFill>
              </a:rPr>
              <a:t>Industry</a:t>
            </a:r>
          </a:p>
        </p:txBody>
      </p:sp>
      <p:pic>
        <p:nvPicPr>
          <p:cNvPr id="112" name="Picture 4" descr="http://t3.gstatic.com/images?q=tbn:ANd9GcRXICSsMw0JojVLHDlYTrwKXvCI9LpMtb5RhfAk0r52VzuhTueySg">
            <a:hlinkClick r:id="rId28"/>
          </p:cNvPr>
          <p:cNvPicPr>
            <a:picLocks noChangeAspect="1" noChangeArrowheads="1"/>
          </p:cNvPicPr>
          <p:nvPr/>
        </p:nvPicPr>
        <p:blipFill rotWithShape="1">
          <a:blip r:embed="rId29">
            <a:extLst>
              <a:ext uri="{28A0092B-C50C-407E-A947-70E740481C1C}">
                <a14:useLocalDpi xmlns:a14="http://schemas.microsoft.com/office/drawing/2010/main" val="0"/>
              </a:ext>
            </a:extLst>
          </a:blip>
          <a:srcRect t="29873" b="8765"/>
          <a:stretch/>
        </p:blipFill>
        <p:spPr bwMode="auto">
          <a:xfrm>
            <a:off x="7535020" y="4775390"/>
            <a:ext cx="1444705" cy="401392"/>
          </a:xfrm>
          <a:prstGeom prst="roundRect">
            <a:avLst/>
          </a:prstGeom>
          <a:noFill/>
          <a:extLst>
            <a:ext uri="{909E8E84-426E-40DD-AFC4-6F175D3DCCD1}">
              <a14:hiddenFill xmlns:a14="http://schemas.microsoft.com/office/drawing/2010/main">
                <a:solidFill>
                  <a:srgbClr val="FFFFFF"/>
                </a:solidFill>
              </a14:hiddenFill>
            </a:ext>
          </a:extLst>
        </p:spPr>
      </p:pic>
      <p:pic>
        <p:nvPicPr>
          <p:cNvPr id="113" name="Picture 112"/>
          <p:cNvPicPr>
            <a:picLocks noChangeAspect="1"/>
          </p:cNvPicPr>
          <p:nvPr/>
        </p:nvPicPr>
        <p:blipFill rotWithShape="1">
          <a:blip r:embed="rId30" cstate="print">
            <a:extLst>
              <a:ext uri="{28A0092B-C50C-407E-A947-70E740481C1C}">
                <a14:useLocalDpi xmlns:a14="http://schemas.microsoft.com/office/drawing/2010/main" val="0"/>
              </a:ext>
            </a:extLst>
          </a:blip>
          <a:srcRect l="15418" t="13350" r="14428" b="13604"/>
          <a:stretch/>
        </p:blipFill>
        <p:spPr>
          <a:xfrm>
            <a:off x="6547001" y="5207727"/>
            <a:ext cx="578388" cy="451088"/>
          </a:xfrm>
          <a:prstGeom prst="roundRect">
            <a:avLst/>
          </a:prstGeom>
        </p:spPr>
      </p:pic>
      <p:pic>
        <p:nvPicPr>
          <p:cNvPr id="114" name="Picture 113"/>
          <p:cNvPicPr>
            <a:picLocks noChangeAspect="1"/>
          </p:cNvPicPr>
          <p:nvPr/>
        </p:nvPicPr>
        <p:blipFill rotWithShape="1">
          <a:blip r:embed="rId31" cstate="print">
            <a:extLst>
              <a:ext uri="{28A0092B-C50C-407E-A947-70E740481C1C}">
                <a14:useLocalDpi xmlns:a14="http://schemas.microsoft.com/office/drawing/2010/main" val="0"/>
              </a:ext>
            </a:extLst>
          </a:blip>
          <a:srcRect t="30291" b="25551"/>
          <a:stretch/>
        </p:blipFill>
        <p:spPr>
          <a:xfrm>
            <a:off x="7795553" y="5735053"/>
            <a:ext cx="815047" cy="206097"/>
          </a:xfrm>
          <a:prstGeom prst="roundRect">
            <a:avLst/>
          </a:prstGeom>
        </p:spPr>
      </p:pic>
      <p:pic>
        <p:nvPicPr>
          <p:cNvPr id="115" name="Picture 109"/>
          <p:cNvPicPr>
            <a:picLocks noChangeAspect="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6415228" y="2117517"/>
            <a:ext cx="1087293" cy="305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14"/>
          <p:cNvPicPr>
            <a:picLocks noChangeAspect="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7823119" y="2216995"/>
            <a:ext cx="754139" cy="26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15"/>
          <p:cNvPicPr>
            <a:picLocks noChangeAspect="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6460773" y="2641750"/>
            <a:ext cx="781397" cy="41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 name="Picture 116"/>
          <p:cNvPicPr>
            <a:picLocks noChangeAspect="1"/>
          </p:cNvPicPr>
          <p:nvPr/>
        </p:nvPicPr>
        <p:blipFill>
          <a:blip r:embed="rId35">
            <a:extLst>
              <a:ext uri="{28A0092B-C50C-407E-A947-70E740481C1C}">
                <a14:useLocalDpi xmlns:a14="http://schemas.microsoft.com/office/drawing/2010/main" val="0"/>
              </a:ext>
            </a:extLst>
          </a:blip>
          <a:srcRect/>
          <a:stretch>
            <a:fillRect/>
          </a:stretch>
        </p:blipFill>
        <p:spPr bwMode="auto">
          <a:xfrm>
            <a:off x="7911982" y="2624618"/>
            <a:ext cx="589076" cy="58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136"/>
          <p:cNvPicPr>
            <a:picLocks noChangeAspect="1"/>
          </p:cNvPicPr>
          <p:nvPr/>
        </p:nvPicPr>
        <p:blipFill>
          <a:blip r:embed="rId36">
            <a:extLst>
              <a:ext uri="{28A0092B-C50C-407E-A947-70E740481C1C}">
                <a14:useLocalDpi xmlns:a14="http://schemas.microsoft.com/office/drawing/2010/main" val="0"/>
              </a:ext>
            </a:extLst>
          </a:blip>
          <a:srcRect/>
          <a:stretch>
            <a:fillRect/>
          </a:stretch>
        </p:blipFill>
        <p:spPr bwMode="auto">
          <a:xfrm>
            <a:off x="6310321" y="3348832"/>
            <a:ext cx="1216011" cy="293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37"/>
          <p:cNvPicPr>
            <a:picLocks noChangeAspect="1"/>
          </p:cNvPicPr>
          <p:nvPr/>
        </p:nvPicPr>
        <p:blipFill>
          <a:blip r:embed="rId37" cstate="print">
            <a:extLst>
              <a:ext uri="{28A0092B-C50C-407E-A947-70E740481C1C}">
                <a14:useLocalDpi xmlns:a14="http://schemas.microsoft.com/office/drawing/2010/main" val="0"/>
              </a:ext>
            </a:extLst>
          </a:blip>
          <a:srcRect r="51563"/>
          <a:stretch>
            <a:fillRect/>
          </a:stretch>
        </p:blipFill>
        <p:spPr bwMode="auto">
          <a:xfrm>
            <a:off x="7743724" y="3307454"/>
            <a:ext cx="1049434" cy="35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22"/>
          <p:cNvPicPr>
            <a:picLocks noChangeAspect="1"/>
          </p:cNvPicPr>
          <p:nvPr/>
        </p:nvPicPr>
        <p:blipFill>
          <a:blip r:embed="rId38">
            <a:extLst>
              <a:ext uri="{28A0092B-C50C-407E-A947-70E740481C1C}">
                <a14:useLocalDpi xmlns:a14="http://schemas.microsoft.com/office/drawing/2010/main" val="0"/>
              </a:ext>
            </a:extLst>
          </a:blip>
          <a:srcRect t="28807" b="32062"/>
          <a:stretch>
            <a:fillRect/>
          </a:stretch>
        </p:blipFill>
        <p:spPr bwMode="auto">
          <a:xfrm>
            <a:off x="7830156" y="3838417"/>
            <a:ext cx="702652" cy="27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23"/>
          <p:cNvPicPr>
            <a:picLocks noChangeAspect="1"/>
          </p:cNvPicPr>
          <p:nvPr/>
        </p:nvPicPr>
        <p:blipFill>
          <a:blip r:embed="rId39" cstate="print">
            <a:extLst>
              <a:ext uri="{28A0092B-C50C-407E-A947-70E740481C1C}">
                <a14:useLocalDpi xmlns:a14="http://schemas.microsoft.com/office/drawing/2010/main" val="0"/>
              </a:ext>
            </a:extLst>
          </a:blip>
          <a:srcRect t="17726" b="18199"/>
          <a:stretch>
            <a:fillRect/>
          </a:stretch>
        </p:blipFill>
        <p:spPr bwMode="auto">
          <a:xfrm>
            <a:off x="6484491" y="3733995"/>
            <a:ext cx="746567" cy="47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026"/>
          <p:cNvPicPr>
            <a:picLocks noChangeAspect="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7659396" y="4266795"/>
            <a:ext cx="979775" cy="33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1028"/>
          <p:cNvPicPr>
            <a:picLocks noChangeAspect="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6531076" y="4326973"/>
            <a:ext cx="593619" cy="33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Picture 17"/>
          <p:cNvPicPr>
            <a:picLocks noChangeAspect="1" noChangeArrowheads="1"/>
          </p:cNvPicPr>
          <p:nvPr/>
        </p:nvPicPr>
        <p:blipFill>
          <a:blip r:embed="rId42">
            <a:extLst>
              <a:ext uri="{28A0092B-C50C-407E-A947-70E740481C1C}">
                <a14:useLocalDpi xmlns:a14="http://schemas.microsoft.com/office/drawing/2010/main" val="0"/>
              </a:ext>
            </a:extLst>
          </a:blip>
          <a:srcRect l="13535" t="13715" r="69720" b="78677"/>
          <a:stretch>
            <a:fillRect/>
          </a:stretch>
        </p:blipFill>
        <p:spPr bwMode="auto">
          <a:xfrm>
            <a:off x="6282075" y="4777875"/>
            <a:ext cx="1058521" cy="29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 name="Picture 1038"/>
          <p:cNvPicPr>
            <a:picLocks noChangeAspect="1"/>
          </p:cNvPicPr>
          <p:nvPr/>
        </p:nvPicPr>
        <p:blipFill>
          <a:blip r:embed="rId43" cstate="print">
            <a:extLst>
              <a:ext uri="{28A0092B-C50C-407E-A947-70E740481C1C}">
                <a14:useLocalDpi xmlns:a14="http://schemas.microsoft.com/office/drawing/2010/main" val="0"/>
              </a:ext>
            </a:extLst>
          </a:blip>
          <a:srcRect t="15697" b="11272"/>
          <a:stretch>
            <a:fillRect/>
          </a:stretch>
        </p:blipFill>
        <p:spPr bwMode="auto">
          <a:xfrm>
            <a:off x="8005959" y="1563280"/>
            <a:ext cx="831060" cy="454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Picture 1041"/>
          <p:cNvPicPr>
            <a:picLocks noChangeAspect="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7758434" y="5140183"/>
            <a:ext cx="926773" cy="40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 name="Picture 1042"/>
          <p:cNvPicPr>
            <a:picLocks noChangeAspect="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3631153" y="4715942"/>
            <a:ext cx="602705" cy="595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 name="Picture 1043"/>
          <p:cNvPicPr>
            <a:picLocks noChangeAspect="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4561028" y="2630785"/>
            <a:ext cx="1087293" cy="414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Picture 129"/>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3597721" y="1564874"/>
            <a:ext cx="603450" cy="603450"/>
          </a:xfrm>
          <a:prstGeom prst="ellipse">
            <a:avLst/>
          </a:prstGeom>
        </p:spPr>
      </p:pic>
      <p:pic>
        <p:nvPicPr>
          <p:cNvPr id="131" name="Picture 1046"/>
          <p:cNvPicPr>
            <a:picLocks noChangeAspect="1"/>
          </p:cNvPicPr>
          <p:nvPr/>
        </p:nvPicPr>
        <p:blipFill>
          <a:blip r:embed="rId48" cstate="print">
            <a:extLst>
              <a:ext uri="{28A0092B-C50C-407E-A947-70E740481C1C}">
                <a14:useLocalDpi xmlns:a14="http://schemas.microsoft.com/office/drawing/2010/main" val="0"/>
              </a:ext>
            </a:extLst>
          </a:blip>
          <a:srcRect t="18532" r="2100" b="49879"/>
          <a:stretch>
            <a:fillRect/>
          </a:stretch>
        </p:blipFill>
        <p:spPr bwMode="auto">
          <a:xfrm>
            <a:off x="6362672" y="5739050"/>
            <a:ext cx="1050949" cy="21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 name="Picture 1047"/>
          <p:cNvPicPr>
            <a:picLocks noChangeAspect="1"/>
          </p:cNvPicPr>
          <p:nvPr/>
        </p:nvPicPr>
        <p:blipFill>
          <a:blip r:embed="rId49" cstate="print">
            <a:extLst>
              <a:ext uri="{28A0092B-C50C-407E-A947-70E740481C1C}">
                <a14:useLocalDpi xmlns:a14="http://schemas.microsoft.com/office/drawing/2010/main" val="0"/>
              </a:ext>
            </a:extLst>
          </a:blip>
          <a:srcRect t="26331" b="24838"/>
          <a:stretch>
            <a:fillRect/>
          </a:stretch>
        </p:blipFill>
        <p:spPr bwMode="auto">
          <a:xfrm>
            <a:off x="4659210" y="4882818"/>
            <a:ext cx="1049435" cy="33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 name="Picture 1049"/>
          <p:cNvPicPr>
            <a:picLocks noChangeAspect="1"/>
          </p:cNvPicPr>
          <p:nvPr/>
        </p:nvPicPr>
        <p:blipFill>
          <a:blip r:embed="rId50">
            <a:extLst>
              <a:ext uri="{28A0092B-C50C-407E-A947-70E740481C1C}">
                <a14:useLocalDpi xmlns:a14="http://schemas.microsoft.com/office/drawing/2010/main" val="0"/>
              </a:ext>
            </a:extLst>
          </a:blip>
          <a:srcRect/>
          <a:stretch>
            <a:fillRect/>
          </a:stretch>
        </p:blipFill>
        <p:spPr bwMode="auto">
          <a:xfrm>
            <a:off x="2849994" y="5453154"/>
            <a:ext cx="764739" cy="21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 name="Picture 1050"/>
          <p:cNvPicPr>
            <a:picLocks noChangeAspect="1"/>
          </p:cNvPicPr>
          <p:nvPr/>
        </p:nvPicPr>
        <p:blipFill>
          <a:blip r:embed="rId51" cstate="print">
            <a:extLst>
              <a:ext uri="{28A0092B-C50C-407E-A947-70E740481C1C}">
                <a14:useLocalDpi xmlns:a14="http://schemas.microsoft.com/office/drawing/2010/main" val="0"/>
              </a:ext>
            </a:extLst>
          </a:blip>
          <a:srcRect t="32295" b="36716"/>
          <a:stretch>
            <a:fillRect/>
          </a:stretch>
        </p:blipFill>
        <p:spPr bwMode="auto">
          <a:xfrm>
            <a:off x="4829065" y="5459622"/>
            <a:ext cx="819256" cy="28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 name="Picture 1051"/>
          <p:cNvPicPr>
            <a:picLocks noChangeAspect="1"/>
          </p:cNvPicPr>
          <p:nvPr/>
        </p:nvPicPr>
        <p:blipFill>
          <a:blip r:embed="rId52" cstate="print">
            <a:extLst>
              <a:ext uri="{28A0092B-C50C-407E-A947-70E740481C1C}">
                <a14:useLocalDpi xmlns:a14="http://schemas.microsoft.com/office/drawing/2010/main" val="0"/>
              </a:ext>
            </a:extLst>
          </a:blip>
          <a:srcRect l="10184" t="11559" r="9109" b="13950"/>
          <a:stretch>
            <a:fillRect/>
          </a:stretch>
        </p:blipFill>
        <p:spPr bwMode="auto">
          <a:xfrm>
            <a:off x="3860690" y="5396276"/>
            <a:ext cx="819256" cy="51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2" name="Straight Connector 141"/>
          <p:cNvCxnSpPr/>
          <p:nvPr/>
        </p:nvCxnSpPr>
        <p:spPr>
          <a:xfrm>
            <a:off x="2514600" y="1066800"/>
            <a:ext cx="1" cy="4912613"/>
          </a:xfrm>
          <a:prstGeom prst="line">
            <a:avLst/>
          </a:prstGeom>
          <a:ln w="12700" cmpd="sng">
            <a:solidFill>
              <a:srgbClr val="0E6596"/>
            </a:solidFill>
          </a:ln>
        </p:spPr>
        <p:style>
          <a:lnRef idx="1">
            <a:schemeClr val="accent1"/>
          </a:lnRef>
          <a:fillRef idx="0">
            <a:schemeClr val="accent1"/>
          </a:fillRef>
          <a:effectRef idx="0">
            <a:schemeClr val="accent1"/>
          </a:effectRef>
          <a:fontRef idx="minor">
            <a:schemeClr val="tx1"/>
          </a:fontRef>
        </p:style>
      </p:cxnSp>
      <p:pic>
        <p:nvPicPr>
          <p:cNvPr id="94" name="Picture 93"/>
          <p:cNvPicPr>
            <a:picLocks noChangeAspect="1"/>
          </p:cNvPicPr>
          <p:nvPr/>
        </p:nvPicPr>
        <p:blipFill rotWithShape="1">
          <a:blip r:embed="rId53" cstate="print">
            <a:extLst>
              <a:ext uri="{28A0092B-C50C-407E-A947-70E740481C1C}">
                <a14:useLocalDpi xmlns:a14="http://schemas.microsoft.com/office/drawing/2010/main" val="0"/>
              </a:ext>
            </a:extLst>
          </a:blip>
          <a:srcRect b="27724"/>
          <a:stretch/>
        </p:blipFill>
        <p:spPr>
          <a:xfrm>
            <a:off x="6334702" y="1709055"/>
            <a:ext cx="1429369" cy="261160"/>
          </a:xfrm>
          <a:prstGeom prst="rect">
            <a:avLst/>
          </a:prstGeom>
        </p:spPr>
      </p:pic>
    </p:spTree>
    <p:extLst>
      <p:ext uri="{BB962C8B-B14F-4D97-AF65-F5344CB8AC3E}">
        <p14:creationId xmlns:p14="http://schemas.microsoft.com/office/powerpoint/2010/main" val="926109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9753600" cy="676275"/>
          </a:xfrm>
        </p:spPr>
        <p:txBody>
          <a:bodyPr/>
          <a:lstStyle/>
          <a:p>
            <a:r>
              <a:rPr lang="en-US" sz="2800" dirty="0" smtClean="0"/>
              <a:t>The Foundation for our Nation’s Cyber Workforce</a:t>
            </a:r>
            <a:endParaRPr lang="en-US" sz="2800" dirty="0"/>
          </a:p>
        </p:txBody>
      </p:sp>
      <p:sp>
        <p:nvSpPr>
          <p:cNvPr id="4" name="TextBox 3"/>
          <p:cNvSpPr txBox="1"/>
          <p:nvPr/>
        </p:nvSpPr>
        <p:spPr>
          <a:xfrm>
            <a:off x="381000" y="1371600"/>
            <a:ext cx="8103321" cy="2092881"/>
          </a:xfrm>
          <a:prstGeom prst="rect">
            <a:avLst/>
          </a:prstGeom>
          <a:noFill/>
          <a:ln>
            <a:noFill/>
          </a:ln>
        </p:spPr>
        <p:txBody>
          <a:bodyPr wrap="square">
            <a:spAutoFit/>
          </a:bodyPr>
          <a:lstStyle/>
          <a:p>
            <a:pPr eaLnBrk="0" hangingPunct="0">
              <a:spcBef>
                <a:spcPts val="300"/>
              </a:spcBef>
              <a:defRPr/>
            </a:pPr>
            <a:r>
              <a:rPr lang="en-US" sz="2600" b="1" dirty="0">
                <a:solidFill>
                  <a:srgbClr val="000000"/>
                </a:solidFill>
                <a:latin typeface="Arial  "/>
                <a:ea typeface="+mn-ea"/>
              </a:rPr>
              <a:t>The </a:t>
            </a:r>
            <a:r>
              <a:rPr lang="en-US" sz="2600" b="1" dirty="0" smtClean="0">
                <a:solidFill>
                  <a:srgbClr val="000000"/>
                </a:solidFill>
                <a:latin typeface="Arial  "/>
                <a:ea typeface="+mn-ea"/>
              </a:rPr>
              <a:t>National Cybersecurity Workforce Framework</a:t>
            </a:r>
            <a:endParaRPr lang="en-US" sz="2600" b="1" dirty="0">
              <a:solidFill>
                <a:srgbClr val="000000"/>
              </a:solidFill>
              <a:latin typeface="Arial  "/>
              <a:ea typeface="+mn-ea"/>
            </a:endParaRPr>
          </a:p>
          <a:p>
            <a:pPr marL="285750" indent="-285750" eaLnBrk="0" hangingPunct="0">
              <a:spcBef>
                <a:spcPts val="300"/>
              </a:spcBef>
              <a:buFont typeface="Wingdings" pitchFamily="2" charset="2"/>
              <a:buChar char="§"/>
              <a:defRPr/>
            </a:pPr>
            <a:endParaRPr lang="en-US" sz="1600" dirty="0" smtClean="0">
              <a:solidFill>
                <a:srgbClr val="000000"/>
              </a:solidFill>
              <a:latin typeface="Arial  "/>
              <a:ea typeface="+mn-ea"/>
            </a:endParaRPr>
          </a:p>
          <a:p>
            <a:pPr marL="457200" indent="-457200" eaLnBrk="0" hangingPunct="0">
              <a:spcBef>
                <a:spcPts val="300"/>
              </a:spcBef>
              <a:buClr>
                <a:schemeClr val="tx2"/>
              </a:buClr>
              <a:buFont typeface="Lucida Grande"/>
              <a:buChar char="▸"/>
              <a:defRPr/>
            </a:pPr>
            <a:r>
              <a:rPr lang="en-US" sz="2600" dirty="0" smtClean="0">
                <a:solidFill>
                  <a:srgbClr val="000000"/>
                </a:solidFill>
                <a:latin typeface="Arial  "/>
                <a:ea typeface="+mn-ea"/>
              </a:rPr>
              <a:t>7 Categories, 30+ Specialty </a:t>
            </a:r>
            <a:r>
              <a:rPr lang="en-US" sz="2600" dirty="0">
                <a:solidFill>
                  <a:srgbClr val="000000"/>
                </a:solidFill>
                <a:latin typeface="Arial  "/>
                <a:ea typeface="+mn-ea"/>
              </a:rPr>
              <a:t>Areas</a:t>
            </a:r>
          </a:p>
          <a:p>
            <a:pPr marL="457200" indent="-457200" eaLnBrk="0" hangingPunct="0">
              <a:spcBef>
                <a:spcPts val="300"/>
              </a:spcBef>
              <a:buClr>
                <a:schemeClr val="tx2"/>
              </a:buClr>
              <a:buFont typeface="Lucida Grande"/>
              <a:buChar char="▸"/>
              <a:defRPr/>
            </a:pPr>
            <a:r>
              <a:rPr lang="en-US" sz="2600" dirty="0" smtClean="0">
                <a:solidFill>
                  <a:srgbClr val="000000"/>
                </a:solidFill>
                <a:latin typeface="Arial  "/>
                <a:ea typeface="+mn-ea"/>
              </a:rPr>
              <a:t>Baselines knowledge, skills</a:t>
            </a:r>
            <a:r>
              <a:rPr lang="en-US" sz="2600" dirty="0">
                <a:solidFill>
                  <a:srgbClr val="000000"/>
                </a:solidFill>
                <a:latin typeface="Arial  "/>
                <a:ea typeface="+mn-ea"/>
              </a:rPr>
              <a:t>, and </a:t>
            </a:r>
            <a:r>
              <a:rPr lang="en-US" sz="2600" dirty="0" smtClean="0">
                <a:solidFill>
                  <a:srgbClr val="000000"/>
                </a:solidFill>
                <a:latin typeface="Arial  "/>
                <a:ea typeface="+mn-ea"/>
              </a:rPr>
              <a:t>abilities &amp; </a:t>
            </a:r>
            <a:r>
              <a:rPr lang="en-US" sz="2600" dirty="0">
                <a:solidFill>
                  <a:srgbClr val="000000"/>
                </a:solidFill>
                <a:latin typeface="Arial  "/>
                <a:ea typeface="+mn-ea"/>
              </a:rPr>
              <a:t>tasks </a:t>
            </a:r>
            <a:endParaRPr lang="en-US" sz="2600" dirty="0" smtClean="0">
              <a:solidFill>
                <a:srgbClr val="000000"/>
              </a:solidFill>
              <a:latin typeface="Arial  "/>
              <a:ea typeface="+mn-ea"/>
            </a:endParaRPr>
          </a:p>
          <a:p>
            <a:pPr marL="457200" indent="-457200" eaLnBrk="0" hangingPunct="0">
              <a:spcBef>
                <a:spcPts val="300"/>
              </a:spcBef>
              <a:buClr>
                <a:schemeClr val="tx2"/>
              </a:buClr>
              <a:buFont typeface="Lucida Grande"/>
              <a:buChar char="▸"/>
              <a:defRPr/>
            </a:pPr>
            <a:r>
              <a:rPr lang="en-US" sz="2600" dirty="0" smtClean="0">
                <a:solidFill>
                  <a:srgbClr val="000000"/>
                </a:solidFill>
                <a:latin typeface="Arial  "/>
                <a:ea typeface="+mn-ea"/>
              </a:rPr>
              <a:t>Support for strategic workforce development </a:t>
            </a:r>
            <a:endParaRPr lang="en-US" b="1" dirty="0">
              <a:solidFill>
                <a:srgbClr val="000000"/>
              </a:solidFill>
              <a:latin typeface="Arial  "/>
              <a:ea typeface="+mn-ea"/>
            </a:endParaRPr>
          </a:p>
        </p:txBody>
      </p:sp>
      <p:pic>
        <p:nvPicPr>
          <p:cNvPr id="11" name="Picture 10"/>
          <p:cNvPicPr/>
          <p:nvPr/>
        </p:nvPicPr>
        <p:blipFill rotWithShape="1">
          <a:blip r:embed="rId3">
            <a:extLst>
              <a:ext uri="{28A0092B-C50C-407E-A947-70E740481C1C}">
                <a14:useLocalDpi xmlns:a14="http://schemas.microsoft.com/office/drawing/2010/main" val="0"/>
              </a:ext>
            </a:extLst>
          </a:blip>
          <a:srcRect l="34597" t="1072" r="35101" b="74726"/>
          <a:stretch/>
        </p:blipFill>
        <p:spPr bwMode="auto">
          <a:xfrm>
            <a:off x="5234402" y="3941103"/>
            <a:ext cx="1143000" cy="1164297"/>
          </a:xfrm>
          <a:prstGeom prst="rect">
            <a:avLst/>
          </a:prstGeom>
          <a:noFill/>
          <a:ln>
            <a:noFill/>
          </a:ln>
          <a:effectLst/>
          <a:extLst>
            <a:ext uri="{53640926-AAD7-44D8-BBD7-CCE9431645EC}">
              <a14:shadowObscured xmlns:a14="http://schemas.microsoft.com/office/drawing/2010/main"/>
            </a:ext>
          </a:extLst>
        </p:spPr>
      </p:pic>
      <p:pic>
        <p:nvPicPr>
          <p:cNvPr id="18" name="Picture 17"/>
          <p:cNvPicPr/>
          <p:nvPr/>
        </p:nvPicPr>
        <p:blipFill rotWithShape="1">
          <a:blip r:embed="rId3">
            <a:extLst>
              <a:ext uri="{28A0092B-C50C-407E-A947-70E740481C1C}">
                <a14:useLocalDpi xmlns:a14="http://schemas.microsoft.com/office/drawing/2010/main" val="0"/>
              </a:ext>
            </a:extLst>
          </a:blip>
          <a:srcRect l="34344" t="28273" r="35354" b="47525"/>
          <a:stretch/>
        </p:blipFill>
        <p:spPr bwMode="auto">
          <a:xfrm>
            <a:off x="2796002" y="3941103"/>
            <a:ext cx="1143000" cy="1164297"/>
          </a:xfrm>
          <a:prstGeom prst="rect">
            <a:avLst/>
          </a:prstGeom>
          <a:noFill/>
          <a:ln>
            <a:noFill/>
          </a:ln>
          <a:effectLst/>
          <a:extLst>
            <a:ext uri="{53640926-AAD7-44D8-BBD7-CCE9431645EC}">
              <a14:shadowObscured xmlns:a14="http://schemas.microsoft.com/office/drawing/2010/main"/>
            </a:ext>
          </a:extLst>
        </p:spPr>
      </p:pic>
      <p:pic>
        <p:nvPicPr>
          <p:cNvPr id="19" name="Picture 18"/>
          <p:cNvPicPr/>
          <p:nvPr/>
        </p:nvPicPr>
        <p:blipFill rotWithShape="1">
          <a:blip r:embed="rId3">
            <a:extLst>
              <a:ext uri="{28A0092B-C50C-407E-A947-70E740481C1C}">
                <a14:useLocalDpi xmlns:a14="http://schemas.microsoft.com/office/drawing/2010/main" val="0"/>
              </a:ext>
            </a:extLst>
          </a:blip>
          <a:srcRect l="34850" t="55259" r="34848" b="20539"/>
          <a:stretch/>
        </p:blipFill>
        <p:spPr bwMode="auto">
          <a:xfrm>
            <a:off x="4015202" y="3941103"/>
            <a:ext cx="1143000" cy="1164297"/>
          </a:xfrm>
          <a:prstGeom prst="rect">
            <a:avLst/>
          </a:prstGeom>
          <a:noFill/>
          <a:ln>
            <a:noFill/>
          </a:ln>
          <a:effectLst/>
          <a:extLst>
            <a:ext uri="{53640926-AAD7-44D8-BBD7-CCE9431645EC}">
              <a14:shadowObscured xmlns:a14="http://schemas.microsoft.com/office/drawing/2010/main"/>
            </a:ext>
          </a:extLst>
        </p:spPr>
      </p:pic>
      <p:pic>
        <p:nvPicPr>
          <p:cNvPr id="20" name="Picture 19"/>
          <p:cNvPicPr/>
          <p:nvPr/>
        </p:nvPicPr>
        <p:blipFill rotWithShape="1">
          <a:blip r:embed="rId3">
            <a:extLst>
              <a:ext uri="{28A0092B-C50C-407E-A947-70E740481C1C}">
                <a14:useLocalDpi xmlns:a14="http://schemas.microsoft.com/office/drawing/2010/main" val="0"/>
              </a:ext>
            </a:extLst>
          </a:blip>
          <a:srcRect l="69444" t="14351" r="254" b="61447"/>
          <a:stretch/>
        </p:blipFill>
        <p:spPr bwMode="auto">
          <a:xfrm>
            <a:off x="6415502" y="3941103"/>
            <a:ext cx="1143000" cy="1164297"/>
          </a:xfrm>
          <a:prstGeom prst="rect">
            <a:avLst/>
          </a:prstGeom>
          <a:noFill/>
          <a:ln>
            <a:noFill/>
          </a:ln>
          <a:effectLst/>
          <a:extLst>
            <a:ext uri="{53640926-AAD7-44D8-BBD7-CCE9431645EC}">
              <a14:shadowObscured xmlns:a14="http://schemas.microsoft.com/office/drawing/2010/main"/>
            </a:ext>
          </a:extLst>
        </p:spPr>
      </p:pic>
      <p:pic>
        <p:nvPicPr>
          <p:cNvPr id="21" name="Picture 20"/>
          <p:cNvPicPr/>
          <p:nvPr/>
        </p:nvPicPr>
        <p:blipFill rotWithShape="1">
          <a:blip r:embed="rId3">
            <a:extLst>
              <a:ext uri="{28A0092B-C50C-407E-A947-70E740481C1C}">
                <a14:useLocalDpi xmlns:a14="http://schemas.microsoft.com/office/drawing/2010/main" val="0"/>
              </a:ext>
            </a:extLst>
          </a:blip>
          <a:srcRect l="68939" t="41980" r="759" b="33818"/>
          <a:stretch/>
        </p:blipFill>
        <p:spPr bwMode="auto">
          <a:xfrm>
            <a:off x="7639050" y="3941103"/>
            <a:ext cx="1143000" cy="1164297"/>
          </a:xfrm>
          <a:prstGeom prst="rect">
            <a:avLst/>
          </a:prstGeom>
          <a:noFill/>
          <a:ln>
            <a:noFill/>
          </a:ln>
          <a:effectLst/>
          <a:extLst>
            <a:ext uri="{53640926-AAD7-44D8-BBD7-CCE9431645EC}">
              <a14:shadowObscured xmlns:a14="http://schemas.microsoft.com/office/drawing/2010/main"/>
            </a:ext>
          </a:extLst>
        </p:spPr>
      </p:pic>
      <p:pic>
        <p:nvPicPr>
          <p:cNvPr id="22" name="Picture 21"/>
          <p:cNvPicPr/>
          <p:nvPr/>
        </p:nvPicPr>
        <p:blipFill rotWithShape="1">
          <a:blip r:embed="rId3">
            <a:extLst>
              <a:ext uri="{28A0092B-C50C-407E-A947-70E740481C1C}">
                <a14:useLocalDpi xmlns:a14="http://schemas.microsoft.com/office/drawing/2010/main" val="0"/>
              </a:ext>
            </a:extLst>
          </a:blip>
          <a:srcRect l="255" t="14565" r="69443" b="61233"/>
          <a:stretch/>
        </p:blipFill>
        <p:spPr bwMode="auto">
          <a:xfrm>
            <a:off x="1574174" y="3941103"/>
            <a:ext cx="1143000" cy="1164297"/>
          </a:xfrm>
          <a:prstGeom prst="rect">
            <a:avLst/>
          </a:prstGeom>
          <a:noFill/>
          <a:ln>
            <a:noFill/>
          </a:ln>
          <a:effectLst/>
          <a:extLst>
            <a:ext uri="{53640926-AAD7-44D8-BBD7-CCE9431645EC}">
              <a14:shadowObscured xmlns:a14="http://schemas.microsoft.com/office/drawing/2010/main"/>
            </a:ext>
          </a:extLst>
        </p:spPr>
      </p:pic>
      <p:pic>
        <p:nvPicPr>
          <p:cNvPr id="23" name="Picture 22"/>
          <p:cNvPicPr/>
          <p:nvPr/>
        </p:nvPicPr>
        <p:blipFill rotWithShape="1">
          <a:blip r:embed="rId3">
            <a:extLst>
              <a:ext uri="{28A0092B-C50C-407E-A947-70E740481C1C}">
                <a14:useLocalDpi xmlns:a14="http://schemas.microsoft.com/office/drawing/2010/main" val="0"/>
              </a:ext>
            </a:extLst>
          </a:blip>
          <a:srcRect l="255" t="41980" r="69443" b="33818"/>
          <a:stretch/>
        </p:blipFill>
        <p:spPr bwMode="auto">
          <a:xfrm>
            <a:off x="394388" y="3941103"/>
            <a:ext cx="1143000" cy="1164297"/>
          </a:xfrm>
          <a:prstGeom prst="rect">
            <a:avLst/>
          </a:prstGeom>
          <a:noFill/>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453074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Vision for the Nation’s Cyber Workforce</a:t>
            </a:r>
          </a:p>
        </p:txBody>
      </p:sp>
      <p:grpSp>
        <p:nvGrpSpPr>
          <p:cNvPr id="19" name="Group 18"/>
          <p:cNvGrpSpPr/>
          <p:nvPr/>
        </p:nvGrpSpPr>
        <p:grpSpPr>
          <a:xfrm>
            <a:off x="509336" y="1410172"/>
            <a:ext cx="8229600" cy="4144963"/>
            <a:chOff x="533400" y="990600"/>
            <a:chExt cx="8229600" cy="4144963"/>
          </a:xfrm>
        </p:grpSpPr>
        <p:sp>
          <p:nvSpPr>
            <p:cNvPr id="20" name="Rounded Rectangle 19"/>
            <p:cNvSpPr/>
            <p:nvPr/>
          </p:nvSpPr>
          <p:spPr bwMode="auto">
            <a:xfrm>
              <a:off x="914400" y="1228224"/>
              <a:ext cx="7543800" cy="521626"/>
            </a:xfrm>
            <a:prstGeom prst="roundRect">
              <a:avLst>
                <a:gd name="adj" fmla="val 50000"/>
              </a:avLst>
            </a:prstGeom>
            <a:solidFill>
              <a:srgbClr val="0078A8">
                <a:alpha val="1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lvl="0" indent="-233363" defTabSz="914400" eaLnBrk="1" fontAlgn="auto" latinLnBrk="0" hangingPunct="1">
                <a:lnSpc>
                  <a:spcPct val="80000"/>
                </a:lnSpc>
                <a:spcBef>
                  <a:spcPct val="20000"/>
                </a:spcBef>
                <a:spcAft>
                  <a:spcPts val="0"/>
                </a:spcAft>
                <a:buClrTx/>
                <a:buSzTx/>
                <a:buFontTx/>
                <a:buChar char="•"/>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1" name="Rounded Rectangle 20"/>
            <p:cNvSpPr/>
            <p:nvPr/>
          </p:nvSpPr>
          <p:spPr bwMode="auto">
            <a:xfrm>
              <a:off x="1264508" y="2007583"/>
              <a:ext cx="7193692" cy="521626"/>
            </a:xfrm>
            <a:prstGeom prst="roundRect">
              <a:avLst>
                <a:gd name="adj" fmla="val 50000"/>
              </a:avLst>
            </a:prstGeom>
            <a:solidFill>
              <a:srgbClr val="0078A8">
                <a:alpha val="1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lvl="0" indent="-233363" defTabSz="914400" eaLnBrk="1" fontAlgn="auto" latinLnBrk="0" hangingPunct="1">
                <a:lnSpc>
                  <a:spcPct val="80000"/>
                </a:lnSpc>
                <a:spcBef>
                  <a:spcPct val="20000"/>
                </a:spcBef>
                <a:spcAft>
                  <a:spcPts val="0"/>
                </a:spcAft>
                <a:buClrTx/>
                <a:buSzTx/>
                <a:buFontTx/>
                <a:buChar char="•"/>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2" name="Rounded Rectangle 21"/>
            <p:cNvSpPr/>
            <p:nvPr/>
          </p:nvSpPr>
          <p:spPr bwMode="auto">
            <a:xfrm>
              <a:off x="1412351" y="2801277"/>
              <a:ext cx="7045849" cy="521626"/>
            </a:xfrm>
            <a:prstGeom prst="roundRect">
              <a:avLst>
                <a:gd name="adj" fmla="val 50000"/>
              </a:avLst>
            </a:prstGeom>
            <a:solidFill>
              <a:srgbClr val="0078A8">
                <a:alpha val="1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lvl="0" indent="-233363" defTabSz="914400" eaLnBrk="1" fontAlgn="auto" latinLnBrk="0" hangingPunct="1">
                <a:lnSpc>
                  <a:spcPct val="80000"/>
                </a:lnSpc>
                <a:spcBef>
                  <a:spcPct val="20000"/>
                </a:spcBef>
                <a:spcAft>
                  <a:spcPts val="0"/>
                </a:spcAft>
                <a:buClrTx/>
                <a:buSzTx/>
                <a:buFontTx/>
                <a:buChar char="•"/>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 name="Rounded Rectangle 22"/>
            <p:cNvSpPr/>
            <p:nvPr/>
          </p:nvSpPr>
          <p:spPr bwMode="auto">
            <a:xfrm>
              <a:off x="1193802" y="3583397"/>
              <a:ext cx="7264398" cy="521626"/>
            </a:xfrm>
            <a:prstGeom prst="roundRect">
              <a:avLst>
                <a:gd name="adj" fmla="val 50000"/>
              </a:avLst>
            </a:prstGeom>
            <a:solidFill>
              <a:srgbClr val="0078A8">
                <a:alpha val="1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lvl="0" indent="-233363" defTabSz="914400" eaLnBrk="1" fontAlgn="auto" latinLnBrk="0" hangingPunct="1">
                <a:lnSpc>
                  <a:spcPct val="80000"/>
                </a:lnSpc>
                <a:spcBef>
                  <a:spcPct val="20000"/>
                </a:spcBef>
                <a:spcAft>
                  <a:spcPts val="0"/>
                </a:spcAft>
                <a:buClrTx/>
                <a:buSzTx/>
                <a:buFontTx/>
                <a:buChar char="•"/>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4" name="Rounded Rectangle 23"/>
            <p:cNvSpPr/>
            <p:nvPr/>
          </p:nvSpPr>
          <p:spPr bwMode="auto">
            <a:xfrm>
              <a:off x="964890" y="4346529"/>
              <a:ext cx="7493310" cy="521626"/>
            </a:xfrm>
            <a:prstGeom prst="roundRect">
              <a:avLst>
                <a:gd name="adj" fmla="val 50000"/>
              </a:avLst>
            </a:prstGeom>
            <a:solidFill>
              <a:srgbClr val="0078A8">
                <a:alpha val="1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3363" marR="0" lvl="0" indent="-233363" defTabSz="914400" eaLnBrk="1" fontAlgn="auto" latinLnBrk="0" hangingPunct="1">
                <a:lnSpc>
                  <a:spcPct val="80000"/>
                </a:lnSpc>
                <a:spcBef>
                  <a:spcPct val="20000"/>
                </a:spcBef>
                <a:spcAft>
                  <a:spcPts val="0"/>
                </a:spcAft>
                <a:buClrTx/>
                <a:buSzTx/>
                <a:buFontTx/>
                <a:buChar char="•"/>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nvGrpSpPr>
            <p:cNvPr id="25" name="Group 24"/>
            <p:cNvGrpSpPr/>
            <p:nvPr/>
          </p:nvGrpSpPr>
          <p:grpSpPr>
            <a:xfrm>
              <a:off x="533400" y="990600"/>
              <a:ext cx="8229600" cy="4144963"/>
              <a:chOff x="533400" y="990600"/>
              <a:chExt cx="8229600" cy="4144963"/>
            </a:xfrm>
          </p:grpSpPr>
          <p:graphicFrame>
            <p:nvGraphicFramePr>
              <p:cNvPr id="26" name="Content Placeholder 5"/>
              <p:cNvGraphicFramePr>
                <a:graphicFrameLocks/>
              </p:cNvGraphicFramePr>
              <p:nvPr>
                <p:extLst>
                  <p:ext uri="{D42A27DB-BD31-4B8C-83A1-F6EECF244321}">
                    <p14:modId xmlns:p14="http://schemas.microsoft.com/office/powerpoint/2010/main" val="2179943260"/>
                  </p:ext>
                </p:extLst>
              </p:nvPr>
            </p:nvGraphicFramePr>
            <p:xfrm>
              <a:off x="533400" y="990600"/>
              <a:ext cx="8229600" cy="4144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7" name="Group 26"/>
              <p:cNvGrpSpPr/>
              <p:nvPr/>
            </p:nvGrpSpPr>
            <p:grpSpPr>
              <a:xfrm>
                <a:off x="660402" y="1328391"/>
                <a:ext cx="927410" cy="3503749"/>
                <a:chOff x="660402" y="1328391"/>
                <a:chExt cx="927410" cy="3503749"/>
              </a:xfrm>
            </p:grpSpPr>
            <p:pic>
              <p:nvPicPr>
                <p:cNvPr id="28" name="Picture 27" descr="icons-01.png"/>
                <p:cNvPicPr>
                  <a:picLocks noChangeAspect="1"/>
                </p:cNvPicPr>
                <p:nvPr/>
              </p:nvPicPr>
              <p:blipFill>
                <a:blip r:embed="rId8" cstate="print">
                  <a:duotone>
                    <a:srgbClr val="AD162A">
                      <a:shade val="45000"/>
                      <a:satMod val="135000"/>
                    </a:srgbClr>
                    <a:prstClr val="white"/>
                  </a:duotone>
                  <a:extLst>
                    <a:ext uri="{28A0092B-C50C-407E-A947-70E740481C1C}">
                      <a14:useLocalDpi xmlns:a14="http://schemas.microsoft.com/office/drawing/2010/main" val="0"/>
                    </a:ext>
                  </a:extLst>
                </a:blip>
                <a:stretch>
                  <a:fillRect/>
                </a:stretch>
              </p:blipFill>
              <p:spPr>
                <a:xfrm>
                  <a:off x="1017335" y="2047080"/>
                  <a:ext cx="533400" cy="473659"/>
                </a:xfrm>
                <a:prstGeom prst="rect">
                  <a:avLst/>
                </a:prstGeom>
              </p:spPr>
            </p:pic>
            <p:pic>
              <p:nvPicPr>
                <p:cNvPr id="29" name="Picture 28"/>
                <p:cNvPicPr>
                  <a:picLocks noChangeAspect="1"/>
                </p:cNvPicPr>
                <p:nvPr/>
              </p:nvPicPr>
              <p:blipFill>
                <a:blip r:embed="rId9" cstate="print">
                  <a:duotone>
                    <a:srgbClr val="AD162A">
                      <a:shade val="45000"/>
                      <a:satMod val="135000"/>
                    </a:srgbClr>
                    <a:prstClr val="white"/>
                  </a:duotone>
                  <a:extLst>
                    <a:ext uri="{28A0092B-C50C-407E-A947-70E740481C1C}">
                      <a14:useLocalDpi xmlns:a14="http://schemas.microsoft.com/office/drawing/2010/main" val="0"/>
                    </a:ext>
                  </a:extLst>
                </a:blip>
                <a:stretch>
                  <a:fillRect/>
                </a:stretch>
              </p:blipFill>
              <p:spPr>
                <a:xfrm>
                  <a:off x="660402" y="1328391"/>
                  <a:ext cx="533400" cy="336235"/>
                </a:xfrm>
                <a:prstGeom prst="rect">
                  <a:avLst/>
                </a:prstGeom>
              </p:spPr>
            </p:pic>
            <p:pic>
              <p:nvPicPr>
                <p:cNvPr id="30" name="Picture 29"/>
                <p:cNvPicPr>
                  <a:picLocks noChangeAspect="1"/>
                </p:cNvPicPr>
                <p:nvPr/>
              </p:nvPicPr>
              <p:blipFill>
                <a:blip r:embed="rId10" cstate="print">
                  <a:duotone>
                    <a:srgbClr val="AD162A">
                      <a:shade val="45000"/>
                      <a:satMod val="135000"/>
                    </a:srgbClr>
                    <a:prstClr val="white"/>
                  </a:duotone>
                  <a:extLst>
                    <a:ext uri="{28A0092B-C50C-407E-A947-70E740481C1C}">
                      <a14:useLocalDpi xmlns:a14="http://schemas.microsoft.com/office/drawing/2010/main" val="0"/>
                    </a:ext>
                  </a:extLst>
                </a:blip>
                <a:stretch>
                  <a:fillRect/>
                </a:stretch>
              </p:blipFill>
              <p:spPr>
                <a:xfrm>
                  <a:off x="1198439" y="2798854"/>
                  <a:ext cx="386303" cy="473659"/>
                </a:xfrm>
                <a:prstGeom prst="rect">
                  <a:avLst/>
                </a:prstGeom>
              </p:spPr>
            </p:pic>
            <p:pic>
              <p:nvPicPr>
                <p:cNvPr id="31" name="Picture 30"/>
                <p:cNvPicPr>
                  <a:picLocks noChangeAspect="1"/>
                </p:cNvPicPr>
                <p:nvPr/>
              </p:nvPicPr>
              <p:blipFill>
                <a:blip r:embed="rId11" cstate="print">
                  <a:duotone>
                    <a:srgbClr val="AD162A">
                      <a:shade val="45000"/>
                      <a:satMod val="135000"/>
                    </a:srgbClr>
                    <a:prstClr val="white"/>
                  </a:duotone>
                  <a:extLst>
                    <a:ext uri="{28A0092B-C50C-407E-A947-70E740481C1C}">
                      <a14:useLocalDpi xmlns:a14="http://schemas.microsoft.com/office/drawing/2010/main" val="0"/>
                    </a:ext>
                  </a:extLst>
                </a:blip>
                <a:stretch>
                  <a:fillRect/>
                </a:stretch>
              </p:blipFill>
              <p:spPr>
                <a:xfrm>
                  <a:off x="749610" y="4358481"/>
                  <a:ext cx="367417" cy="473659"/>
                </a:xfrm>
                <a:prstGeom prst="rect">
                  <a:avLst/>
                </a:prstGeom>
              </p:spPr>
            </p:pic>
            <p:pic>
              <p:nvPicPr>
                <p:cNvPr id="32" name="Picture 31"/>
                <p:cNvPicPr>
                  <a:picLocks noChangeAspect="1"/>
                </p:cNvPicPr>
                <p:nvPr/>
              </p:nvPicPr>
              <p:blipFill>
                <a:blip r:embed="rId12" cstate="print">
                  <a:duotone>
                    <a:srgbClr val="AD162A">
                      <a:shade val="45000"/>
                      <a:satMod val="135000"/>
                    </a:srgbClr>
                    <a:prstClr val="white"/>
                  </a:duotone>
                  <a:extLst>
                    <a:ext uri="{BEBA8EAE-BF5A-486C-A8C5-ECC9F3942E4B}">
                      <a14:imgProps xmlns:a14="http://schemas.microsoft.com/office/drawing/2010/main">
                        <a14:imgLayer r:embed="rId13">
                          <a14:imgEffect>
                            <a14:brightnessContrast bright="-15000" contrast="47000"/>
                          </a14:imgEffect>
                        </a14:imgLayer>
                      </a14:imgProps>
                    </a:ext>
                    <a:ext uri="{28A0092B-C50C-407E-A947-70E740481C1C}">
                      <a14:useLocalDpi xmlns:a14="http://schemas.microsoft.com/office/drawing/2010/main" val="0"/>
                    </a:ext>
                  </a:extLst>
                </a:blip>
                <a:stretch>
                  <a:fillRect/>
                </a:stretch>
              </p:blipFill>
              <p:spPr>
                <a:xfrm>
                  <a:off x="1006871" y="3613299"/>
                  <a:ext cx="580941" cy="495220"/>
                </a:xfrm>
                <a:prstGeom prst="rect">
                  <a:avLst/>
                </a:prstGeom>
              </p:spPr>
            </p:pic>
          </p:grpSp>
        </p:grpSp>
      </p:grpSp>
    </p:spTree>
    <p:extLst>
      <p:ext uri="{BB962C8B-B14F-4D97-AF65-F5344CB8AC3E}">
        <p14:creationId xmlns:p14="http://schemas.microsoft.com/office/powerpoint/2010/main" val="42297720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991600" cy="676275"/>
          </a:xfrm>
        </p:spPr>
        <p:txBody>
          <a:bodyPr/>
          <a:lstStyle/>
          <a:p>
            <a:r>
              <a:rPr lang="en-US" sz="3100" dirty="0" smtClean="0"/>
              <a:t>How You Can Use the Workforce Framework</a:t>
            </a:r>
            <a:endParaRPr lang="en-US" sz="3100" dirty="0"/>
          </a:p>
        </p:txBody>
      </p:sp>
      <p:pic>
        <p:nvPicPr>
          <p:cNvPr id="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541"/>
          <a:stretch/>
        </p:blipFill>
        <p:spPr bwMode="auto">
          <a:xfrm>
            <a:off x="5257800" y="1066800"/>
            <a:ext cx="3505200" cy="483998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1066800"/>
            <a:ext cx="4191000" cy="2785378"/>
          </a:xfrm>
          <a:prstGeom prst="rect">
            <a:avLst/>
          </a:prstGeom>
          <a:noFill/>
        </p:spPr>
        <p:txBody>
          <a:bodyPr wrap="square" rtlCol="0">
            <a:spAutoFit/>
          </a:bodyPr>
          <a:lstStyle/>
          <a:p>
            <a:pPr marL="342900" indent="-342900">
              <a:spcAft>
                <a:spcPts val="1800"/>
              </a:spcAft>
              <a:buFont typeface="+mj-lt"/>
              <a:buAutoNum type="arabicPeriod"/>
            </a:pPr>
            <a:r>
              <a:rPr lang="en-US" sz="2600" dirty="0" smtClean="0">
                <a:latin typeface="Arial"/>
                <a:cs typeface="Arial"/>
              </a:rPr>
              <a:t>Go to </a:t>
            </a:r>
            <a:r>
              <a:rPr lang="en-US" sz="2600" b="1" u="sng" dirty="0" smtClean="0">
                <a:latin typeface="Arial"/>
                <a:cs typeface="Arial"/>
              </a:rPr>
              <a:t>niccs.us-cert.gov</a:t>
            </a:r>
          </a:p>
          <a:p>
            <a:pPr marL="342900" indent="-342900">
              <a:spcAft>
                <a:spcPts val="1800"/>
              </a:spcAft>
              <a:buFont typeface="+mj-lt"/>
              <a:buAutoNum type="arabicPeriod"/>
            </a:pPr>
            <a:r>
              <a:rPr lang="en-US" sz="2600" dirty="0" smtClean="0">
                <a:latin typeface="Arial"/>
                <a:cs typeface="Arial"/>
              </a:rPr>
              <a:t>Download user guide</a:t>
            </a:r>
          </a:p>
          <a:p>
            <a:pPr marL="342900" indent="-342900">
              <a:spcAft>
                <a:spcPts val="1800"/>
              </a:spcAft>
              <a:buFont typeface="+mj-lt"/>
              <a:buAutoNum type="arabicPeriod"/>
            </a:pPr>
            <a:r>
              <a:rPr lang="en-US" sz="2600" dirty="0">
                <a:latin typeface="Arial"/>
                <a:cs typeface="Arial"/>
              </a:rPr>
              <a:t>Download and use communications toolkit</a:t>
            </a:r>
          </a:p>
          <a:p>
            <a:pPr marL="342900" indent="-342900">
              <a:spcAft>
                <a:spcPts val="1200"/>
              </a:spcAft>
              <a:buFont typeface="+mj-lt"/>
              <a:buAutoNum type="arabicPeriod"/>
            </a:pPr>
            <a:endParaRPr lang="en-US" sz="2600" b="1" dirty="0">
              <a:latin typeface="Arial"/>
              <a:cs typeface="Arial"/>
            </a:endParaRPr>
          </a:p>
        </p:txBody>
      </p:sp>
      <p:sp>
        <p:nvSpPr>
          <p:cNvPr id="5" name="Rectangle 4"/>
          <p:cNvSpPr/>
          <p:nvPr/>
        </p:nvSpPr>
        <p:spPr>
          <a:xfrm>
            <a:off x="548164" y="5371625"/>
            <a:ext cx="4055918" cy="430887"/>
          </a:xfrm>
          <a:prstGeom prst="rect">
            <a:avLst/>
          </a:prstGeom>
        </p:spPr>
        <p:txBody>
          <a:bodyPr wrap="none">
            <a:spAutoFit/>
          </a:bodyPr>
          <a:lstStyle/>
          <a:p>
            <a:pPr algn="ctr">
              <a:spcAft>
                <a:spcPts val="0"/>
              </a:spcAft>
            </a:pPr>
            <a:r>
              <a:rPr lang="en-US" sz="2200" dirty="0" smtClean="0">
                <a:solidFill>
                  <a:prstClr val="black"/>
                </a:solidFill>
                <a:latin typeface="Arial"/>
                <a:cs typeface="Arial"/>
              </a:rPr>
              <a:t>Contact : </a:t>
            </a:r>
            <a:r>
              <a:rPr lang="en-US" sz="2200" b="1" u="sng" dirty="0" smtClean="0">
                <a:solidFill>
                  <a:prstClr val="black"/>
                </a:solidFill>
                <a:latin typeface="Arial"/>
                <a:cs typeface="Arial"/>
              </a:rPr>
              <a:t>NICCS@hq.dhs.gov</a:t>
            </a:r>
            <a:endParaRPr lang="en-US" sz="2200" b="1" u="sng" dirty="0">
              <a:solidFill>
                <a:prstClr val="black"/>
              </a:solidFill>
              <a:latin typeface="Arial"/>
              <a:cs typeface="Arial"/>
            </a:endParaRPr>
          </a:p>
        </p:txBody>
      </p:sp>
    </p:spTree>
    <p:extLst>
      <p:ext uri="{BB962C8B-B14F-4D97-AF65-F5344CB8AC3E}">
        <p14:creationId xmlns:p14="http://schemas.microsoft.com/office/powerpoint/2010/main" val="349098364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DHS">
      <a:dk1>
        <a:srgbClr val="000000"/>
      </a:dk1>
      <a:lt1>
        <a:srgbClr val="FFFFFF"/>
      </a:lt1>
      <a:dk2>
        <a:srgbClr val="084278"/>
      </a:dk2>
      <a:lt2>
        <a:srgbClr val="FFFFFF"/>
      </a:lt2>
      <a:accent1>
        <a:srgbClr val="0E6596"/>
      </a:accent1>
      <a:accent2>
        <a:srgbClr val="9A9C9F"/>
      </a:accent2>
      <a:accent3>
        <a:srgbClr val="48484A"/>
      </a:accent3>
      <a:accent4>
        <a:srgbClr val="AD162A"/>
      </a:accent4>
      <a:accent5>
        <a:srgbClr val="468329"/>
      </a:accent5>
      <a:accent6>
        <a:srgbClr val="084278"/>
      </a:accent6>
      <a:hlink>
        <a:srgbClr val="0E6596"/>
      </a:hlink>
      <a:folHlink>
        <a:srgbClr val="468329"/>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33363" marR="0" indent="-233363" algn="l" defTabSz="914400" rtl="0" eaLnBrk="1" fontAlgn="base" latinLnBrk="0" hangingPunct="1">
          <a:lnSpc>
            <a:spcPct val="8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33363" marR="0" indent="-233363" algn="l" defTabSz="914400" rtl="0" eaLnBrk="1" fontAlgn="base" latinLnBrk="0" hangingPunct="1">
          <a:lnSpc>
            <a:spcPct val="8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D38531D6C694E90402E79E5C7F855" ma:contentTypeVersion="12" ma:contentTypeDescription="Create a new document." ma:contentTypeScope="" ma:versionID="12bff8f9aac4d6c9e62712910bd1f757">
  <xsd:schema xmlns:xsd="http://www.w3.org/2001/XMLSchema" xmlns:p="http://schemas.microsoft.com/office/2006/metadata/properties" xmlns:ns2="a6adc878-6cb3-4f5c-9d5f-5f92a6b8099a" targetNamespace="http://schemas.microsoft.com/office/2006/metadata/properties" ma:root="true" ma:fieldsID="2687ae473f33237103929c0ff818d05e" ns2:_="">
    <xsd:import namespace="a6adc878-6cb3-4f5c-9d5f-5f92a6b8099a"/>
    <xsd:element name="properties">
      <xsd:complexType>
        <xsd:sequence>
          <xsd:element name="documentManagement">
            <xsd:complexType>
              <xsd:all>
                <xsd:element ref="ns2:Reviewer_x0028_s_x0029_" minOccurs="0"/>
                <xsd:element ref="ns2:Subjects" minOccurs="0"/>
                <xsd:element ref="ns2:Document_x0020_Purpose" minOccurs="0"/>
                <xsd:element ref="ns2:Document_x0020_Type" minOccurs="0"/>
                <xsd:element ref="ns2:Client_x0020_Deliverable" minOccurs="0"/>
                <xsd:element ref="ns2:Primary_x0020_Audience" minOccurs="0"/>
                <xsd:element ref="ns2:Deadline" minOccurs="0"/>
                <xsd:element ref="ns2:Status" minOccurs="0"/>
                <xsd:element ref="ns2:Year" minOccurs="0"/>
              </xsd:all>
            </xsd:complexType>
          </xsd:element>
        </xsd:sequence>
      </xsd:complexType>
    </xsd:element>
  </xsd:schema>
  <xsd:schema xmlns:xsd="http://www.w3.org/2001/XMLSchema" xmlns:dms="http://schemas.microsoft.com/office/2006/documentManagement/types" targetNamespace="a6adc878-6cb3-4f5c-9d5f-5f92a6b8099a" elementFormDefault="qualified">
    <xsd:import namespace="http://schemas.microsoft.com/office/2006/documentManagement/types"/>
    <xsd:element name="Reviewer_x0028_s_x0029_" ma:index="1" nillable="true" ma:displayName="Reviewer(s)" ma:list="{e208da49-95f7-4467-97b6-f6ad8e7504ef}" ma:internalName="Reviewer_x0028_s_x0029_" ma:showField="Reviewer_x0020_Lookup">
      <xsd:complexType>
        <xsd:complexContent>
          <xsd:extension base="dms:MultiChoiceLookup">
            <xsd:sequence>
              <xsd:element name="Value" type="dms:Lookup" maxOccurs="unbounded" minOccurs="0" nillable="true"/>
            </xsd:sequence>
          </xsd:extension>
        </xsd:complexContent>
      </xsd:complexType>
    </xsd:element>
    <xsd:element name="Subjects" ma:index="2" nillable="true" ma:displayName="Subjects" ma:default="Workforce Assessments" ma:internalName="Subjects">
      <xsd:complexType>
        <xsd:complexContent>
          <xsd:extension base="dms:MultiChoice">
            <xsd:sequence>
              <xsd:element name="Value" maxOccurs="unbounded" minOccurs="0" nillable="true">
                <xsd:simpleType>
                  <xsd:restriction base="dms:Choice">
                    <xsd:enumeration value="Workforce Assessments"/>
                    <xsd:enumeration value="Workforce Framework"/>
                    <xsd:enumeration value="C3 Leadership"/>
                    <xsd:enumeration value="Recruitment and Retention"/>
                    <xsd:enumeration value="PWD Overview"/>
                    <xsd:enumeration value="PWD General"/>
                    <xsd:enumeration value="Workforce Development Tools"/>
                    <xsd:enumeration value="NICE Framework"/>
                    <xsd:enumeration value="Event/Conference Presentation"/>
                  </xsd:restriction>
                </xsd:simpleType>
              </xsd:element>
            </xsd:sequence>
          </xsd:extension>
        </xsd:complexContent>
      </xsd:complexType>
    </xsd:element>
    <xsd:element name="Document_x0020_Purpose" ma:index="3" nillable="true" ma:displayName="Document Purpose" ma:default="Internal" ma:description="Select the main purpose of the document." ma:format="Dropdown" ma:internalName="Document_x0020_Purpose">
      <xsd:simpleType>
        <xsd:restriction base="dms:Choice">
          <xsd:enumeration value="Internal"/>
          <xsd:enumeration value="Events/Speaking/Outreach"/>
          <xsd:enumeration value="Media/web"/>
          <xsd:enumeration value="Taskers"/>
        </xsd:restriction>
      </xsd:simpleType>
    </xsd:element>
    <xsd:element name="Document_x0020_Type" ma:index="4" nillable="true" ma:displayName="Document Type" ma:default="Toolkit" ma:description="Select the type of document." ma:format="Dropdown" ma:internalName="Document_x0020_Type">
      <xsd:simpleType>
        <xsd:restriction base="dms:Choice">
          <xsd:enumeration value="Toolkit"/>
          <xsd:enumeration value="Guide"/>
          <xsd:enumeration value="Images"/>
          <xsd:enumeration value="Policy and SOP"/>
          <xsd:enumeration value="Vetting Forms"/>
          <xsd:enumeration value="Training Providers Outreach"/>
          <xsd:enumeration value="Research"/>
        </xsd:restriction>
      </xsd:simpleType>
    </xsd:element>
    <xsd:element name="Client_x0020_Deliverable" ma:index="5" nillable="true" ma:displayName="Client Deliverable" ma:default="1" ma:description="Check the box if the document is a client deliverable." ma:internalName="Client_x0020_Deliverable">
      <xsd:simpleType>
        <xsd:restriction base="dms:Boolean"/>
      </xsd:simpleType>
    </xsd:element>
    <xsd:element name="Primary_x0020_Audience" ma:index="6" nillable="true" ma:displayName="Primary Audience" ma:default="All" ma:internalName="Primary_x0020_Audience">
      <xsd:complexType>
        <xsd:complexContent>
          <xsd:extension base="dms:MultiChoice">
            <xsd:sequence>
              <xsd:element name="Value" maxOccurs="unbounded" minOccurs="0" nillable="true">
                <xsd:simpleType>
                  <xsd:restriction base="dms:Choice">
                    <xsd:enumeration value="All"/>
                    <xsd:enumeration value="BAH Support Team"/>
                    <xsd:enumeration value="CE&amp;A Leadership"/>
                    <xsd:enumeration value="C&amp;SC OPA"/>
                    <xsd:enumeration value="Students"/>
                    <xsd:enumeration value="Parents and Educators"/>
                    <xsd:enumeration value="Young Professionals"/>
                    <xsd:enumeration value="Older Americans"/>
                    <xsd:enumeration value="Government"/>
                    <xsd:enumeration value="Industry"/>
                    <xsd:enumeration value="Small Business"/>
                    <xsd:enumeration value="Law Enforcement"/>
                    <xsd:enumeration value="General Public"/>
                    <xsd:enumeration value="Academics"/>
                    <xsd:enumeration value="Cybersecurity Professionals"/>
                    <xsd:enumeration value="Cybersecurity Managers"/>
                    <xsd:enumeration value="Human Capital Managers"/>
                    <xsd:enumeration value="Policy Makers"/>
                    <xsd:enumeration value="Veterans"/>
                    <xsd:enumeration value="State, Local, Tribal and Territorial  Governments (SLTT)"/>
                    <xsd:enumeration value="Women &amp; Minorities"/>
                  </xsd:restriction>
                </xsd:simpleType>
              </xsd:element>
            </xsd:sequence>
          </xsd:extension>
        </xsd:complexContent>
      </xsd:complexType>
    </xsd:element>
    <xsd:element name="Deadline" ma:index="7" nillable="true" ma:displayName="Deadline" ma:format="DateTime" ma:internalName="Deadline">
      <xsd:simpleType>
        <xsd:restriction base="dms:DateTime"/>
      </xsd:simpleType>
    </xsd:element>
    <xsd:element name="Status" ma:index="8" nillable="true" ma:displayName="Status" ma:default="Draft" ma:description="Peer Review Status" ma:format="Dropdown" ma:internalName="Status">
      <xsd:simpleType>
        <xsd:restriction base="dms:Choice">
          <xsd:enumeration value="Draft"/>
          <xsd:enumeration value="Final Version"/>
          <xsd:enumeration value="Awaiting Action"/>
        </xsd:restriction>
      </xsd:simpleType>
    </xsd:element>
    <xsd:element name="Year" ma:index="9" nillable="true" ma:displayName="Year" ma:default="2015" ma:description="Enter the year for which the document was created." ma:format="Dropdown" ma:internalName="Year">
      <xsd:simpleType>
        <xsd:restriction base="dms:Choice">
          <xsd:enumeration value="2012"/>
          <xsd:enumeration value="2013"/>
          <xsd:enumeration value="2014"/>
          <xsd:enumeration value="2015"/>
          <xsd:enumeration value="2016"/>
          <xsd:enumeration value="2017"/>
          <xsd:enumeration value="2018"/>
          <xsd:enumeration value="2019"/>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ma:readOnly="true"/>
        <xsd:element ref="dc:title" minOccurs="0" maxOccurs="1" ma:index="10"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Type xmlns="a6adc878-6cb3-4f5c-9d5f-5f92a6b8099a">Toolkit</Document_x0020_Type>
    <Client_x0020_Deliverable xmlns="a6adc878-6cb3-4f5c-9d5f-5f92a6b8099a">true</Client_x0020_Deliverable>
    <Reviewer_x0028_s_x0029_ xmlns="a6adc878-6cb3-4f5c-9d5f-5f92a6b8099a"/>
    <Deadline xmlns="a6adc878-6cb3-4f5c-9d5f-5f92a6b8099a" xsi:nil="true"/>
    <Status xmlns="a6adc878-6cb3-4f5c-9d5f-5f92a6b8099a">Final Version</Status>
    <Document_x0020_Purpose xmlns="a6adc878-6cb3-4f5c-9d5f-5f92a6b8099a">Events/Speaking/Outreach</Document_x0020_Purpose>
    <Primary_x0020_Audience xmlns="a6adc878-6cb3-4f5c-9d5f-5f92a6b8099a">
      <Value>All</Value>
    </Primary_x0020_Audience>
    <Subjects xmlns="a6adc878-6cb3-4f5c-9d5f-5f92a6b8099a">
      <Value>Workforce Framework</Value>
      <Value>PWD Overview</Value>
      <Value>Workforce Development Tools</Value>
    </Subjects>
    <Year xmlns="a6adc878-6cb3-4f5c-9d5f-5f92a6b8099a">2015</Yea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E35E6B-0ACE-448F-9C33-11257E47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adc878-6cb3-4f5c-9d5f-5f92a6b8099a"/>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FEFF6CF-6432-4A43-A99B-FDCC9CF00B48}">
  <ds:schemaRefs>
    <ds:schemaRef ds:uri="http://schemas.openxmlformats.org/package/2006/metadata/core-properties"/>
    <ds:schemaRef ds:uri="http://purl.org/dc/elements/1.1/"/>
    <ds:schemaRef ds:uri="http://schemas.microsoft.com/office/2006/documentManagement/types"/>
    <ds:schemaRef ds:uri="a6adc878-6cb3-4f5c-9d5f-5f92a6b8099a"/>
    <ds:schemaRef ds:uri="http://www.w3.org/XML/1998/namespace"/>
    <ds:schemaRef ds:uri="http://purl.org/dc/terms/"/>
    <ds:schemaRef ds:uri="http://schemas.microsoft.com/office/2006/metadata/propertie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50543906-B759-4912-81C7-2A9A7D989A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19846</TotalTime>
  <Words>1940</Words>
  <Application>Microsoft Office PowerPoint</Application>
  <PresentationFormat>On-screen Show (4:3)</PresentationFormat>
  <Paragraphs>162</Paragraphs>
  <Slides>8</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vt:i4>
      </vt:variant>
    </vt:vector>
  </HeadingPairs>
  <TitlesOfParts>
    <vt:vector size="20" baseType="lpstr">
      <vt:lpstr>ＭＳ Ｐゴシック</vt:lpstr>
      <vt:lpstr>ＭＳ Ｐゴシック</vt:lpstr>
      <vt:lpstr>Arial</vt:lpstr>
      <vt:lpstr>Arial </vt:lpstr>
      <vt:lpstr>Arial  </vt:lpstr>
      <vt:lpstr>Calibri</vt:lpstr>
      <vt:lpstr>Garamond</vt:lpstr>
      <vt:lpstr>JoannaMT</vt:lpstr>
      <vt:lpstr>Lucida Grande</vt:lpstr>
      <vt:lpstr>Times</vt:lpstr>
      <vt:lpstr>Wingdings</vt:lpstr>
      <vt:lpstr>1_Custom Design</vt:lpstr>
      <vt:lpstr>PowerPoint Presentation</vt:lpstr>
      <vt:lpstr>Cybersecurity: Why it Matters</vt:lpstr>
      <vt:lpstr>We Need to Strengthen our Cyber Defense Corp</vt:lpstr>
      <vt:lpstr>PowerPoint Presentation</vt:lpstr>
      <vt:lpstr>The Power of Public-Private Partnerships</vt:lpstr>
      <vt:lpstr>The Foundation for our Nation’s Cyber Workforce</vt:lpstr>
      <vt:lpstr>Vision for the Nation’s Cyber Workforce</vt:lpstr>
      <vt:lpstr>How You Can Use the Workforce Framework</vt:lpstr>
    </vt:vector>
  </TitlesOfParts>
  <Company>Booz Allen Hamilton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Keane, M. Patrick [USA]</dc:creator>
  <cp:lastModifiedBy>Sussman, Bluma [USA]</cp:lastModifiedBy>
  <cp:revision>480</cp:revision>
  <cp:lastPrinted>2014-11-03T22:10:32Z</cp:lastPrinted>
  <dcterms:created xsi:type="dcterms:W3CDTF">2012-11-13T20:58:12Z</dcterms:created>
  <dcterms:modified xsi:type="dcterms:W3CDTF">2015-10-01T15:57:20Z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0x01010062BD38531D6C694E90402E79E5C7F855</vt:lpwstr>
  </property>
  <property fmtid="{D5CDD505-2E9C-101B-9397-08002B2CF9AE}" pid="3" name="Review Deadline">
    <vt:lpwstr>2012-11-16T05:00:00+00:00</vt:lpwstr>
  </property>
</Properties>
</file>