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charts/chart57.xml" ContentType="application/vnd.openxmlformats-officedocument.drawingml.chart+xml"/>
  <Override PartName="/ppt/charts/chart68.xml" ContentType="application/vnd.openxmlformats-officedocument.drawingml.chart+xml"/>
  <Override PartName="/ppt/slides/slide36.xml" ContentType="application/vnd.openxmlformats-officedocument.presentationml.slide+xml"/>
  <Override PartName="/ppt/slides/slide83.xml" ContentType="application/vnd.openxmlformats-officedocument.presentationml.slide+xml"/>
  <Override PartName="/ppt/charts/chart46.xml" ContentType="application/vnd.openxmlformats-officedocument.drawingml.chart+xml"/>
  <Override PartName="/ppt/charts/chart93.xml" ContentType="application/vnd.openxmlformats-officedocument.drawingml.char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charts/chart35.xml" ContentType="application/vnd.openxmlformats-officedocument.drawingml.chart+xml"/>
  <Override PartName="/ppt/charts/chart82.xml" ContentType="application/vnd.openxmlformats-officedocument.drawingml.char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charts/chart24.xml" ContentType="application/vnd.openxmlformats-officedocument.drawingml.chart+xml"/>
  <Override PartName="/ppt/charts/chart60.xml" ContentType="application/vnd.openxmlformats-officedocument.drawingml.chart+xml"/>
  <Override PartName="/ppt/charts/chart71.xml" ContentType="application/vnd.openxmlformats-officedocument.drawingml.chart+xml"/>
  <Override PartName="/ppt/tableStyles.xml" ContentType="application/vnd.openxmlformats-officedocument.presentationml.tableStyles+xml"/>
  <Default Extension="xlsx" ContentType="application/vnd.openxmlformats-officedocument.spreadsheetml.sheet"/>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charts/chart69.xml" ContentType="application/vnd.openxmlformats-officedocument.drawingml.chart+xml"/>
  <Override PartName="/ppt/charts/chart98.xml" ContentType="application/vnd.openxmlformats-officedocument.drawingml.chart+xml"/>
  <Override PartName="/ppt/charts/chart100.xml" ContentType="application/vnd.openxmlformats-officedocument.drawingml.chart+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charts/chart29.xml" ContentType="application/vnd.openxmlformats-officedocument.drawingml.chart+xml"/>
  <Override PartName="/ppt/charts/chart58.xml" ContentType="application/vnd.openxmlformats-officedocument.drawingml.chart+xml"/>
  <Override PartName="/ppt/charts/chart76.xml" ContentType="application/vnd.openxmlformats-officedocument.drawingml.chart+xml"/>
  <Override PartName="/ppt/charts/chart87.xml" ContentType="application/vnd.openxmlformats-officedocument.drawingml.char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charts/chart18.xml" ContentType="application/vnd.openxmlformats-officedocument.drawingml.chart+xml"/>
  <Override PartName="/ppt/charts/chart36.xml" ContentType="application/vnd.openxmlformats-officedocument.drawingml.chart+xml"/>
  <Override PartName="/ppt/charts/chart47.xml" ContentType="application/vnd.openxmlformats-officedocument.drawingml.chart+xml"/>
  <Override PartName="/ppt/charts/chart65.xml" ContentType="application/vnd.openxmlformats-officedocument.drawingml.chart+xml"/>
  <Override PartName="/ppt/charts/chart83.xml" ContentType="application/vnd.openxmlformats-officedocument.drawingml.chart+xml"/>
  <Override PartName="/ppt/charts/chart94.xml" ContentType="application/vnd.openxmlformats-officedocument.drawingml.char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charts/chart25.xml" ContentType="application/vnd.openxmlformats-officedocument.drawingml.chart+xml"/>
  <Override PartName="/ppt/charts/chart54.xml" ContentType="application/vnd.openxmlformats-officedocument.drawingml.chart+xml"/>
  <Override PartName="/ppt/charts/chart72.xml" ContentType="application/vnd.openxmlformats-officedocument.drawingml.char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charts/chart14.xml" ContentType="application/vnd.openxmlformats-officedocument.drawingml.chart+xml"/>
  <Override PartName="/ppt/charts/chart32.xml" ContentType="application/vnd.openxmlformats-officedocument.drawingml.chart+xml"/>
  <Override PartName="/ppt/charts/chart43.xml" ContentType="application/vnd.openxmlformats-officedocument.drawingml.chart+xml"/>
  <Override PartName="/ppt/charts/chart61.xml" ContentType="application/vnd.openxmlformats-officedocument.drawingml.chart+xml"/>
  <Override PartName="/ppt/charts/chart90.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charts/chart21.xml" ContentType="application/vnd.openxmlformats-officedocument.drawingml.chart+xml"/>
  <Override PartName="/ppt/charts/chart50.xml" ContentType="application/vnd.openxmlformats-officedocument.drawingml.chart+xml"/>
  <Override PartName="/ppt/charts/chart105.xml" ContentType="application/vnd.openxmlformats-officedocument.drawingml.chart+xml"/>
  <Override PartName="/ppt/slideLayouts/slideLayout10.xml" ContentType="application/vnd.openxmlformats-officedocument.presentationml.slideLayout+xml"/>
  <Default Extension="gif" ContentType="image/gif"/>
  <Override PartName="/ppt/charts/chart10.xml" ContentType="application/vnd.openxmlformats-officedocument.drawingml.chart+xml"/>
  <Override PartName="/ppt/charts/chart4.xml" ContentType="application/vnd.openxmlformats-officedocument.drawingml.chart+xml"/>
  <Override PartName="/ppt/charts/chart99.xml" ContentType="application/vnd.openxmlformats-officedocument.drawingml.chart+xml"/>
  <Override PartName="/ppt/charts/chart101.xml" ContentType="application/vnd.openxmlformats-officedocument.drawingml.chart+xml"/>
  <Override PartName="/ppt/slides/slide49.xml" ContentType="application/vnd.openxmlformats-officedocument.presentationml.slide+xml"/>
  <Override PartName="/ppt/slides/slide78.xml" ContentType="application/vnd.openxmlformats-officedocument.presentationml.slide+xml"/>
  <Override PartName="/ppt/charts/chart59.xml" ContentType="application/vnd.openxmlformats-officedocument.drawingml.chart+xml"/>
  <Override PartName="/ppt/charts/chart88.xml" ContentType="application/vnd.openxmlformats-officedocument.drawingml.chart+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charts/chart48.xml" ContentType="application/vnd.openxmlformats-officedocument.drawingml.chart+xml"/>
  <Override PartName="/ppt/charts/chart77.xml" ContentType="application/vnd.openxmlformats-officedocument.drawingml.chart+xml"/>
  <Override PartName="/ppt/charts/chart95.xml" ContentType="application/vnd.openxmlformats-officedocument.drawingml.char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charts/chart19.xml" ContentType="application/vnd.openxmlformats-officedocument.drawingml.chart+xml"/>
  <Override PartName="/ppt/charts/chart37.xml" ContentType="application/vnd.openxmlformats-officedocument.drawingml.chart+xml"/>
  <Override PartName="/ppt/charts/chart55.xml" ContentType="application/vnd.openxmlformats-officedocument.drawingml.chart+xml"/>
  <Override PartName="/ppt/charts/chart66.xml" ContentType="application/vnd.openxmlformats-officedocument.drawingml.chart+xml"/>
  <Override PartName="/ppt/charts/chart84.xml" ContentType="application/vnd.openxmlformats-officedocument.drawingml.char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charts/chart26.xml" ContentType="application/vnd.openxmlformats-officedocument.drawingml.chart+xml"/>
  <Override PartName="/ppt/charts/chart44.xml" ContentType="application/vnd.openxmlformats-officedocument.drawingml.chart+xml"/>
  <Override PartName="/ppt/charts/chart73.xml" ContentType="application/vnd.openxmlformats-officedocument.drawingml.chart+xml"/>
  <Override PartName="/ppt/charts/chart91.xml" ContentType="application/vnd.openxmlformats-officedocument.drawingml.char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charts/chart15.xml" ContentType="application/vnd.openxmlformats-officedocument.drawingml.chart+xml"/>
  <Override PartName="/ppt/charts/chart33.xml" ContentType="application/vnd.openxmlformats-officedocument.drawingml.chart+xml"/>
  <Override PartName="/ppt/charts/chart51.xml" ContentType="application/vnd.openxmlformats-officedocument.drawingml.chart+xml"/>
  <Override PartName="/ppt/charts/chart62.xml" ContentType="application/vnd.openxmlformats-officedocument.drawingml.chart+xml"/>
  <Override PartName="/ppt/charts/chart80.xml" ContentType="application/vnd.openxmlformats-officedocument.drawingml.char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22.xml" ContentType="application/vnd.openxmlformats-officedocument.drawingml.chart+xml"/>
  <Override PartName="/ppt/charts/chart40.xml" ContentType="application/vnd.openxmlformats-officedocument.drawingml.chart+xml"/>
  <Override PartName="/ppt/commentAuthors.xml" ContentType="application/vnd.openxmlformats-officedocument.presentationml.commentAuthors+xml"/>
  <Override PartName="/ppt/slides/slide79.xml" ContentType="application/vnd.openxmlformats-officedocument.presentationml.slide+xml"/>
  <Override PartName="/ppt/charts/chart5.xml" ContentType="application/vnd.openxmlformats-officedocument.drawingml.chart+xml"/>
  <Override PartName="/ppt/charts/chart102.xml" ContentType="application/vnd.openxmlformats-officedocument.drawingml.chart+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charts/chart78.xml" ContentType="application/vnd.openxmlformats-officedocument.drawingml.chart+xml"/>
  <Override PartName="/ppt/charts/chart89.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charts/chart49.xml" ContentType="application/vnd.openxmlformats-officedocument.drawingml.chart+xml"/>
  <Override PartName="/ppt/charts/chart67.xml" ContentType="application/vnd.openxmlformats-officedocument.drawingml.chart+xml"/>
  <Override PartName="/ppt/charts/chart96.xml" ContentType="application/vnd.openxmlformats-officedocument.drawingml.chart+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charts/chart27.xml" ContentType="application/vnd.openxmlformats-officedocument.drawingml.chart+xml"/>
  <Override PartName="/ppt/charts/chart38.xml" ContentType="application/vnd.openxmlformats-officedocument.drawingml.chart+xml"/>
  <Override PartName="/ppt/charts/chart56.xml" ContentType="application/vnd.openxmlformats-officedocument.drawingml.chart+xml"/>
  <Override PartName="/ppt/charts/chart74.xml" ContentType="application/vnd.openxmlformats-officedocument.drawingml.chart+xml"/>
  <Override PartName="/ppt/charts/chart85.xml" ContentType="application/vnd.openxmlformats-officedocument.drawingml.char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charts/chart16.xml" ContentType="application/vnd.openxmlformats-officedocument.drawingml.chart+xml"/>
  <Override PartName="/ppt/charts/chart34.xml" ContentType="application/vnd.openxmlformats-officedocument.drawingml.chart+xml"/>
  <Override PartName="/ppt/charts/chart45.xml" ContentType="application/vnd.openxmlformats-officedocument.drawingml.chart+xml"/>
  <Override PartName="/ppt/charts/chart63.xml" ContentType="application/vnd.openxmlformats-officedocument.drawingml.chart+xml"/>
  <Override PartName="/ppt/charts/chart81.xml" ContentType="application/vnd.openxmlformats-officedocument.drawingml.chart+xml"/>
  <Override PartName="/ppt/charts/chart92.xml" ContentType="application/vnd.openxmlformats-officedocument.drawingml.char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charts/chart23.xml" ContentType="application/vnd.openxmlformats-officedocument.drawingml.chart+xml"/>
  <Override PartName="/ppt/charts/chart52.xml" ContentType="application/vnd.openxmlformats-officedocument.drawingml.chart+xml"/>
  <Override PartName="/ppt/charts/chart70.xml" ContentType="application/vnd.openxmlformats-officedocument.drawingml.chart+xml"/>
  <Override PartName="/ppt/slides/slide20.xml" ContentType="application/vnd.openxmlformats-officedocument.presentationml.slide+xml"/>
  <Override PartName="/ppt/slideLayouts/slideLayout12.xml" ContentType="application/vnd.openxmlformats-officedocument.presentationml.slideLayout+xml"/>
  <Override PartName="/ppt/charts/chart12.xml" ContentType="application/vnd.openxmlformats-officedocument.drawingml.chart+xml"/>
  <Override PartName="/ppt/charts/chart30.xml" ContentType="application/vnd.openxmlformats-officedocument.drawingml.chart+xml"/>
  <Override PartName="/ppt/charts/chart41.xml" ContentType="application/vnd.openxmlformats-officedocument.drawingml.chart+xml"/>
  <Override PartName="/ppt/charts/chart6.xml" ContentType="application/vnd.openxmlformats-officedocument.drawingml.chart+xml"/>
  <Override PartName="/ppt/charts/chart103.xml" ContentType="application/vnd.openxmlformats-officedocument.drawingml.chart+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charts/chart2.xml" ContentType="application/vnd.openxmlformats-officedocument.drawingml.chart+xml"/>
  <Override PartName="/ppt/charts/chart79.xml" ContentType="application/vnd.openxmlformats-officedocument.drawingml.chart+xml"/>
  <Override PartName="/ppt/charts/chart97.xml" ContentType="application/vnd.openxmlformats-officedocument.drawingml.chart+xml"/>
  <Override PartName="/ppt/slides/slide29.xml" ContentType="application/vnd.openxmlformats-officedocument.presentationml.slide+xml"/>
  <Override PartName="/ppt/slides/slide76.xml" ContentType="application/vnd.openxmlformats-officedocument.presentationml.slide+xml"/>
  <Override PartName="/ppt/charts/chart39.xml" ContentType="application/vnd.openxmlformats-officedocument.drawingml.chart+xml"/>
  <Override PartName="/ppt/charts/chart86.xml" ContentType="application/vnd.openxmlformats-officedocument.drawingml.char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charts/chart28.xml" ContentType="application/vnd.openxmlformats-officedocument.drawingml.chart+xml"/>
  <Override PartName="/ppt/charts/chart75.xml" ContentType="application/vnd.openxmlformats-officedocument.drawingml.chart+xml"/>
  <Override PartName="/ppt/slides/slide43.xml" ContentType="application/vnd.openxmlformats-officedocument.presentationml.slide+xml"/>
  <Override PartName="/ppt/theme/theme1.xml" ContentType="application/vnd.openxmlformats-officedocument.theme+xml"/>
  <Override PartName="/ppt/charts/chart17.xml" ContentType="application/vnd.openxmlformats-officedocument.drawingml.chart+xml"/>
  <Override PartName="/ppt/charts/chart53.xml" ContentType="application/vnd.openxmlformats-officedocument.drawingml.chart+xml"/>
  <Override PartName="/ppt/charts/chart64.xml" ContentType="application/vnd.openxmlformats-officedocument.drawingml.chart+xml"/>
  <Override PartName="/ppt/slides/slide32.xml" ContentType="application/vnd.openxmlformats-officedocument.presentationml.slide+xml"/>
  <Override PartName="/ppt/charts/chart42.xml" ContentType="application/vnd.openxmlformats-officedocument.drawingml.chart+xml"/>
  <Override PartName="/ppt/slides/slide10.xml" ContentType="application/vnd.openxmlformats-officedocument.presentationml.slide+xml"/>
  <Override PartName="/ppt/slides/slide21.xml" ContentType="application/vnd.openxmlformats-officedocument.presentationml.slide+xml"/>
  <Override PartName="/ppt/charts/chart31.xml" ContentType="application/vnd.openxmlformats-officedocument.drawingml.chart+xml"/>
  <Override PartName="/docProps/custom.xml" ContentType="application/vnd.openxmlformats-officedocument.custom-properties+xml"/>
  <Override PartName="/ppt/charts/chart7.xml" ContentType="application/vnd.openxmlformats-officedocument.drawingml.chart+xml"/>
  <Override PartName="/ppt/charts/chart20.xml" ContentType="application/vnd.openxmlformats-officedocument.drawingml.chart+xml"/>
  <Override PartName="/ppt/charts/chart104.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2" r:id="rId4"/>
  </p:sldMasterIdLst>
  <p:notesMasterIdLst>
    <p:notesMasterId r:id="rId92"/>
  </p:notesMasterIdLst>
  <p:sldIdLst>
    <p:sldId id="279" r:id="rId5"/>
    <p:sldId id="329" r:id="rId6"/>
    <p:sldId id="337" r:id="rId7"/>
    <p:sldId id="338" r:id="rId8"/>
    <p:sldId id="339" r:id="rId9"/>
    <p:sldId id="340" r:id="rId10"/>
    <p:sldId id="342" r:id="rId11"/>
    <p:sldId id="343" r:id="rId12"/>
    <p:sldId id="344" r:id="rId13"/>
    <p:sldId id="345" r:id="rId14"/>
    <p:sldId id="346" r:id="rId15"/>
    <p:sldId id="419" r:id="rId16"/>
    <p:sldId id="420" r:id="rId17"/>
    <p:sldId id="421" r:id="rId18"/>
    <p:sldId id="422" r:id="rId19"/>
    <p:sldId id="423" r:id="rId20"/>
    <p:sldId id="424" r:id="rId21"/>
    <p:sldId id="347"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361" r:id="rId36"/>
    <p:sldId id="362" r:id="rId37"/>
    <p:sldId id="363" r:id="rId38"/>
    <p:sldId id="364" r:id="rId39"/>
    <p:sldId id="365" r:id="rId40"/>
    <p:sldId id="366" r:id="rId41"/>
    <p:sldId id="367"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82" r:id="rId57"/>
    <p:sldId id="383" r:id="rId58"/>
    <p:sldId id="384" r:id="rId59"/>
    <p:sldId id="385" r:id="rId60"/>
    <p:sldId id="386" r:id="rId61"/>
    <p:sldId id="387" r:id="rId62"/>
    <p:sldId id="388" r:id="rId63"/>
    <p:sldId id="418" r:id="rId64"/>
    <p:sldId id="389" r:id="rId65"/>
    <p:sldId id="390" r:id="rId66"/>
    <p:sldId id="391" r:id="rId67"/>
    <p:sldId id="392" r:id="rId68"/>
    <p:sldId id="393" r:id="rId69"/>
    <p:sldId id="394" r:id="rId70"/>
    <p:sldId id="395" r:id="rId71"/>
    <p:sldId id="396" r:id="rId72"/>
    <p:sldId id="397" r:id="rId73"/>
    <p:sldId id="398" r:id="rId74"/>
    <p:sldId id="399" r:id="rId75"/>
    <p:sldId id="400" r:id="rId76"/>
    <p:sldId id="401" r:id="rId77"/>
    <p:sldId id="402" r:id="rId78"/>
    <p:sldId id="403" r:id="rId79"/>
    <p:sldId id="404" r:id="rId80"/>
    <p:sldId id="405" r:id="rId81"/>
    <p:sldId id="406" r:id="rId82"/>
    <p:sldId id="407" r:id="rId83"/>
    <p:sldId id="408" r:id="rId84"/>
    <p:sldId id="409" r:id="rId85"/>
    <p:sldId id="410" r:id="rId86"/>
    <p:sldId id="411" r:id="rId87"/>
    <p:sldId id="412" r:id="rId88"/>
    <p:sldId id="413" r:id="rId89"/>
    <p:sldId id="414" r:id="rId90"/>
    <p:sldId id="415" r:id="rId9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meron Allison-Sadjo" initials="CAS" lastIdx="2" clrIdx="0"/>
  <p:cmAuthor id="1" name="Hardik" initials="H" lastIdx="1" clrIdx="1"/>
  <p:cmAuthor id="2" name="suzannen" initials="sk" lastIdx="1" clrIdx="2"/>
  <p:cmAuthor id="3" name="v-ganear" initials="v"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B2D"/>
    <a:srgbClr val="FF8804"/>
    <a:srgbClr val="E9A1A1"/>
    <a:srgbClr val="FFCC99"/>
    <a:srgbClr val="FFFF99"/>
    <a:srgbClr val="08D4EA"/>
    <a:srgbClr val="EDB0B0"/>
    <a:srgbClr val="FFD253"/>
    <a:srgbClr val="66FFFF"/>
    <a:srgbClr val="CCE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78" autoAdjust="0"/>
    <p:restoredTop sz="98579" autoAdjust="0"/>
  </p:normalViewPr>
  <p:slideViewPr>
    <p:cSldViewPr snapToGrid="0">
      <p:cViewPr varScale="1">
        <p:scale>
          <a:sx n="73" d="100"/>
          <a:sy n="73" d="100"/>
        </p:scale>
        <p:origin x="-1320" y="-102"/>
      </p:cViewPr>
      <p:guideLst>
        <p:guide orient="horz" pos="3348"/>
        <p:guide pos="850"/>
        <p:guide pos="469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00.xml.rels><?xml version="1.0" encoding="UTF-8" standalone="yes"?>
<Relationships xmlns="http://schemas.openxmlformats.org/package/2006/relationships"><Relationship Id="rId1" Type="http://schemas.openxmlformats.org/officeDocument/2006/relationships/package" Target="../embeddings/Microsoft_Office_Excel_Worksheet100.xlsx"/></Relationships>
</file>

<file path=ppt/charts/_rels/chart101.xml.rels><?xml version="1.0" encoding="UTF-8" standalone="yes"?>
<Relationships xmlns="http://schemas.openxmlformats.org/package/2006/relationships"><Relationship Id="rId1" Type="http://schemas.openxmlformats.org/officeDocument/2006/relationships/package" Target="../embeddings/Microsoft_Office_Excel_Worksheet101.xlsx"/></Relationships>
</file>

<file path=ppt/charts/_rels/chart102.xml.rels><?xml version="1.0" encoding="UTF-8" standalone="yes"?>
<Relationships xmlns="http://schemas.openxmlformats.org/package/2006/relationships"><Relationship Id="rId1" Type="http://schemas.openxmlformats.org/officeDocument/2006/relationships/package" Target="../embeddings/Microsoft_Office_Excel_Worksheet102.xlsx"/></Relationships>
</file>

<file path=ppt/charts/_rels/chart103.xml.rels><?xml version="1.0" encoding="UTF-8" standalone="yes"?>
<Relationships xmlns="http://schemas.openxmlformats.org/package/2006/relationships"><Relationship Id="rId1" Type="http://schemas.openxmlformats.org/officeDocument/2006/relationships/package" Target="../embeddings/Microsoft_Office_Excel_Worksheet103.xlsx"/></Relationships>
</file>

<file path=ppt/charts/_rels/chart104.xml.rels><?xml version="1.0" encoding="UTF-8" standalone="yes"?>
<Relationships xmlns="http://schemas.openxmlformats.org/package/2006/relationships"><Relationship Id="rId1" Type="http://schemas.openxmlformats.org/officeDocument/2006/relationships/package" Target="../embeddings/Microsoft_Office_Excel_Worksheet104.xlsx"/></Relationships>
</file>

<file path=ppt/charts/_rels/chart105.xml.rels><?xml version="1.0" encoding="UTF-8" standalone="yes"?>
<Relationships xmlns="http://schemas.openxmlformats.org/package/2006/relationships"><Relationship Id="rId1" Type="http://schemas.openxmlformats.org/officeDocument/2006/relationships/package" Target="../embeddings/Microsoft_Office_Excel_Worksheet105.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Office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Office_Excel_Worksheet27.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Office_Excel_Worksheet28.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Office_Excel_Worksheet29.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Office_Excel_Worksheet30.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Office_Excel_Worksheet31.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Office_Excel_Worksheet32.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Office_Excel_Worksheet33.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Office_Excel_Worksheet34.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Office_Excel_Worksheet35.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Office_Excel_Worksheet36.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Office_Excel_Worksheet37.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Office_Excel_Worksheet38.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Office_Excel_Worksheet39.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Office_Excel_Worksheet40.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Office_Excel_Worksheet41.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Office_Excel_Worksheet42.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Office_Excel_Worksheet43.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Office_Excel_Worksheet44.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Office_Excel_Worksheet45.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Office_Excel_Worksheet46.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Office_Excel_Worksheet47.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Office_Excel_Worksheet48.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Office_Excel_Worksheet49.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Office_Excel_Worksheet50.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Office_Excel_Worksheet51.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Office_Excel_Worksheet52.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Office_Excel_Worksheet53.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Office_Excel_Worksheet54.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Office_Excel_Worksheet55.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Office_Excel_Worksheet56.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Office_Excel_Worksheet57.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Office_Excel_Worksheet58.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Office_Excel_Worksheet59.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Office_Excel_Worksheet60.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Office_Excel_Worksheet61.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Office_Excel_Worksheet62.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Office_Excel_Worksheet63.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Office_Excel_Worksheet64.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Office_Excel_Worksheet65.xlsx"/></Relationships>
</file>

<file path=ppt/charts/_rels/chart66.xml.rels><?xml version="1.0" encoding="UTF-8" standalone="yes"?>
<Relationships xmlns="http://schemas.openxmlformats.org/package/2006/relationships"><Relationship Id="rId1" Type="http://schemas.openxmlformats.org/officeDocument/2006/relationships/package" Target="../embeddings/Microsoft_Office_Excel_Worksheet66.xlsx"/></Relationships>
</file>

<file path=ppt/charts/_rels/chart67.xml.rels><?xml version="1.0" encoding="UTF-8" standalone="yes"?>
<Relationships xmlns="http://schemas.openxmlformats.org/package/2006/relationships"><Relationship Id="rId1" Type="http://schemas.openxmlformats.org/officeDocument/2006/relationships/package" Target="../embeddings/Microsoft_Office_Excel_Worksheet67.xlsx"/></Relationships>
</file>

<file path=ppt/charts/_rels/chart68.xml.rels><?xml version="1.0" encoding="UTF-8" standalone="yes"?>
<Relationships xmlns="http://schemas.openxmlformats.org/package/2006/relationships"><Relationship Id="rId1" Type="http://schemas.openxmlformats.org/officeDocument/2006/relationships/package" Target="../embeddings/Microsoft_Office_Excel_Worksheet68.xlsx"/></Relationships>
</file>

<file path=ppt/charts/_rels/chart69.xml.rels><?xml version="1.0" encoding="UTF-8" standalone="yes"?>
<Relationships xmlns="http://schemas.openxmlformats.org/package/2006/relationships"><Relationship Id="rId1" Type="http://schemas.openxmlformats.org/officeDocument/2006/relationships/package" Target="../embeddings/Microsoft_Office_Excel_Worksheet69.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70.xml.rels><?xml version="1.0" encoding="UTF-8" standalone="yes"?>
<Relationships xmlns="http://schemas.openxmlformats.org/package/2006/relationships"><Relationship Id="rId1" Type="http://schemas.openxmlformats.org/officeDocument/2006/relationships/package" Target="../embeddings/Microsoft_Office_Excel_Worksheet70.xlsx"/></Relationships>
</file>

<file path=ppt/charts/_rels/chart71.xml.rels><?xml version="1.0" encoding="UTF-8" standalone="yes"?>
<Relationships xmlns="http://schemas.openxmlformats.org/package/2006/relationships"><Relationship Id="rId1" Type="http://schemas.openxmlformats.org/officeDocument/2006/relationships/package" Target="../embeddings/Microsoft_Office_Excel_Worksheet71.xlsx"/></Relationships>
</file>

<file path=ppt/charts/_rels/chart72.xml.rels><?xml version="1.0" encoding="UTF-8" standalone="yes"?>
<Relationships xmlns="http://schemas.openxmlformats.org/package/2006/relationships"><Relationship Id="rId1" Type="http://schemas.openxmlformats.org/officeDocument/2006/relationships/package" Target="../embeddings/Microsoft_Office_Excel_Worksheet72.xlsx"/></Relationships>
</file>

<file path=ppt/charts/_rels/chart73.xml.rels><?xml version="1.0" encoding="UTF-8" standalone="yes"?>
<Relationships xmlns="http://schemas.openxmlformats.org/package/2006/relationships"><Relationship Id="rId1" Type="http://schemas.openxmlformats.org/officeDocument/2006/relationships/package" Target="../embeddings/Microsoft_Office_Excel_Worksheet73.xlsx"/></Relationships>
</file>

<file path=ppt/charts/_rels/chart74.xml.rels><?xml version="1.0" encoding="UTF-8" standalone="yes"?>
<Relationships xmlns="http://schemas.openxmlformats.org/package/2006/relationships"><Relationship Id="rId1" Type="http://schemas.openxmlformats.org/officeDocument/2006/relationships/package" Target="../embeddings/Microsoft_Office_Excel_Worksheet74.xlsx"/></Relationships>
</file>

<file path=ppt/charts/_rels/chart75.xml.rels><?xml version="1.0" encoding="UTF-8" standalone="yes"?>
<Relationships xmlns="http://schemas.openxmlformats.org/package/2006/relationships"><Relationship Id="rId1" Type="http://schemas.openxmlformats.org/officeDocument/2006/relationships/package" Target="../embeddings/Microsoft_Office_Excel_Worksheet75.xlsx"/></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Office_Excel_Worksheet76.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Office_Excel_Worksheet77.xlsx"/></Relationships>
</file>

<file path=ppt/charts/_rels/chart78.xml.rels><?xml version="1.0" encoding="UTF-8" standalone="yes"?>
<Relationships xmlns="http://schemas.openxmlformats.org/package/2006/relationships"><Relationship Id="rId1" Type="http://schemas.openxmlformats.org/officeDocument/2006/relationships/package" Target="../embeddings/Microsoft_Office_Excel_Worksheet78.xlsx"/></Relationships>
</file>

<file path=ppt/charts/_rels/chart79.xml.rels><?xml version="1.0" encoding="UTF-8" standalone="yes"?>
<Relationships xmlns="http://schemas.openxmlformats.org/package/2006/relationships"><Relationship Id="rId1" Type="http://schemas.openxmlformats.org/officeDocument/2006/relationships/package" Target="../embeddings/Microsoft_Office_Excel_Worksheet79.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80.xml.rels><?xml version="1.0" encoding="UTF-8" standalone="yes"?>
<Relationships xmlns="http://schemas.openxmlformats.org/package/2006/relationships"><Relationship Id="rId1" Type="http://schemas.openxmlformats.org/officeDocument/2006/relationships/package" Target="../embeddings/Microsoft_Office_Excel_Worksheet80.xlsx"/></Relationships>
</file>

<file path=ppt/charts/_rels/chart81.xml.rels><?xml version="1.0" encoding="UTF-8" standalone="yes"?>
<Relationships xmlns="http://schemas.openxmlformats.org/package/2006/relationships"><Relationship Id="rId1" Type="http://schemas.openxmlformats.org/officeDocument/2006/relationships/package" Target="../embeddings/Microsoft_Office_Excel_Worksheet81.xlsx"/></Relationships>
</file>

<file path=ppt/charts/_rels/chart82.xml.rels><?xml version="1.0" encoding="UTF-8" standalone="yes"?>
<Relationships xmlns="http://schemas.openxmlformats.org/package/2006/relationships"><Relationship Id="rId1" Type="http://schemas.openxmlformats.org/officeDocument/2006/relationships/package" Target="../embeddings/Microsoft_Office_Excel_Worksheet82.xlsx"/></Relationships>
</file>

<file path=ppt/charts/_rels/chart83.xml.rels><?xml version="1.0" encoding="UTF-8" standalone="yes"?>
<Relationships xmlns="http://schemas.openxmlformats.org/package/2006/relationships"><Relationship Id="rId1" Type="http://schemas.openxmlformats.org/officeDocument/2006/relationships/package" Target="../embeddings/Microsoft_Office_Excel_Worksheet83.xlsx"/></Relationships>
</file>

<file path=ppt/charts/_rels/chart84.xml.rels><?xml version="1.0" encoding="UTF-8" standalone="yes"?>
<Relationships xmlns="http://schemas.openxmlformats.org/package/2006/relationships"><Relationship Id="rId1" Type="http://schemas.openxmlformats.org/officeDocument/2006/relationships/package" Target="../embeddings/Microsoft_Office_Excel_Worksheet84.xlsx"/></Relationships>
</file>

<file path=ppt/charts/_rels/chart85.xml.rels><?xml version="1.0" encoding="UTF-8" standalone="yes"?>
<Relationships xmlns="http://schemas.openxmlformats.org/package/2006/relationships"><Relationship Id="rId1" Type="http://schemas.openxmlformats.org/officeDocument/2006/relationships/package" Target="../embeddings/Microsoft_Office_Excel_Worksheet85.xlsx"/></Relationships>
</file>

<file path=ppt/charts/_rels/chart86.xml.rels><?xml version="1.0" encoding="UTF-8" standalone="yes"?>
<Relationships xmlns="http://schemas.openxmlformats.org/package/2006/relationships"><Relationship Id="rId1" Type="http://schemas.openxmlformats.org/officeDocument/2006/relationships/package" Target="../embeddings/Microsoft_Office_Excel_Worksheet86.xlsx"/></Relationships>
</file>

<file path=ppt/charts/_rels/chart87.xml.rels><?xml version="1.0" encoding="UTF-8" standalone="yes"?>
<Relationships xmlns="http://schemas.openxmlformats.org/package/2006/relationships"><Relationship Id="rId1" Type="http://schemas.openxmlformats.org/officeDocument/2006/relationships/package" Target="../embeddings/Microsoft_Office_Excel_Worksheet87.xlsx"/></Relationships>
</file>

<file path=ppt/charts/_rels/chart88.xml.rels><?xml version="1.0" encoding="UTF-8" standalone="yes"?>
<Relationships xmlns="http://schemas.openxmlformats.org/package/2006/relationships"><Relationship Id="rId1" Type="http://schemas.openxmlformats.org/officeDocument/2006/relationships/package" Target="../embeddings/Microsoft_Office_Excel_Worksheet88.xlsx"/></Relationships>
</file>

<file path=ppt/charts/_rels/chart89.xml.rels><?xml version="1.0" encoding="UTF-8" standalone="yes"?>
<Relationships xmlns="http://schemas.openxmlformats.org/package/2006/relationships"><Relationship Id="rId1" Type="http://schemas.openxmlformats.org/officeDocument/2006/relationships/package" Target="../embeddings/Microsoft_Office_Excel_Worksheet89.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_rels/chart90.xml.rels><?xml version="1.0" encoding="UTF-8" standalone="yes"?>
<Relationships xmlns="http://schemas.openxmlformats.org/package/2006/relationships"><Relationship Id="rId1" Type="http://schemas.openxmlformats.org/officeDocument/2006/relationships/package" Target="../embeddings/Microsoft_Office_Excel_Worksheet90.xlsx"/></Relationships>
</file>

<file path=ppt/charts/_rels/chart91.xml.rels><?xml version="1.0" encoding="UTF-8" standalone="yes"?>
<Relationships xmlns="http://schemas.openxmlformats.org/package/2006/relationships"><Relationship Id="rId1" Type="http://schemas.openxmlformats.org/officeDocument/2006/relationships/package" Target="../embeddings/Microsoft_Office_Excel_Worksheet91.xlsx"/></Relationships>
</file>

<file path=ppt/charts/_rels/chart92.xml.rels><?xml version="1.0" encoding="UTF-8" standalone="yes"?>
<Relationships xmlns="http://schemas.openxmlformats.org/package/2006/relationships"><Relationship Id="rId1" Type="http://schemas.openxmlformats.org/officeDocument/2006/relationships/package" Target="../embeddings/Microsoft_Office_Excel_Worksheet92.xlsx"/></Relationships>
</file>

<file path=ppt/charts/_rels/chart93.xml.rels><?xml version="1.0" encoding="UTF-8" standalone="yes"?>
<Relationships xmlns="http://schemas.openxmlformats.org/package/2006/relationships"><Relationship Id="rId1" Type="http://schemas.openxmlformats.org/officeDocument/2006/relationships/package" Target="../embeddings/Microsoft_Office_Excel_Worksheet93.xlsx"/></Relationships>
</file>

<file path=ppt/charts/_rels/chart94.xml.rels><?xml version="1.0" encoding="UTF-8" standalone="yes"?>
<Relationships xmlns="http://schemas.openxmlformats.org/package/2006/relationships"><Relationship Id="rId1" Type="http://schemas.openxmlformats.org/officeDocument/2006/relationships/package" Target="../embeddings/Microsoft_Office_Excel_Worksheet94.xlsx"/></Relationships>
</file>

<file path=ppt/charts/_rels/chart95.xml.rels><?xml version="1.0" encoding="UTF-8" standalone="yes"?>
<Relationships xmlns="http://schemas.openxmlformats.org/package/2006/relationships"><Relationship Id="rId1" Type="http://schemas.openxmlformats.org/officeDocument/2006/relationships/package" Target="../embeddings/Microsoft_Office_Excel_Worksheet95.xlsx"/></Relationships>
</file>

<file path=ppt/charts/_rels/chart96.xml.rels><?xml version="1.0" encoding="UTF-8" standalone="yes"?>
<Relationships xmlns="http://schemas.openxmlformats.org/package/2006/relationships"><Relationship Id="rId1" Type="http://schemas.openxmlformats.org/officeDocument/2006/relationships/package" Target="../embeddings/Microsoft_Office_Excel_Worksheet96.xlsx"/></Relationships>
</file>

<file path=ppt/charts/_rels/chart97.xml.rels><?xml version="1.0" encoding="UTF-8" standalone="yes"?>
<Relationships xmlns="http://schemas.openxmlformats.org/package/2006/relationships"><Relationship Id="rId1" Type="http://schemas.openxmlformats.org/officeDocument/2006/relationships/package" Target="../embeddings/Microsoft_Office_Excel_Worksheet97.xlsx"/></Relationships>
</file>

<file path=ppt/charts/_rels/chart98.xml.rels><?xml version="1.0" encoding="UTF-8" standalone="yes"?>
<Relationships xmlns="http://schemas.openxmlformats.org/package/2006/relationships"><Relationship Id="rId1" Type="http://schemas.openxmlformats.org/officeDocument/2006/relationships/package" Target="../embeddings/Microsoft_Office_Excel_Worksheet98.xlsx"/></Relationships>
</file>

<file path=ppt/charts/_rels/chart99.xml.rels><?xml version="1.0" encoding="UTF-8" standalone="yes"?>
<Relationships xmlns="http://schemas.openxmlformats.org/package/2006/relationships"><Relationship Id="rId1" Type="http://schemas.openxmlformats.org/officeDocument/2006/relationships/package" Target="../embeddings/Microsoft_Office_Excel_Worksheet9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3.5088842690612028E-2"/>
          <c:y val="0.27930615328292008"/>
          <c:w val="0.94723321301512164"/>
          <c:h val="0.56434569638141396"/>
        </c:manualLayout>
      </c:layout>
      <c:barChart>
        <c:barDir val="col"/>
        <c:grouping val="stacked"/>
        <c:ser>
          <c:idx val="0"/>
          <c:order val="0"/>
          <c:tx>
            <c:strRef>
              <c:f>Sheet1!$B$1</c:f>
              <c:strCache>
                <c:ptCount val="1"/>
                <c:pt idx="0">
                  <c:v>Don’t know</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1.717902350813745E-2</c:v>
                </c:pt>
                <c:pt idx="1">
                  <c:v>7.2727272727272857E-3</c:v>
                </c:pt>
                <c:pt idx="2">
                  <c:v>2.1739130434782612E-2</c:v>
                </c:pt>
                <c:pt idx="3">
                  <c:v>1.7921146953405031E-2</c:v>
                </c:pt>
                <c:pt idx="4">
                  <c:v>2.1739130434782612E-2</c:v>
                </c:pt>
              </c:numCache>
            </c:numRef>
          </c:val>
        </c:ser>
        <c:ser>
          <c:idx val="1"/>
          <c:order val="1"/>
          <c:tx>
            <c:strRef>
              <c:f>Sheet1!$C$1</c:f>
              <c:strCache>
                <c:ptCount val="1"/>
                <c:pt idx="0">
                  <c:v>Never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0.14104882459312926</c:v>
                </c:pt>
                <c:pt idx="1">
                  <c:v>5.8181818181818175E-2</c:v>
                </c:pt>
                <c:pt idx="2">
                  <c:v>0.1557971014492768</c:v>
                </c:pt>
                <c:pt idx="3">
                  <c:v>5.7347670250896571E-2</c:v>
                </c:pt>
                <c:pt idx="4">
                  <c:v>0.29347826086956852</c:v>
                </c:pt>
              </c:numCache>
            </c:numRef>
          </c:val>
        </c:ser>
        <c:ser>
          <c:idx val="2"/>
          <c:order val="2"/>
          <c:tx>
            <c:strRef>
              <c:f>Sheet1!$D$1</c:f>
              <c:strCache>
                <c:ptCount val="1"/>
                <c:pt idx="0">
                  <c:v>Rarely</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0.10307414104882512</c:v>
                </c:pt>
                <c:pt idx="1">
                  <c:v>4.7272727272727334E-2</c:v>
                </c:pt>
                <c:pt idx="2">
                  <c:v>8.6956521739130613E-2</c:v>
                </c:pt>
                <c:pt idx="3">
                  <c:v>0.10035842293906756</c:v>
                </c:pt>
                <c:pt idx="4">
                  <c:v>0.17753623188405895</c:v>
                </c:pt>
              </c:numCache>
            </c:numRef>
          </c:val>
        </c:ser>
        <c:ser>
          <c:idx val="3"/>
          <c:order val="3"/>
          <c:tx>
            <c:strRef>
              <c:f>Sheet1!$E$1</c:f>
              <c:strCache>
                <c:ptCount val="1"/>
                <c:pt idx="0">
                  <c:v>Sometimes</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0.21699819168173756</c:v>
                </c:pt>
                <c:pt idx="1">
                  <c:v>9.4545454545455238E-2</c:v>
                </c:pt>
                <c:pt idx="2">
                  <c:v>0.26811594202898553</c:v>
                </c:pt>
                <c:pt idx="3">
                  <c:v>0.2293906810035842</c:v>
                </c:pt>
                <c:pt idx="4">
                  <c:v>0.27536231884057982</c:v>
                </c:pt>
              </c:numCache>
            </c:numRef>
          </c:val>
        </c:ser>
        <c:ser>
          <c:idx val="4"/>
          <c:order val="4"/>
          <c:tx>
            <c:strRef>
              <c:f>Sheet1!$F$1</c:f>
              <c:strCache>
                <c:ptCount val="1"/>
                <c:pt idx="0">
                  <c:v>Most of the time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0.27215189873417722</c:v>
                </c:pt>
                <c:pt idx="1">
                  <c:v>0.35272727272727417</c:v>
                </c:pt>
                <c:pt idx="2">
                  <c:v>0.21739130434782741</c:v>
                </c:pt>
                <c:pt idx="3">
                  <c:v>0.37275985663082439</c:v>
                </c:pt>
                <c:pt idx="4">
                  <c:v>0.14492753623188406</c:v>
                </c:pt>
              </c:numCache>
            </c:numRef>
          </c:val>
        </c:ser>
        <c:ser>
          <c:idx val="5"/>
          <c:order val="5"/>
          <c:tx>
            <c:strRef>
              <c:f>Sheet1!$G$1</c:f>
              <c:strCache>
                <c:ptCount val="1"/>
                <c:pt idx="0">
                  <c:v>All the time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0.24954792043399737</c:v>
                </c:pt>
                <c:pt idx="1">
                  <c:v>0.44000000000000022</c:v>
                </c:pt>
                <c:pt idx="2">
                  <c:v>0.25</c:v>
                </c:pt>
                <c:pt idx="3">
                  <c:v>0.22222222222222238</c:v>
                </c:pt>
                <c:pt idx="4">
                  <c:v>8.6956521739130613E-2</c:v>
                </c:pt>
              </c:numCache>
            </c:numRef>
          </c:val>
        </c:ser>
        <c:dLbls>
          <c:showVal val="1"/>
        </c:dLbls>
        <c:overlap val="100"/>
        <c:axId val="217788800"/>
        <c:axId val="217790336"/>
      </c:barChart>
      <c:catAx>
        <c:axId val="217788800"/>
        <c:scaling>
          <c:orientation val="minMax"/>
        </c:scaling>
        <c:axPos val="b"/>
        <c:tickLblPos val="nextTo"/>
        <c:txPr>
          <a:bodyPr/>
          <a:lstStyle/>
          <a:p>
            <a:pPr>
              <a:defRPr lang="en-IN"/>
            </a:pPr>
            <a:endParaRPr lang="en-US"/>
          </a:p>
        </c:txPr>
        <c:crossAx val="217790336"/>
        <c:crosses val="autoZero"/>
        <c:auto val="1"/>
        <c:lblAlgn val="ctr"/>
        <c:lblOffset val="100"/>
      </c:catAx>
      <c:valAx>
        <c:axId val="217790336"/>
        <c:scaling>
          <c:orientation val="minMax"/>
          <c:max val="1"/>
        </c:scaling>
        <c:delete val="1"/>
        <c:axPos val="l"/>
        <c:numFmt formatCode="0%" sourceLinked="1"/>
        <c:tickLblPos val="none"/>
        <c:crossAx val="217788800"/>
        <c:crosses val="autoZero"/>
        <c:crossBetween val="between"/>
      </c:valAx>
    </c:plotArea>
    <c:legend>
      <c:legendPos val="r"/>
      <c:layout>
        <c:manualLayout>
          <c:xMode val="edge"/>
          <c:yMode val="edge"/>
          <c:x val="4.8814425337611413E-2"/>
          <c:y val="4.5976940259802824E-3"/>
          <c:w val="0.8966147351273247"/>
          <c:h val="0.18206829609149575"/>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3052481932598077"/>
          <c:y val="2.3314989535381376E-2"/>
          <c:w val="0.62520344262908389"/>
          <c:h val="0.85265007032258799"/>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7.2118959107806913E-2</c:v>
                </c:pt>
                <c:pt idx="1">
                  <c:v>7.4626865671641798E-2</c:v>
                </c:pt>
                <c:pt idx="2">
                  <c:v>6.606606606606609E-2</c:v>
                </c:pt>
                <c:pt idx="3">
                  <c:v>0.12275449101796408</c:v>
                </c:pt>
                <c:pt idx="4">
                  <c:v>2.6239067055393896E-2</c:v>
                </c:pt>
              </c:numCache>
            </c:numRef>
          </c:val>
        </c:ser>
        <c:ser>
          <c:idx val="1"/>
          <c:order val="1"/>
          <c:tx>
            <c:strRef>
              <c:f>Sheet1!$C$1</c:f>
              <c:strCache>
                <c:ptCount val="1"/>
                <c:pt idx="0">
                  <c:v>I am not at all concerned about my online reputation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0.22230483271375465</c:v>
                </c:pt>
                <c:pt idx="1">
                  <c:v>0.23582089552238841</c:v>
                </c:pt>
                <c:pt idx="2">
                  <c:v>0.23723723723723891</c:v>
                </c:pt>
                <c:pt idx="3">
                  <c:v>0.12275449101796408</c:v>
                </c:pt>
                <c:pt idx="4">
                  <c:v>0.2915451895043733</c:v>
                </c:pt>
              </c:numCache>
            </c:numRef>
          </c:val>
        </c:ser>
        <c:ser>
          <c:idx val="2"/>
          <c:order val="2"/>
          <c:tx>
            <c:strRef>
              <c:f>Sheet1!$D$1</c:f>
              <c:strCache>
                <c:ptCount val="1"/>
                <c:pt idx="0">
                  <c:v>I am not very concerned about my online reputation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0.25501858736059707</c:v>
                </c:pt>
                <c:pt idx="1">
                  <c:v>0.18208955223880588</c:v>
                </c:pt>
                <c:pt idx="2">
                  <c:v>0.20420420420420421</c:v>
                </c:pt>
                <c:pt idx="3">
                  <c:v>0.28143712574850299</c:v>
                </c:pt>
                <c:pt idx="4">
                  <c:v>0.34985422740525013</c:v>
                </c:pt>
              </c:numCache>
            </c:numRef>
          </c:val>
        </c:ser>
        <c:ser>
          <c:idx val="3"/>
          <c:order val="3"/>
          <c:tx>
            <c:strRef>
              <c:f>Sheet1!$E$1</c:f>
              <c:strCache>
                <c:ptCount val="1"/>
                <c:pt idx="0">
                  <c:v>I am somewhat concerned about my online reputation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0.28475836431227042</c:v>
                </c:pt>
                <c:pt idx="1">
                  <c:v>0.2656716417910448</c:v>
                </c:pt>
                <c:pt idx="2">
                  <c:v>0.309309309309313</c:v>
                </c:pt>
                <c:pt idx="3">
                  <c:v>0.32335329341317381</c:v>
                </c:pt>
                <c:pt idx="4">
                  <c:v>0.24198250728862972</c:v>
                </c:pt>
              </c:numCache>
            </c:numRef>
          </c:val>
        </c:ser>
        <c:ser>
          <c:idx val="4"/>
          <c:order val="4"/>
          <c:tx>
            <c:strRef>
              <c:f>Sheet1!$F$1</c:f>
              <c:strCache>
                <c:ptCount val="1"/>
                <c:pt idx="0">
                  <c:v>I am very concerned about my online reputation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0.16579925650557714</c:v>
                </c:pt>
                <c:pt idx="1">
                  <c:v>0.24179104477612101</c:v>
                </c:pt>
                <c:pt idx="2">
                  <c:v>0.18318318318318341</c:v>
                </c:pt>
                <c:pt idx="3">
                  <c:v>0.14970059880239708</c:v>
                </c:pt>
                <c:pt idx="4">
                  <c:v>9.0379008746355696E-2</c:v>
                </c:pt>
              </c:numCache>
            </c:numRef>
          </c:val>
        </c:ser>
        <c:overlap val="100"/>
        <c:axId val="226780672"/>
        <c:axId val="226782208"/>
      </c:barChart>
      <c:catAx>
        <c:axId val="226780672"/>
        <c:scaling>
          <c:orientation val="minMax"/>
        </c:scaling>
        <c:axPos val="b"/>
        <c:tickLblPos val="nextTo"/>
        <c:txPr>
          <a:bodyPr/>
          <a:lstStyle/>
          <a:p>
            <a:pPr>
              <a:defRPr lang="en-US"/>
            </a:pPr>
            <a:endParaRPr lang="en-US"/>
          </a:p>
        </c:txPr>
        <c:crossAx val="226782208"/>
        <c:crosses val="autoZero"/>
        <c:auto val="1"/>
        <c:lblAlgn val="ctr"/>
        <c:lblOffset val="100"/>
      </c:catAx>
      <c:valAx>
        <c:axId val="226782208"/>
        <c:scaling>
          <c:orientation val="minMax"/>
          <c:max val="1"/>
        </c:scaling>
        <c:delete val="1"/>
        <c:axPos val="l"/>
        <c:numFmt formatCode="0%" sourceLinked="1"/>
        <c:tickLblPos val="none"/>
        <c:crossAx val="226780672"/>
        <c:crosses val="autoZero"/>
        <c:crossBetween val="between"/>
      </c:valAx>
    </c:plotArea>
    <c:legend>
      <c:legendPos val="r"/>
      <c:layout>
        <c:manualLayout>
          <c:xMode val="edge"/>
          <c:yMode val="edge"/>
          <c:x val="3.6006573174071785E-2"/>
          <c:y val="5.0165193247982763E-2"/>
          <c:w val="0.31700454793591593"/>
          <c:h val="0.80173605152152905"/>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10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538617653657531"/>
          <c:y val="3.6253776435045446E-2"/>
          <c:w val="0.31468586375137403"/>
          <c:h val="0.93353474320241658"/>
        </c:manualLayout>
      </c:layout>
      <c:barChart>
        <c:barDir val="bar"/>
        <c:grouping val="clustered"/>
        <c:ser>
          <c:idx val="0"/>
          <c:order val="0"/>
          <c:tx>
            <c:strRef>
              <c:f>Sheet1!$B$1</c:f>
              <c:strCache>
                <c:ptCount val="1"/>
                <c:pt idx="0">
                  <c:v>France (n=276)</c:v>
                </c:pt>
              </c:strCache>
            </c:strRef>
          </c:tx>
          <c:dLbls>
            <c:txPr>
              <a:bodyPr/>
              <a:lstStyle/>
              <a:p>
                <a:pPr>
                  <a:defRPr lang="en-IN" sz="900" b="1"/>
                </a:pPr>
                <a:endParaRPr lang="en-US"/>
              </a:p>
            </c:txPr>
            <c:dLblPos val="outEnd"/>
            <c:showVal val="1"/>
          </c:dLbls>
          <c:cat>
            <c:strRef>
              <c:f>Sheet1!$A$2:$A$6</c:f>
              <c:strCache>
                <c:ptCount val="5"/>
                <c:pt idx="0">
                  <c:v>Used the alert feature provided by some websites that automatically notifies me of any new mention of my name or other personal information</c:v>
                </c:pt>
                <c:pt idx="1">
                  <c:v>Checked to see what other people say about me on websites/gaming communities/blogs/online auction &amp; classifieds sites etc.</c:v>
                </c:pt>
                <c:pt idx="2">
                  <c:v>Decided not to post specific text, photos or video online</c:v>
                </c:pt>
                <c:pt idx="3">
                  <c:v>Used privacy settings on social networking sites that determine who can access and respond to my content </c:v>
                </c:pt>
                <c:pt idx="4">
                  <c:v>Searched my own name using a search engine</c:v>
                </c:pt>
              </c:strCache>
            </c:strRef>
          </c:cat>
          <c:val>
            <c:numRef>
              <c:f>Sheet1!$B$2:$B$6</c:f>
              <c:numCache>
                <c:formatCode>0%</c:formatCode>
                <c:ptCount val="5"/>
                <c:pt idx="0">
                  <c:v>0.12318840579710144</c:v>
                </c:pt>
                <c:pt idx="1">
                  <c:v>0.21376811594202993</c:v>
                </c:pt>
                <c:pt idx="2">
                  <c:v>0.44202898550724889</c:v>
                </c:pt>
                <c:pt idx="3">
                  <c:v>0.36956521739130438</c:v>
                </c:pt>
                <c:pt idx="4">
                  <c:v>0.6268115942029</c:v>
                </c:pt>
              </c:numCache>
            </c:numRef>
          </c:val>
        </c:ser>
        <c:ser>
          <c:idx val="1"/>
          <c:order val="1"/>
          <c:tx>
            <c:strRef>
              <c:f>Sheet1!$C$1</c:f>
              <c:strCache>
                <c:ptCount val="1"/>
                <c:pt idx="0">
                  <c:v>Germany (n=279)</c:v>
                </c:pt>
              </c:strCache>
            </c:strRef>
          </c:tx>
          <c:dLbls>
            <c:txPr>
              <a:bodyPr/>
              <a:lstStyle/>
              <a:p>
                <a:pPr>
                  <a:defRPr lang="en-IN" sz="900" b="1"/>
                </a:pPr>
                <a:endParaRPr lang="en-US"/>
              </a:p>
            </c:txPr>
            <c:dLblPos val="outEnd"/>
            <c:showVal val="1"/>
          </c:dLbls>
          <c:cat>
            <c:strRef>
              <c:f>Sheet1!$A$2:$A$6</c:f>
              <c:strCache>
                <c:ptCount val="5"/>
                <c:pt idx="0">
                  <c:v>Used the alert feature provided by some websites that automatically notifies me of any new mention of my name or other personal information</c:v>
                </c:pt>
                <c:pt idx="1">
                  <c:v>Checked to see what other people say about me on websites/gaming communities/blogs/online auction &amp; classifieds sites etc.</c:v>
                </c:pt>
                <c:pt idx="2">
                  <c:v>Decided not to post specific text, photos or video online</c:v>
                </c:pt>
                <c:pt idx="3">
                  <c:v>Used privacy settings on social networking sites that determine who can access and respond to my content </c:v>
                </c:pt>
                <c:pt idx="4">
                  <c:v>Searched my own name using a search engine</c:v>
                </c:pt>
              </c:strCache>
            </c:strRef>
          </c:cat>
          <c:val>
            <c:numRef>
              <c:f>Sheet1!$C$2:$C$6</c:f>
              <c:numCache>
                <c:formatCode>0%</c:formatCode>
                <c:ptCount val="5"/>
                <c:pt idx="0">
                  <c:v>0.22222222222222221</c:v>
                </c:pt>
                <c:pt idx="1">
                  <c:v>0.31899641577061155</c:v>
                </c:pt>
                <c:pt idx="2">
                  <c:v>0.56989247311828284</c:v>
                </c:pt>
                <c:pt idx="3">
                  <c:v>0.4802867383512559</c:v>
                </c:pt>
                <c:pt idx="4">
                  <c:v>0.74193548387096753</c:v>
                </c:pt>
              </c:numCache>
            </c:numRef>
          </c:val>
        </c:ser>
        <c:ser>
          <c:idx val="2"/>
          <c:order val="2"/>
          <c:tx>
            <c:strRef>
              <c:f>Sheet1!$D$1</c:f>
              <c:strCache>
                <c:ptCount val="1"/>
                <c:pt idx="0">
                  <c:v>UK (n=276)</c:v>
                </c:pt>
              </c:strCache>
            </c:strRef>
          </c:tx>
          <c:dLbls>
            <c:txPr>
              <a:bodyPr/>
              <a:lstStyle/>
              <a:p>
                <a:pPr>
                  <a:defRPr lang="en-IN" sz="900" b="1"/>
                </a:pPr>
                <a:endParaRPr lang="en-US"/>
              </a:p>
            </c:txPr>
            <c:dLblPos val="outEnd"/>
            <c:showVal val="1"/>
          </c:dLbls>
          <c:cat>
            <c:strRef>
              <c:f>Sheet1!$A$2:$A$6</c:f>
              <c:strCache>
                <c:ptCount val="5"/>
                <c:pt idx="0">
                  <c:v>Used the alert feature provided by some websites that automatically notifies me of any new mention of my name or other personal information</c:v>
                </c:pt>
                <c:pt idx="1">
                  <c:v>Checked to see what other people say about me on websites/gaming communities/blogs/online auction &amp; classifieds sites etc.</c:v>
                </c:pt>
                <c:pt idx="2">
                  <c:v>Decided not to post specific text, photos or video online</c:v>
                </c:pt>
                <c:pt idx="3">
                  <c:v>Used privacy settings on social networking sites that determine who can access and respond to my content </c:v>
                </c:pt>
                <c:pt idx="4">
                  <c:v>Searched my own name using a search engine</c:v>
                </c:pt>
              </c:strCache>
            </c:strRef>
          </c:cat>
          <c:val>
            <c:numRef>
              <c:f>Sheet1!$D$2:$D$6</c:f>
              <c:numCache>
                <c:formatCode>0%</c:formatCode>
                <c:ptCount val="5"/>
                <c:pt idx="0">
                  <c:v>0.27898550724637688</c:v>
                </c:pt>
                <c:pt idx="1">
                  <c:v>0.39855072463768315</c:v>
                </c:pt>
                <c:pt idx="2">
                  <c:v>0.48550724637681181</c:v>
                </c:pt>
                <c:pt idx="3">
                  <c:v>0.52536231884057949</c:v>
                </c:pt>
                <c:pt idx="4">
                  <c:v>0.64855072463768115</c:v>
                </c:pt>
              </c:numCache>
            </c:numRef>
          </c:val>
        </c:ser>
        <c:ser>
          <c:idx val="3"/>
          <c:order val="3"/>
          <c:tx>
            <c:strRef>
              <c:f>Sheet1!$E$1</c:f>
              <c:strCache>
                <c:ptCount val="1"/>
                <c:pt idx="0">
                  <c:v>US (n=275)</c:v>
                </c:pt>
              </c:strCache>
            </c:strRef>
          </c:tx>
          <c:dLbls>
            <c:txPr>
              <a:bodyPr/>
              <a:lstStyle/>
              <a:p>
                <a:pPr>
                  <a:defRPr lang="en-IN" sz="900" b="1"/>
                </a:pPr>
                <a:endParaRPr lang="en-US"/>
              </a:p>
            </c:txPr>
            <c:dLblPos val="outEnd"/>
            <c:showVal val="1"/>
          </c:dLbls>
          <c:cat>
            <c:strRef>
              <c:f>Sheet1!$A$2:$A$6</c:f>
              <c:strCache>
                <c:ptCount val="5"/>
                <c:pt idx="0">
                  <c:v>Used the alert feature provided by some websites that automatically notifies me of any new mention of my name or other personal information</c:v>
                </c:pt>
                <c:pt idx="1">
                  <c:v>Checked to see what other people say about me on websites/gaming communities/blogs/online auction &amp; classifieds sites etc.</c:v>
                </c:pt>
                <c:pt idx="2">
                  <c:v>Decided not to post specific text, photos or video online</c:v>
                </c:pt>
                <c:pt idx="3">
                  <c:v>Used privacy settings on social networking sites that determine who can access and respond to my content </c:v>
                </c:pt>
                <c:pt idx="4">
                  <c:v>Searched my own name using a search engine</c:v>
                </c:pt>
              </c:strCache>
            </c:strRef>
          </c:cat>
          <c:val>
            <c:numRef>
              <c:f>Sheet1!$E$2:$E$6</c:f>
              <c:numCache>
                <c:formatCode>0%</c:formatCode>
                <c:ptCount val="5"/>
                <c:pt idx="0">
                  <c:v>0.58181818181818157</c:v>
                </c:pt>
                <c:pt idx="1">
                  <c:v>0.6254545454545456</c:v>
                </c:pt>
                <c:pt idx="2">
                  <c:v>0.45090909090909098</c:v>
                </c:pt>
                <c:pt idx="3">
                  <c:v>0.60363636363636353</c:v>
                </c:pt>
                <c:pt idx="4">
                  <c:v>0.71636363636363665</c:v>
                </c:pt>
              </c:numCache>
            </c:numRef>
          </c:val>
        </c:ser>
        <c:ser>
          <c:idx val="4"/>
          <c:order val="4"/>
          <c:tx>
            <c:strRef>
              <c:f>Sheet1!$F$1</c:f>
              <c:strCache>
                <c:ptCount val="1"/>
                <c:pt idx="0">
                  <c:v>WW (n=1106)</c:v>
                </c:pt>
              </c:strCache>
            </c:strRef>
          </c:tx>
          <c:dLbls>
            <c:txPr>
              <a:bodyPr/>
              <a:lstStyle/>
              <a:p>
                <a:pPr>
                  <a:defRPr lang="en-IN" sz="900" b="1"/>
                </a:pPr>
                <a:endParaRPr lang="en-US"/>
              </a:p>
            </c:txPr>
            <c:dLblPos val="outEnd"/>
            <c:showVal val="1"/>
          </c:dLbls>
          <c:cat>
            <c:strRef>
              <c:f>Sheet1!$A$2:$A$6</c:f>
              <c:strCache>
                <c:ptCount val="5"/>
                <c:pt idx="0">
                  <c:v>Used the alert feature provided by some websites that automatically notifies me of any new mention of my name or other personal information</c:v>
                </c:pt>
                <c:pt idx="1">
                  <c:v>Checked to see what other people say about me on websites/gaming communities/blogs/online auction &amp; classifieds sites etc.</c:v>
                </c:pt>
                <c:pt idx="2">
                  <c:v>Decided not to post specific text, photos or video online</c:v>
                </c:pt>
                <c:pt idx="3">
                  <c:v>Used privacy settings on social networking sites that determine who can access and respond to my content </c:v>
                </c:pt>
                <c:pt idx="4">
                  <c:v>Searched my own name using a search engine</c:v>
                </c:pt>
              </c:strCache>
            </c:strRef>
          </c:cat>
          <c:val>
            <c:numRef>
              <c:f>Sheet1!$F$2:$F$6</c:f>
              <c:numCache>
                <c:formatCode>0%</c:formatCode>
                <c:ptCount val="5"/>
                <c:pt idx="0">
                  <c:v>0.30108499095841118</c:v>
                </c:pt>
                <c:pt idx="1">
                  <c:v>0.38878842676311032</c:v>
                </c:pt>
                <c:pt idx="2">
                  <c:v>0.48734177215189983</c:v>
                </c:pt>
                <c:pt idx="3">
                  <c:v>0.49457504520795825</c:v>
                </c:pt>
                <c:pt idx="4">
                  <c:v>0.68354430379746756</c:v>
                </c:pt>
              </c:numCache>
            </c:numRef>
          </c:val>
        </c:ser>
        <c:dLbls>
          <c:showVal val="1"/>
        </c:dLbls>
        <c:axId val="329754112"/>
        <c:axId val="329755648"/>
      </c:barChart>
      <c:catAx>
        <c:axId val="329754112"/>
        <c:scaling>
          <c:orientation val="minMax"/>
        </c:scaling>
        <c:axPos val="l"/>
        <c:numFmt formatCode="General" sourceLinked="1"/>
        <c:tickLblPos val="nextTo"/>
        <c:txPr>
          <a:bodyPr/>
          <a:lstStyle/>
          <a:p>
            <a:pPr>
              <a:defRPr lang="en-IN" sz="1050"/>
            </a:pPr>
            <a:endParaRPr lang="en-US"/>
          </a:p>
        </c:txPr>
        <c:crossAx val="329755648"/>
        <c:crosses val="autoZero"/>
        <c:auto val="1"/>
        <c:lblAlgn val="ctr"/>
        <c:lblOffset val="100"/>
      </c:catAx>
      <c:valAx>
        <c:axId val="329755648"/>
        <c:scaling>
          <c:orientation val="minMax"/>
          <c:max val="0.8"/>
        </c:scaling>
        <c:delete val="1"/>
        <c:axPos val="b"/>
        <c:numFmt formatCode="0%" sourceLinked="1"/>
        <c:tickLblPos val="none"/>
        <c:crossAx val="329754112"/>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01.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53442834961259411"/>
          <c:y val="2.1148036253776436E-2"/>
          <c:w val="0.4891477443801634"/>
          <c:h val="0.93353474320241669"/>
        </c:manualLayout>
      </c:layout>
      <c:barChart>
        <c:barDir val="bar"/>
        <c:grouping val="clustered"/>
        <c:ser>
          <c:idx val="0"/>
          <c:order val="0"/>
          <c:tx>
            <c:strRef>
              <c:f>Sheet1!$B$1</c:f>
              <c:strCache>
                <c:ptCount val="1"/>
                <c:pt idx="0">
                  <c:v>France (n=276)</c:v>
                </c:pt>
              </c:strCache>
            </c:strRef>
          </c:tx>
          <c:dLbls>
            <c:dLbl>
              <c:idx val="0"/>
              <c:delete val="1"/>
            </c:dLbl>
            <c:dLbl>
              <c:idx val="1"/>
              <c:layout>
                <c:manualLayout>
                  <c:x val="-5.7471264367816724E-3"/>
                  <c:y val="9.0634441087614256E-3"/>
                </c:manualLayout>
              </c:layout>
              <c:dLblPos val="outEnd"/>
              <c:showVal val="1"/>
            </c:dLbl>
            <c:dLbl>
              <c:idx val="4"/>
              <c:delete val="1"/>
            </c:dLbl>
            <c:dLbl>
              <c:idx val="6"/>
              <c:layout>
                <c:manualLayout>
                  <c:x val="-8.6206896551724223E-3"/>
                  <c:y val="9.0634441087614256E-3"/>
                </c:manualLayout>
              </c:layout>
              <c:dLblPos val="outEnd"/>
              <c:showVal val="1"/>
            </c:dLbl>
            <c:dLbl>
              <c:idx val="7"/>
              <c:layout>
                <c:manualLayout>
                  <c:x val="-7.1839080459770114E-3"/>
                  <c:y val="3.0211480362537782E-3"/>
                </c:manualLayout>
              </c:layout>
              <c:dLblPos val="outEnd"/>
              <c:showVal val="1"/>
            </c:dLbl>
            <c:dLbl>
              <c:idx val="9"/>
              <c:layout>
                <c:manualLayout>
                  <c:x val="-7.1839080459769064E-3"/>
                  <c:y val="3.0211480362537782E-3"/>
                </c:manualLayout>
              </c:layout>
              <c:dLblPos val="outEnd"/>
              <c:showVal val="1"/>
            </c:dLbl>
            <c:txPr>
              <a:bodyPr/>
              <a:lstStyle/>
              <a:p>
                <a:pPr>
                  <a:defRPr lang="en-IN" sz="900" b="1"/>
                </a:pPr>
                <a:endParaRPr lang="en-US"/>
              </a:p>
            </c:txPr>
            <c:dLblPos val="outEnd"/>
            <c:showVal val="1"/>
          </c:dLbls>
          <c:cat>
            <c:strRef>
              <c:f>Sheet1!$A$2:$A$6</c:f>
              <c:strCache>
                <c:ptCount val="5"/>
                <c:pt idx="1">
                  <c:v>Employed an online reputation management company</c:v>
                </c:pt>
                <c:pt idx="2">
                  <c:v>Have not taken any steps</c:v>
                </c:pt>
                <c:pt idx="3">
                  <c:v>Contacted a web site owner or administrator and asked them to remove unflattering or untrue content</c:v>
                </c:pt>
                <c:pt idx="4">
                  <c:v>Checked my credit report</c:v>
                </c:pt>
              </c:strCache>
            </c:strRef>
          </c:cat>
          <c:val>
            <c:numRef>
              <c:f>Sheet1!$B$2:$B$6</c:f>
              <c:numCache>
                <c:formatCode>0%</c:formatCode>
                <c:ptCount val="5"/>
                <c:pt idx="1">
                  <c:v>7.2463768115942247E-3</c:v>
                </c:pt>
                <c:pt idx="2">
                  <c:v>0.21014492753623232</c:v>
                </c:pt>
                <c:pt idx="3">
                  <c:v>3.9855072463768251E-2</c:v>
                </c:pt>
                <c:pt idx="4">
                  <c:v>0</c:v>
                </c:pt>
              </c:numCache>
            </c:numRef>
          </c:val>
        </c:ser>
        <c:ser>
          <c:idx val="1"/>
          <c:order val="1"/>
          <c:tx>
            <c:strRef>
              <c:f>Sheet1!$C$1</c:f>
              <c:strCache>
                <c:ptCount val="1"/>
                <c:pt idx="0">
                  <c:v>Germany (n=279)</c:v>
                </c:pt>
              </c:strCache>
            </c:strRef>
          </c:tx>
          <c:dLbls>
            <c:dLbl>
              <c:idx val="1"/>
              <c:layout>
                <c:manualLayout>
                  <c:x val="-4.3103448275861956E-3"/>
                  <c:y val="-3.0211480362537782E-3"/>
                </c:manualLayout>
              </c:layout>
              <c:dLblPos val="outEnd"/>
              <c:showVal val="1"/>
            </c:dLbl>
            <c:dLbl>
              <c:idx val="8"/>
              <c:layout>
                <c:manualLayout>
                  <c:x val="-1.0057471264367939E-2"/>
                  <c:y val="6.0422960725075789E-3"/>
                </c:manualLayout>
              </c:layout>
              <c:dLblPos val="outEnd"/>
              <c:showVal val="1"/>
            </c:dLbl>
            <c:txPr>
              <a:bodyPr/>
              <a:lstStyle/>
              <a:p>
                <a:pPr>
                  <a:defRPr lang="en-IN" sz="900" b="1"/>
                </a:pPr>
                <a:endParaRPr lang="en-US"/>
              </a:p>
            </c:txPr>
            <c:dLblPos val="outEnd"/>
            <c:showVal val="1"/>
          </c:dLbls>
          <c:cat>
            <c:strRef>
              <c:f>Sheet1!$A$2:$A$6</c:f>
              <c:strCache>
                <c:ptCount val="5"/>
                <c:pt idx="1">
                  <c:v>Employed an online reputation management company</c:v>
                </c:pt>
                <c:pt idx="2">
                  <c:v>Have not taken any steps</c:v>
                </c:pt>
                <c:pt idx="3">
                  <c:v>Contacted a web site owner or administrator and asked them to remove unflattering or untrue content</c:v>
                </c:pt>
                <c:pt idx="4">
                  <c:v>Checked my credit report</c:v>
                </c:pt>
              </c:strCache>
            </c:strRef>
          </c:cat>
          <c:val>
            <c:numRef>
              <c:f>Sheet1!$C$2:$C$6</c:f>
              <c:numCache>
                <c:formatCode>0%</c:formatCode>
                <c:ptCount val="5"/>
                <c:pt idx="1">
                  <c:v>2.508960573476705E-2</c:v>
                </c:pt>
                <c:pt idx="2">
                  <c:v>0.12903225806451613</c:v>
                </c:pt>
                <c:pt idx="3">
                  <c:v>2.150537634408603E-2</c:v>
                </c:pt>
                <c:pt idx="4">
                  <c:v>0.11827956989247294</c:v>
                </c:pt>
              </c:numCache>
            </c:numRef>
          </c:val>
        </c:ser>
        <c:ser>
          <c:idx val="2"/>
          <c:order val="2"/>
          <c:tx>
            <c:strRef>
              <c:f>Sheet1!$D$1</c:f>
              <c:strCache>
                <c:ptCount val="1"/>
                <c:pt idx="0">
                  <c:v>UK (n=276)</c:v>
                </c:pt>
              </c:strCache>
            </c:strRef>
          </c:tx>
          <c:dLbls>
            <c:dLbl>
              <c:idx val="0"/>
              <c:delete val="1"/>
            </c:dLbl>
            <c:txPr>
              <a:bodyPr/>
              <a:lstStyle/>
              <a:p>
                <a:pPr>
                  <a:defRPr lang="en-IN" sz="900" b="1"/>
                </a:pPr>
                <a:endParaRPr lang="en-US"/>
              </a:p>
            </c:txPr>
            <c:dLblPos val="outEnd"/>
            <c:showVal val="1"/>
          </c:dLbls>
          <c:cat>
            <c:strRef>
              <c:f>Sheet1!$A$2:$A$6</c:f>
              <c:strCache>
                <c:ptCount val="5"/>
                <c:pt idx="1">
                  <c:v>Employed an online reputation management company</c:v>
                </c:pt>
                <c:pt idx="2">
                  <c:v>Have not taken any steps</c:v>
                </c:pt>
                <c:pt idx="3">
                  <c:v>Contacted a web site owner or administrator and asked them to remove unflattering or untrue content</c:v>
                </c:pt>
                <c:pt idx="4">
                  <c:v>Checked my credit report</c:v>
                </c:pt>
              </c:strCache>
            </c:strRef>
          </c:cat>
          <c:val>
            <c:numRef>
              <c:f>Sheet1!$D$2:$D$6</c:f>
              <c:numCache>
                <c:formatCode>0%</c:formatCode>
                <c:ptCount val="5"/>
                <c:pt idx="1">
                  <c:v>0.14855072463768115</c:v>
                </c:pt>
                <c:pt idx="2">
                  <c:v>9.4202898550724723E-2</c:v>
                </c:pt>
                <c:pt idx="3">
                  <c:v>0.18478260869565219</c:v>
                </c:pt>
                <c:pt idx="4">
                  <c:v>0.28985507246376818</c:v>
                </c:pt>
              </c:numCache>
            </c:numRef>
          </c:val>
        </c:ser>
        <c:ser>
          <c:idx val="3"/>
          <c:order val="3"/>
          <c:tx>
            <c:strRef>
              <c:f>Sheet1!$E$1</c:f>
              <c:strCache>
                <c:ptCount val="1"/>
                <c:pt idx="0">
                  <c:v>US (n=275)</c:v>
                </c:pt>
              </c:strCache>
            </c:strRef>
          </c:tx>
          <c:dLbls>
            <c:dLbl>
              <c:idx val="0"/>
              <c:delete val="1"/>
            </c:dLbl>
            <c:dLbl>
              <c:idx val="7"/>
              <c:layout>
                <c:manualLayout>
                  <c:x val="-5.7471264367816317E-3"/>
                  <c:y val="0"/>
                </c:manualLayout>
              </c:layout>
              <c:dLblPos val="outEnd"/>
              <c:showVal val="1"/>
            </c:dLbl>
            <c:txPr>
              <a:bodyPr/>
              <a:lstStyle/>
              <a:p>
                <a:pPr>
                  <a:defRPr lang="en-IN" sz="900" b="1"/>
                </a:pPr>
                <a:endParaRPr lang="en-US"/>
              </a:p>
            </c:txPr>
            <c:dLblPos val="outEnd"/>
            <c:showVal val="1"/>
          </c:dLbls>
          <c:cat>
            <c:strRef>
              <c:f>Sheet1!$A$2:$A$6</c:f>
              <c:strCache>
                <c:ptCount val="5"/>
                <c:pt idx="1">
                  <c:v>Employed an online reputation management company</c:v>
                </c:pt>
                <c:pt idx="2">
                  <c:v>Have not taken any steps</c:v>
                </c:pt>
                <c:pt idx="3">
                  <c:v>Contacted a web site owner or administrator and asked them to remove unflattering or untrue content</c:v>
                </c:pt>
                <c:pt idx="4">
                  <c:v>Checked my credit report</c:v>
                </c:pt>
              </c:strCache>
            </c:strRef>
          </c:cat>
          <c:val>
            <c:numRef>
              <c:f>Sheet1!$E$2:$E$6</c:f>
              <c:numCache>
                <c:formatCode>0%</c:formatCode>
                <c:ptCount val="5"/>
                <c:pt idx="1">
                  <c:v>0.2836363636363638</c:v>
                </c:pt>
                <c:pt idx="2">
                  <c:v>8.3636363636364064E-2</c:v>
                </c:pt>
                <c:pt idx="3">
                  <c:v>0.41818181818181832</c:v>
                </c:pt>
                <c:pt idx="4">
                  <c:v>0.34909090909090984</c:v>
                </c:pt>
              </c:numCache>
            </c:numRef>
          </c:val>
        </c:ser>
        <c:ser>
          <c:idx val="4"/>
          <c:order val="4"/>
          <c:tx>
            <c:strRef>
              <c:f>Sheet1!$F$1</c:f>
              <c:strCache>
                <c:ptCount val="1"/>
                <c:pt idx="0">
                  <c:v>WW (n=1106)</c:v>
                </c:pt>
              </c:strCache>
            </c:strRef>
          </c:tx>
          <c:dLbls>
            <c:dLbl>
              <c:idx val="0"/>
              <c:delete val="1"/>
            </c:dLbl>
            <c:dLbl>
              <c:idx val="1"/>
              <c:layout>
                <c:manualLayout>
                  <c:x val="-5.7471264367816317E-3"/>
                  <c:y val="-9.0634441087614256E-3"/>
                </c:manualLayout>
              </c:layout>
              <c:dLblPos val="outEnd"/>
              <c:showVal val="1"/>
            </c:dLbl>
            <c:dLbl>
              <c:idx val="2"/>
              <c:layout>
                <c:manualLayout>
                  <c:x val="-5.7471264367816317E-3"/>
                  <c:y val="-1.2084592145015121E-2"/>
                </c:manualLayout>
              </c:layout>
              <c:dLblPos val="outEnd"/>
              <c:showVal val="1"/>
            </c:dLbl>
            <c:dLbl>
              <c:idx val="5"/>
              <c:layout>
                <c:manualLayout>
                  <c:x val="-1.0057471264367939E-2"/>
                  <c:y val="-6.0422960725075789E-3"/>
                </c:manualLayout>
              </c:layout>
              <c:dLblPos val="outEnd"/>
              <c:showVal val="1"/>
            </c:dLbl>
            <c:dLbl>
              <c:idx val="6"/>
              <c:layout>
                <c:manualLayout>
                  <c:x val="-8.6206896551724223E-3"/>
                  <c:y val="-6.0422960725075789E-3"/>
                </c:manualLayout>
              </c:layout>
              <c:dLblPos val="outEnd"/>
              <c:showVal val="1"/>
            </c:dLbl>
            <c:dLbl>
              <c:idx val="7"/>
              <c:layout>
                <c:manualLayout>
                  <c:x val="-8.6206896551724223E-3"/>
                  <c:y val="-9.0634441087614256E-3"/>
                </c:manualLayout>
              </c:layout>
              <c:dLblPos val="outEnd"/>
              <c:showVal val="1"/>
            </c:dLbl>
            <c:dLbl>
              <c:idx val="8"/>
              <c:layout>
                <c:manualLayout>
                  <c:x val="-7.1839080459770114E-3"/>
                  <c:y val="-1.2084592145015121E-2"/>
                </c:manualLayout>
              </c:layout>
              <c:dLblPos val="outEnd"/>
              <c:showVal val="1"/>
            </c:dLbl>
            <c:dLbl>
              <c:idx val="9"/>
              <c:layout>
                <c:manualLayout>
                  <c:x val="-4.3103448275861956E-3"/>
                  <c:y val="-1.2084592145015121E-2"/>
                </c:manualLayout>
              </c:layout>
              <c:dLblPos val="outEnd"/>
              <c:showVal val="1"/>
            </c:dLbl>
            <c:txPr>
              <a:bodyPr/>
              <a:lstStyle/>
              <a:p>
                <a:pPr>
                  <a:defRPr lang="en-IN" sz="900" b="1"/>
                </a:pPr>
                <a:endParaRPr lang="en-US"/>
              </a:p>
            </c:txPr>
            <c:dLblPos val="outEnd"/>
            <c:showVal val="1"/>
          </c:dLbls>
          <c:cat>
            <c:strRef>
              <c:f>Sheet1!$A$2:$A$6</c:f>
              <c:strCache>
                <c:ptCount val="5"/>
                <c:pt idx="1">
                  <c:v>Employed an online reputation management company</c:v>
                </c:pt>
                <c:pt idx="2">
                  <c:v>Have not taken any steps</c:v>
                </c:pt>
                <c:pt idx="3">
                  <c:v>Contacted a web site owner or administrator and asked them to remove unflattering or untrue content</c:v>
                </c:pt>
                <c:pt idx="4">
                  <c:v>Checked my credit report</c:v>
                </c:pt>
              </c:strCache>
            </c:strRef>
          </c:cat>
          <c:val>
            <c:numRef>
              <c:f>Sheet1!$F$2:$F$6</c:f>
              <c:numCache>
                <c:formatCode>0%</c:formatCode>
                <c:ptCount val="5"/>
                <c:pt idx="1">
                  <c:v>0.11573236889692586</c:v>
                </c:pt>
                <c:pt idx="2">
                  <c:v>0.12929475587703482</c:v>
                </c:pt>
                <c:pt idx="3">
                  <c:v>0.16546112115732436</c:v>
                </c:pt>
                <c:pt idx="4">
                  <c:v>0.25180722891566282</c:v>
                </c:pt>
              </c:numCache>
            </c:numRef>
          </c:val>
        </c:ser>
        <c:dLbls>
          <c:showVal val="1"/>
        </c:dLbls>
        <c:axId val="329812992"/>
        <c:axId val="329839360"/>
      </c:barChart>
      <c:catAx>
        <c:axId val="329812992"/>
        <c:scaling>
          <c:orientation val="minMax"/>
        </c:scaling>
        <c:axPos val="l"/>
        <c:numFmt formatCode="General" sourceLinked="1"/>
        <c:tickLblPos val="nextTo"/>
        <c:txPr>
          <a:bodyPr/>
          <a:lstStyle/>
          <a:p>
            <a:pPr>
              <a:defRPr lang="en-IN" sz="1050"/>
            </a:pPr>
            <a:endParaRPr lang="en-US"/>
          </a:p>
        </c:txPr>
        <c:crossAx val="329839360"/>
        <c:crosses val="autoZero"/>
        <c:auto val="1"/>
        <c:lblAlgn val="ctr"/>
        <c:lblOffset val="100"/>
      </c:catAx>
      <c:valAx>
        <c:axId val="329839360"/>
        <c:scaling>
          <c:orientation val="minMax"/>
          <c:max val="0.8"/>
        </c:scaling>
        <c:delete val="1"/>
        <c:axPos val="b"/>
        <c:numFmt formatCode="General" sourceLinked="1"/>
        <c:tickLblPos val="none"/>
        <c:crossAx val="329812992"/>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0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 (n=276)</c:v>
                </c:pt>
              </c:strCache>
            </c:strRef>
          </c:tx>
          <c:dLbls>
            <c:dLbl>
              <c:idx val="0"/>
              <c:delete val="1"/>
            </c:dLbl>
            <c:dLbl>
              <c:idx val="1"/>
              <c:layout>
                <c:manualLayout>
                  <c:x val="-5.7471264367816724E-3"/>
                  <c:y val="9.063444108761429E-3"/>
                </c:manualLayout>
              </c:layout>
              <c:dLblPos val="outEnd"/>
              <c:showVal val="1"/>
            </c:dLbl>
            <c:dLbl>
              <c:idx val="4"/>
              <c:delete val="1"/>
            </c:dLbl>
            <c:dLbl>
              <c:idx val="6"/>
              <c:layout>
                <c:manualLayout>
                  <c:x val="-8.6206896551724223E-3"/>
                  <c:y val="9.063444108761429E-3"/>
                </c:manualLayout>
              </c:layout>
              <c:dLblPos val="outEnd"/>
              <c:showVal val="1"/>
            </c:dLbl>
            <c:dLbl>
              <c:idx val="7"/>
              <c:layout>
                <c:manualLayout>
                  <c:x val="-7.1839080459770114E-3"/>
                  <c:y val="3.0211480362537782E-3"/>
                </c:manualLayout>
              </c:layout>
              <c:dLblPos val="outEnd"/>
              <c:showVal val="1"/>
            </c:dLbl>
            <c:dLbl>
              <c:idx val="9"/>
              <c:layout>
                <c:manualLayout>
                  <c:x val="-7.1839080459769064E-3"/>
                  <c:y val="3.0211480362537782E-3"/>
                </c:manualLayout>
              </c:layout>
              <c:dLblPos val="outEnd"/>
              <c:showVal val="1"/>
            </c:dLbl>
            <c:txPr>
              <a:bodyPr/>
              <a:lstStyle/>
              <a:p>
                <a:pPr>
                  <a:defRPr lang="en-IN" sz="900" b="1"/>
                </a:pPr>
                <a:endParaRPr lang="en-US"/>
              </a:p>
            </c:txPr>
            <c:dLblPos val="outEnd"/>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 (n=279)</c:v>
                </c:pt>
              </c:strCache>
            </c:strRef>
          </c:tx>
          <c:dLbls>
            <c:dLbl>
              <c:idx val="1"/>
              <c:layout>
                <c:manualLayout>
                  <c:x val="-4.3103448275861956E-3"/>
                  <c:y val="-3.0211480362537782E-3"/>
                </c:manualLayout>
              </c:layout>
              <c:dLblPos val="outEnd"/>
              <c:showVal val="1"/>
            </c:dLbl>
            <c:dLbl>
              <c:idx val="8"/>
              <c:layout>
                <c:manualLayout>
                  <c:x val="-1.0057471264367944E-2"/>
                  <c:y val="6.0422960725075798E-3"/>
                </c:manualLayout>
              </c:layout>
              <c:dLblPos val="outEnd"/>
              <c:showVal val="1"/>
            </c:dLbl>
            <c:txPr>
              <a:bodyPr/>
              <a:lstStyle/>
              <a:p>
                <a:pPr>
                  <a:defRPr lang="en-IN" sz="900" b="1"/>
                </a:pPr>
                <a:endParaRPr lang="en-US"/>
              </a:p>
            </c:txPr>
            <c:dLblPos val="outEnd"/>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 (n=276)</c:v>
                </c:pt>
              </c:strCache>
            </c:strRef>
          </c:tx>
          <c:dLbls>
            <c:dLbl>
              <c:idx val="0"/>
              <c:delete val="1"/>
            </c:dLbl>
            <c:txPr>
              <a:bodyPr/>
              <a:lstStyle/>
              <a:p>
                <a:pPr>
                  <a:defRPr lang="en-IN" sz="900" b="1"/>
                </a:pPr>
                <a:endParaRPr lang="en-US"/>
              </a:p>
            </c:txPr>
            <c:dLblPos val="outEnd"/>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 (n=275)</c:v>
                </c:pt>
              </c:strCache>
            </c:strRef>
          </c:tx>
          <c:dLbls>
            <c:dLbl>
              <c:idx val="0"/>
              <c:delete val="1"/>
            </c:dLbl>
            <c:dLbl>
              <c:idx val="7"/>
              <c:layout>
                <c:manualLayout>
                  <c:x val="-5.7471264367816325E-3"/>
                  <c:y val="0"/>
                </c:manualLayout>
              </c:layout>
              <c:dLblPos val="outEnd"/>
              <c:showVal val="1"/>
            </c:dLbl>
            <c:txPr>
              <a:bodyPr/>
              <a:lstStyle/>
              <a:p>
                <a:pPr>
                  <a:defRPr lang="en-IN" sz="900" b="1"/>
                </a:pPr>
                <a:endParaRPr lang="en-US"/>
              </a:p>
            </c:txPr>
            <c:dLblPos val="outEnd"/>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 (n=1106)</c:v>
                </c:pt>
              </c:strCache>
            </c:strRef>
          </c:tx>
          <c:dLbls>
            <c:dLbl>
              <c:idx val="0"/>
              <c:delete val="1"/>
            </c:dLbl>
            <c:dLbl>
              <c:idx val="1"/>
              <c:layout>
                <c:manualLayout>
                  <c:x val="-5.7471264367816325E-3"/>
                  <c:y val="-9.063444108761429E-3"/>
                </c:manualLayout>
              </c:layout>
              <c:dLblPos val="outEnd"/>
              <c:showVal val="1"/>
            </c:dLbl>
            <c:dLbl>
              <c:idx val="2"/>
              <c:layout>
                <c:manualLayout>
                  <c:x val="-5.7471264367816325E-3"/>
                  <c:y val="-1.2084592145015121E-2"/>
                </c:manualLayout>
              </c:layout>
              <c:dLblPos val="outEnd"/>
              <c:showVal val="1"/>
            </c:dLbl>
            <c:dLbl>
              <c:idx val="5"/>
              <c:layout>
                <c:manualLayout>
                  <c:x val="-1.0057471264367944E-2"/>
                  <c:y val="-6.0422960725075798E-3"/>
                </c:manualLayout>
              </c:layout>
              <c:dLblPos val="outEnd"/>
              <c:showVal val="1"/>
            </c:dLbl>
            <c:dLbl>
              <c:idx val="6"/>
              <c:layout>
                <c:manualLayout>
                  <c:x val="-8.6206896551724223E-3"/>
                  <c:y val="-6.0422960725075798E-3"/>
                </c:manualLayout>
              </c:layout>
              <c:dLblPos val="outEnd"/>
              <c:showVal val="1"/>
            </c:dLbl>
            <c:dLbl>
              <c:idx val="7"/>
              <c:layout>
                <c:manualLayout>
                  <c:x val="-8.6206896551724223E-3"/>
                  <c:y val="-9.063444108761429E-3"/>
                </c:manualLayout>
              </c:layout>
              <c:dLblPos val="outEnd"/>
              <c:showVal val="1"/>
            </c:dLbl>
            <c:dLbl>
              <c:idx val="8"/>
              <c:layout>
                <c:manualLayout>
                  <c:x val="-7.1839080459770114E-3"/>
                  <c:y val="-1.2084592145015121E-2"/>
                </c:manualLayout>
              </c:layout>
              <c:dLblPos val="outEnd"/>
              <c:showVal val="1"/>
            </c:dLbl>
            <c:dLbl>
              <c:idx val="9"/>
              <c:layout>
                <c:manualLayout>
                  <c:x val="-4.3103448275861956E-3"/>
                  <c:y val="-1.2084592145015121E-2"/>
                </c:manualLayout>
              </c:layout>
              <c:dLblPos val="outEnd"/>
              <c:showVal val="1"/>
            </c:dLbl>
            <c:txPr>
              <a:bodyPr/>
              <a:lstStyle/>
              <a:p>
                <a:pPr>
                  <a:defRPr lang="en-IN" sz="900" b="1"/>
                </a:pPr>
                <a:endParaRPr lang="en-US"/>
              </a:p>
            </c:txPr>
            <c:dLblPos val="outEnd"/>
            <c:showVal val="1"/>
          </c:dLbls>
          <c:cat>
            <c:numRef>
              <c:f>Sheet1!$A$2:$A$6</c:f>
              <c:numCache>
                <c:formatCode>General</c:formatCode>
                <c:ptCount val="5"/>
              </c:numCache>
            </c:numRef>
          </c:cat>
          <c:val>
            <c:numRef>
              <c:f>Sheet1!$F$2:$F$6</c:f>
              <c:numCache>
                <c:formatCode>General</c:formatCode>
                <c:ptCount val="5"/>
              </c:numCache>
            </c:numRef>
          </c:val>
        </c:ser>
        <c:dLbls>
          <c:showVal val="1"/>
        </c:dLbls>
        <c:axId val="330535680"/>
        <c:axId val="330537216"/>
      </c:barChart>
      <c:catAx>
        <c:axId val="330535680"/>
        <c:scaling>
          <c:orientation val="minMax"/>
        </c:scaling>
        <c:delete val="1"/>
        <c:axPos val="l"/>
        <c:numFmt formatCode="General" sourceLinked="1"/>
        <c:tickLblPos val="none"/>
        <c:crossAx val="330537216"/>
        <c:crosses val="autoZero"/>
        <c:auto val="1"/>
        <c:lblAlgn val="ctr"/>
        <c:lblOffset val="100"/>
      </c:catAx>
      <c:valAx>
        <c:axId val="330537216"/>
        <c:scaling>
          <c:orientation val="minMax"/>
          <c:max val="0.8"/>
        </c:scaling>
        <c:delete val="1"/>
        <c:axPos val="b"/>
        <c:numFmt formatCode="General" sourceLinked="1"/>
        <c:tickLblPos val="none"/>
        <c:crossAx val="330535680"/>
        <c:crosses val="autoZero"/>
        <c:crossBetween val="between"/>
      </c:valAx>
    </c:plotArea>
    <c:legend>
      <c:legendPos val="b"/>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03.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1.9352271778748507E-2"/>
          <c:y val="4.2208769280552255E-2"/>
          <c:w val="0.63999809004816111"/>
          <c:h val="0.83182073131269563"/>
        </c:manualLayout>
      </c:layout>
      <c:barChart>
        <c:barDir val="bar"/>
        <c:grouping val="percentStacked"/>
        <c:ser>
          <c:idx val="0"/>
          <c:order val="0"/>
          <c:tx>
            <c:strRef>
              <c:f>Sheet1!$B$1</c:f>
              <c:strCache>
                <c:ptCount val="1"/>
                <c:pt idx="0">
                  <c:v>Female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0.27848101265822783</c:v>
                </c:pt>
                <c:pt idx="1">
                  <c:v>0.25454545454545424</c:v>
                </c:pt>
                <c:pt idx="2">
                  <c:v>0.39130434782608953</c:v>
                </c:pt>
                <c:pt idx="3">
                  <c:v>8.9605734767025227E-2</c:v>
                </c:pt>
                <c:pt idx="4">
                  <c:v>0.38043478260869756</c:v>
                </c:pt>
              </c:numCache>
            </c:numRef>
          </c:val>
        </c:ser>
        <c:ser>
          <c:idx val="1"/>
          <c:order val="1"/>
          <c:tx>
            <c:strRef>
              <c:f>Sheet1!$C$1</c:f>
              <c:strCache>
                <c:ptCount val="1"/>
                <c:pt idx="0">
                  <c:v>Male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0.72151898734177211</c:v>
                </c:pt>
                <c:pt idx="1">
                  <c:v>0.7454545454545457</c:v>
                </c:pt>
                <c:pt idx="2">
                  <c:v>0.60869565217392274</c:v>
                </c:pt>
                <c:pt idx="3">
                  <c:v>0.91039426523297451</c:v>
                </c:pt>
                <c:pt idx="4">
                  <c:v>0.61956521739130765</c:v>
                </c:pt>
              </c:numCache>
            </c:numRef>
          </c:val>
        </c:ser>
        <c:dLbls>
          <c:showVal val="1"/>
        </c:dLbls>
        <c:overlap val="100"/>
        <c:axId val="331592064"/>
        <c:axId val="331593600"/>
      </c:barChart>
      <c:catAx>
        <c:axId val="331592064"/>
        <c:scaling>
          <c:orientation val="maxMin"/>
        </c:scaling>
        <c:axPos val="l"/>
        <c:tickLblPos val="nextTo"/>
        <c:txPr>
          <a:bodyPr/>
          <a:lstStyle/>
          <a:p>
            <a:pPr>
              <a:defRPr lang="en-IN"/>
            </a:pPr>
            <a:endParaRPr lang="en-US"/>
          </a:p>
        </c:txPr>
        <c:crossAx val="331593600"/>
        <c:crosses val="autoZero"/>
        <c:auto val="1"/>
        <c:lblAlgn val="ctr"/>
        <c:lblOffset val="100"/>
      </c:catAx>
      <c:valAx>
        <c:axId val="331593600"/>
        <c:scaling>
          <c:orientation val="minMax"/>
          <c:max val="1"/>
        </c:scaling>
        <c:delete val="1"/>
        <c:axPos val="t"/>
        <c:numFmt formatCode="0%" sourceLinked="1"/>
        <c:tickLblPos val="none"/>
        <c:crossAx val="331592064"/>
        <c:crosses val="autoZero"/>
        <c:crossBetween val="between"/>
      </c:valAx>
    </c:plotArea>
    <c:legend>
      <c:legendPos val="r"/>
      <c:layout>
        <c:manualLayout>
          <c:xMode val="edge"/>
          <c:yMode val="edge"/>
          <c:x val="0.40369892033523497"/>
          <c:y val="0.87218282059410768"/>
          <c:w val="0.35960110541531376"/>
          <c:h val="0.12161993110653142"/>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04.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9352271778748507E-2"/>
          <c:y val="4.2208769280552255E-2"/>
          <c:w val="0.63999809004816133"/>
          <c:h val="0.83182073131269563"/>
        </c:manualLayout>
      </c:layout>
      <c:barChart>
        <c:barDir val="bar"/>
        <c:grouping val="percentStacked"/>
        <c:ser>
          <c:idx val="0"/>
          <c:order val="0"/>
          <c:tx>
            <c:strRef>
              <c:f>Sheet1!$B$1</c:f>
              <c:strCache>
                <c:ptCount val="1"/>
                <c:pt idx="0">
                  <c:v>50+</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c:v>
                </c:pt>
                <c:pt idx="1">
                  <c:v>0.13</c:v>
                </c:pt>
                <c:pt idx="2">
                  <c:v>0.18000000000000024</c:v>
                </c:pt>
                <c:pt idx="3">
                  <c:v>0.26</c:v>
                </c:pt>
                <c:pt idx="4">
                  <c:v>0.22</c:v>
                </c:pt>
              </c:numCache>
            </c:numRef>
          </c:val>
        </c:ser>
        <c:ser>
          <c:idx val="1"/>
          <c:order val="1"/>
          <c:tx>
            <c:strRef>
              <c:f>Sheet1!$C$1</c:f>
              <c:strCache>
                <c:ptCount val="1"/>
                <c:pt idx="0">
                  <c:v>41-50</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0.25</c:v>
                </c:pt>
                <c:pt idx="1">
                  <c:v>0.15000000000000024</c:v>
                </c:pt>
                <c:pt idx="2">
                  <c:v>0.22</c:v>
                </c:pt>
                <c:pt idx="3">
                  <c:v>0.38000000000000106</c:v>
                </c:pt>
                <c:pt idx="4">
                  <c:v>0.27</c:v>
                </c:pt>
              </c:numCache>
            </c:numRef>
          </c:val>
        </c:ser>
        <c:ser>
          <c:idx val="2"/>
          <c:order val="2"/>
          <c:tx>
            <c:strRef>
              <c:f>Sheet1!$D$1</c:f>
              <c:strCache>
                <c:ptCount val="1"/>
                <c:pt idx="0">
                  <c:v>31-40</c:v>
                </c:pt>
              </c:strCache>
            </c:strRef>
          </c:tx>
          <c:dLbls>
            <c:txPr>
              <a:bodyPr/>
              <a:lstStyle/>
              <a:p>
                <a:pPr>
                  <a:defRPr lang="en-IN" sz="900" b="1"/>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0.36000000000000032</c:v>
                </c:pt>
                <c:pt idx="1">
                  <c:v>0.47000000000000008</c:v>
                </c:pt>
                <c:pt idx="2">
                  <c:v>0.31000000000000094</c:v>
                </c:pt>
                <c:pt idx="3">
                  <c:v>0.30000000000000032</c:v>
                </c:pt>
                <c:pt idx="4">
                  <c:v>0.35000000000000031</c:v>
                </c:pt>
              </c:numCache>
            </c:numRef>
          </c:val>
        </c:ser>
        <c:ser>
          <c:idx val="3"/>
          <c:order val="3"/>
          <c:tx>
            <c:strRef>
              <c:f>Sheet1!$E$1</c:f>
              <c:strCache>
                <c:ptCount val="1"/>
                <c:pt idx="0">
                  <c:v>25-30</c:v>
                </c:pt>
              </c:strCache>
            </c:strRef>
          </c:tx>
          <c:dLbls>
            <c:txPr>
              <a:bodyPr/>
              <a:lstStyle/>
              <a:p>
                <a:pPr>
                  <a:defRPr lang="en-IN" sz="900" b="1">
                    <a:solidFill>
                      <a:schemeClr val="bg1"/>
                    </a:solidFill>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0.19</c:v>
                </c:pt>
                <c:pt idx="1">
                  <c:v>0.26</c:v>
                </c:pt>
                <c:pt idx="2">
                  <c:v>0.29000000000000031</c:v>
                </c:pt>
                <c:pt idx="3">
                  <c:v>6.0000000000000032E-2</c:v>
                </c:pt>
                <c:pt idx="4">
                  <c:v>0.16</c:v>
                </c:pt>
              </c:numCache>
            </c:numRef>
          </c:val>
        </c:ser>
        <c:dLbls>
          <c:showVal val="1"/>
        </c:dLbls>
        <c:overlap val="100"/>
        <c:axId val="342316160"/>
        <c:axId val="342317696"/>
      </c:barChart>
      <c:catAx>
        <c:axId val="342316160"/>
        <c:scaling>
          <c:orientation val="maxMin"/>
        </c:scaling>
        <c:axPos val="l"/>
        <c:tickLblPos val="nextTo"/>
        <c:txPr>
          <a:bodyPr/>
          <a:lstStyle/>
          <a:p>
            <a:pPr>
              <a:defRPr lang="en-IN"/>
            </a:pPr>
            <a:endParaRPr lang="en-US"/>
          </a:p>
        </c:txPr>
        <c:crossAx val="342317696"/>
        <c:crosses val="autoZero"/>
        <c:auto val="1"/>
        <c:lblAlgn val="ctr"/>
        <c:lblOffset val="100"/>
      </c:catAx>
      <c:valAx>
        <c:axId val="342317696"/>
        <c:scaling>
          <c:orientation val="minMax"/>
          <c:max val="1"/>
        </c:scaling>
        <c:delete val="1"/>
        <c:axPos val="t"/>
        <c:numFmt formatCode="0%" sourceLinked="1"/>
        <c:tickLblPos val="none"/>
        <c:crossAx val="342316160"/>
        <c:crosses val="autoZero"/>
        <c:crossBetween val="between"/>
      </c:valAx>
    </c:plotArea>
    <c:legend>
      <c:legendPos val="r"/>
      <c:layout>
        <c:manualLayout>
          <c:xMode val="edge"/>
          <c:yMode val="edge"/>
          <c:x val="0.34891263661728134"/>
          <c:y val="0.86953931629820524"/>
          <c:w val="0.58233638446365488"/>
          <c:h val="0.13046068370179734"/>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05.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9352271778748507E-2"/>
          <c:y val="4.2208769280552255E-2"/>
          <c:w val="0.63999809004816155"/>
          <c:h val="0.83182073131269563"/>
        </c:manualLayout>
      </c:layout>
      <c:barChart>
        <c:barDir val="bar"/>
        <c:grouping val="percentStacked"/>
        <c:ser>
          <c:idx val="0"/>
          <c:order val="0"/>
          <c:tx>
            <c:strRef>
              <c:f>Sheet1!$B$1</c:f>
              <c:strCache>
                <c:ptCount val="1"/>
                <c:pt idx="0">
                  <c:v>Hiring Manager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0.4</c:v>
                </c:pt>
                <c:pt idx="1">
                  <c:v>0.31000000000000094</c:v>
                </c:pt>
                <c:pt idx="2">
                  <c:v>0.21000000000000021</c:v>
                </c:pt>
                <c:pt idx="3">
                  <c:v>0.78</c:v>
                </c:pt>
                <c:pt idx="4">
                  <c:v>0.30000000000000032</c:v>
                </c:pt>
              </c:numCache>
            </c:numRef>
          </c:val>
        </c:ser>
        <c:ser>
          <c:idx val="1"/>
          <c:order val="1"/>
          <c:tx>
            <c:strRef>
              <c:f>Sheet1!$C$1</c:f>
              <c:strCache>
                <c:ptCount val="1"/>
                <c:pt idx="0">
                  <c:v>Human Resource Professional</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0.49000000000000032</c:v>
                </c:pt>
                <c:pt idx="1">
                  <c:v>0.65000000000000224</c:v>
                </c:pt>
                <c:pt idx="2">
                  <c:v>0.67000000000000248</c:v>
                </c:pt>
                <c:pt idx="3">
                  <c:v>0.05</c:v>
                </c:pt>
                <c:pt idx="4">
                  <c:v>0.60000000000000064</c:v>
                </c:pt>
              </c:numCache>
            </c:numRef>
          </c:val>
        </c:ser>
        <c:ser>
          <c:idx val="2"/>
          <c:order val="2"/>
          <c:tx>
            <c:strRef>
              <c:f>Sheet1!$D$1</c:f>
              <c:strCache>
                <c:ptCount val="1"/>
                <c:pt idx="0">
                  <c:v>Recruitment Professional</c:v>
                </c:pt>
              </c:strCache>
            </c:strRef>
          </c:tx>
          <c:dLbls>
            <c:txPr>
              <a:bodyPr/>
              <a:lstStyle/>
              <a:p>
                <a:pPr>
                  <a:defRPr lang="en-IN" sz="900" b="1"/>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0.11</c:v>
                </c:pt>
                <c:pt idx="1">
                  <c:v>0.05</c:v>
                </c:pt>
                <c:pt idx="2">
                  <c:v>0.12000000000000002</c:v>
                </c:pt>
                <c:pt idx="3">
                  <c:v>0.17</c:v>
                </c:pt>
                <c:pt idx="4">
                  <c:v>0.1</c:v>
                </c:pt>
              </c:numCache>
            </c:numRef>
          </c:val>
        </c:ser>
        <c:dLbls>
          <c:showVal val="1"/>
        </c:dLbls>
        <c:overlap val="100"/>
        <c:axId val="343851776"/>
        <c:axId val="343853312"/>
      </c:barChart>
      <c:catAx>
        <c:axId val="343851776"/>
        <c:scaling>
          <c:orientation val="maxMin"/>
        </c:scaling>
        <c:axPos val="l"/>
        <c:tickLblPos val="nextTo"/>
        <c:txPr>
          <a:bodyPr/>
          <a:lstStyle/>
          <a:p>
            <a:pPr>
              <a:defRPr lang="en-IN"/>
            </a:pPr>
            <a:endParaRPr lang="en-US"/>
          </a:p>
        </c:txPr>
        <c:crossAx val="343853312"/>
        <c:crosses val="autoZero"/>
        <c:auto val="1"/>
        <c:lblAlgn val="ctr"/>
        <c:lblOffset val="100"/>
      </c:catAx>
      <c:valAx>
        <c:axId val="343853312"/>
        <c:scaling>
          <c:orientation val="minMax"/>
          <c:max val="1"/>
        </c:scaling>
        <c:delete val="1"/>
        <c:axPos val="t"/>
        <c:numFmt formatCode="0%" sourceLinked="1"/>
        <c:tickLblPos val="none"/>
        <c:crossAx val="343851776"/>
        <c:crosses val="autoZero"/>
        <c:crossBetween val="between"/>
      </c:valAx>
    </c:plotArea>
    <c:legend>
      <c:legendPos val="r"/>
      <c:layout>
        <c:manualLayout>
          <c:xMode val="edge"/>
          <c:yMode val="edge"/>
          <c:x val="0"/>
          <c:y val="0.89068735066542415"/>
          <c:w val="1"/>
          <c:h val="0.10931264933457586"/>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9048779146427441"/>
          <c:y val="5.4758102864254643E-2"/>
          <c:w val="0.78114539022726259"/>
          <c:h val="0.80343516828009698"/>
        </c:manualLayout>
      </c:layout>
      <c:barChart>
        <c:barDir val="col"/>
        <c:grouping val="clustered"/>
        <c:ser>
          <c:idx val="0"/>
          <c:order val="0"/>
          <c:tx>
            <c:strRef>
              <c:f>Sheet1!$B$1</c:f>
              <c:strCache>
                <c:ptCount val="1"/>
                <c:pt idx="0">
                  <c:v>Extent of concern</c:v>
                </c:pt>
              </c:strCache>
            </c:strRef>
          </c:tx>
          <c:dLbls>
            <c:txPr>
              <a:bodyPr/>
              <a:lstStyle/>
              <a:p>
                <a:pPr>
                  <a:defRPr sz="800"/>
                </a:pPr>
                <a:endParaRPr lang="en-US"/>
              </a:p>
            </c:txPr>
            <c:showVal val="1"/>
          </c:dLbls>
          <c:cat>
            <c:strRef>
              <c:f>Sheet1!$A$2:$A$5</c:f>
              <c:strCache>
                <c:ptCount val="4"/>
                <c:pt idx="0">
                  <c:v>US</c:v>
                </c:pt>
                <c:pt idx="1">
                  <c:v>UK</c:v>
                </c:pt>
                <c:pt idx="2">
                  <c:v>Germany</c:v>
                </c:pt>
                <c:pt idx="3">
                  <c:v>France</c:v>
                </c:pt>
              </c:strCache>
            </c:strRef>
          </c:cat>
          <c:val>
            <c:numRef>
              <c:f>Sheet1!$B$2:$B$5</c:f>
              <c:numCache>
                <c:formatCode>0%</c:formatCode>
                <c:ptCount val="4"/>
                <c:pt idx="0">
                  <c:v>0.51</c:v>
                </c:pt>
                <c:pt idx="1">
                  <c:v>0.49000000000000032</c:v>
                </c:pt>
                <c:pt idx="2">
                  <c:v>0.47000000000000008</c:v>
                </c:pt>
                <c:pt idx="3">
                  <c:v>0.33000000000000052</c:v>
                </c:pt>
              </c:numCache>
            </c:numRef>
          </c:val>
        </c:ser>
        <c:ser>
          <c:idx val="1"/>
          <c:order val="1"/>
          <c:tx>
            <c:strRef>
              <c:f>Sheet1!$C$1</c:f>
              <c:strCache>
                <c:ptCount val="1"/>
                <c:pt idx="0">
                  <c:v>Steps taken for ORM</c:v>
                </c:pt>
              </c:strCache>
            </c:strRef>
          </c:tx>
          <c:dLbls>
            <c:txPr>
              <a:bodyPr/>
              <a:lstStyle/>
              <a:p>
                <a:pPr>
                  <a:defRPr sz="1000"/>
                </a:pPr>
                <a:endParaRPr lang="en-US"/>
              </a:p>
            </c:txPr>
            <c:showVal val="1"/>
          </c:dLbls>
          <c:cat>
            <c:strRef>
              <c:f>Sheet1!$A$2:$A$5</c:f>
              <c:strCache>
                <c:ptCount val="4"/>
                <c:pt idx="0">
                  <c:v>US</c:v>
                </c:pt>
                <c:pt idx="1">
                  <c:v>UK</c:v>
                </c:pt>
                <c:pt idx="2">
                  <c:v>Germany</c:v>
                </c:pt>
                <c:pt idx="3">
                  <c:v>France</c:v>
                </c:pt>
              </c:strCache>
            </c:strRef>
          </c:cat>
          <c:val>
            <c:numRef>
              <c:f>Sheet1!$C$2:$C$5</c:f>
              <c:numCache>
                <c:formatCode>0%</c:formatCode>
                <c:ptCount val="4"/>
                <c:pt idx="0">
                  <c:v>0.67000000000000104</c:v>
                </c:pt>
                <c:pt idx="1">
                  <c:v>0.62000000000000077</c:v>
                </c:pt>
                <c:pt idx="2">
                  <c:v>0.77000000000000091</c:v>
                </c:pt>
                <c:pt idx="3">
                  <c:v>0.84000000000000064</c:v>
                </c:pt>
              </c:numCache>
            </c:numRef>
          </c:val>
        </c:ser>
        <c:axId val="226904320"/>
        <c:axId val="226992512"/>
      </c:barChart>
      <c:catAx>
        <c:axId val="226904320"/>
        <c:scaling>
          <c:orientation val="minMax"/>
        </c:scaling>
        <c:axPos val="b"/>
        <c:numFmt formatCode="General" sourceLinked="1"/>
        <c:tickLblPos val="nextTo"/>
        <c:txPr>
          <a:bodyPr/>
          <a:lstStyle/>
          <a:p>
            <a:pPr>
              <a:defRPr sz="1200" baseline="0"/>
            </a:pPr>
            <a:endParaRPr lang="en-US"/>
          </a:p>
        </c:txPr>
        <c:crossAx val="226992512"/>
        <c:crosses val="autoZero"/>
        <c:auto val="1"/>
        <c:lblAlgn val="ctr"/>
        <c:lblOffset val="100"/>
      </c:catAx>
      <c:valAx>
        <c:axId val="226992512"/>
        <c:scaling>
          <c:orientation val="minMax"/>
        </c:scaling>
        <c:delete val="1"/>
        <c:axPos val="l"/>
        <c:numFmt formatCode="0%" sourceLinked="1"/>
        <c:tickLblPos val="none"/>
        <c:crossAx val="226904320"/>
        <c:crosses val="autoZero"/>
        <c:crossBetween val="between"/>
      </c:valAx>
    </c:plotArea>
    <c:legend>
      <c:legendPos val="r"/>
      <c:layout>
        <c:manualLayout>
          <c:xMode val="edge"/>
          <c:yMode val="edge"/>
          <c:x val="0.18659258656604313"/>
          <c:y val="2.7475769192384692E-2"/>
          <c:w val="0.58251312074998673"/>
          <c:h val="0.12492881925079694"/>
        </c:manualLayout>
      </c:layout>
      <c:txPr>
        <a:bodyPr/>
        <a:lstStyle/>
        <a:p>
          <a:pPr>
            <a:defRPr sz="900"/>
          </a:pPr>
          <a:endParaRPr lang="en-US"/>
        </a:p>
      </c:txPr>
    </c:legend>
    <c:plotVisOnly val="1"/>
    <c:dispBlanksAs val="gap"/>
  </c:chart>
  <c:txPr>
    <a:bodyPr/>
    <a:lstStyle/>
    <a:p>
      <a:pPr>
        <a:defRPr sz="1800"/>
      </a:pPr>
      <a:endParaRPr lang="en-US"/>
    </a:p>
  </c:txPr>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4.9663879555772138E-2"/>
          <c:y val="3.6464380561897235E-2"/>
          <c:w val="0.78094693375054502"/>
          <c:h val="0.84879187438849235"/>
        </c:manualLayout>
      </c:layout>
      <c:barChart>
        <c:barDir val="col"/>
        <c:grouping val="stacked"/>
        <c:ser>
          <c:idx val="0"/>
          <c:order val="0"/>
          <c:tx>
            <c:strRef>
              <c:f>Sheet1!$B$1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0.22013093289689148</c:v>
                </c:pt>
                <c:pt idx="1">
                  <c:v>0.21107266435986158</c:v>
                </c:pt>
                <c:pt idx="2">
                  <c:v>0.25773195876288663</c:v>
                </c:pt>
                <c:pt idx="3">
                  <c:v>0.27974276527331188</c:v>
                </c:pt>
                <c:pt idx="4">
                  <c:v>0.13897280966767372</c:v>
                </c:pt>
              </c:numCache>
            </c:numRef>
          </c:val>
        </c:ser>
        <c:ser>
          <c:idx val="1"/>
          <c:order val="1"/>
          <c:tx>
            <c:strRef>
              <c:f>Sheet1!$C$1</c:f>
              <c:strCache>
                <c:ptCount val="1"/>
                <c:pt idx="0">
                  <c:v>Yes, in some instances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0.25368248772504437</c:v>
                </c:pt>
                <c:pt idx="1">
                  <c:v>0.25951557093425892</c:v>
                </c:pt>
                <c:pt idx="2">
                  <c:v>0.25773195876288663</c:v>
                </c:pt>
                <c:pt idx="3">
                  <c:v>0.24758842443730092</c:v>
                </c:pt>
                <c:pt idx="4">
                  <c:v>0.25075528700906341</c:v>
                </c:pt>
              </c:numCache>
            </c:numRef>
          </c:val>
        </c:ser>
        <c:ser>
          <c:idx val="2"/>
          <c:order val="2"/>
          <c:tx>
            <c:strRef>
              <c:f>Sheet1!$D$1</c:f>
              <c:strCache>
                <c:ptCount val="1"/>
                <c:pt idx="0">
                  <c:v>Yes, always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0.52618657937806856</c:v>
                </c:pt>
                <c:pt idx="1">
                  <c:v>0.52941176470588236</c:v>
                </c:pt>
                <c:pt idx="2">
                  <c:v>0.4845360824742268</c:v>
                </c:pt>
                <c:pt idx="3">
                  <c:v>0.47266881028939117</c:v>
                </c:pt>
                <c:pt idx="4">
                  <c:v>0.61027190332326364</c:v>
                </c:pt>
              </c:numCache>
            </c:numRef>
          </c:val>
        </c:ser>
        <c:overlap val="100"/>
        <c:axId val="228313344"/>
        <c:axId val="228790656"/>
      </c:barChart>
      <c:catAx>
        <c:axId val="228313344"/>
        <c:scaling>
          <c:orientation val="minMax"/>
        </c:scaling>
        <c:axPos val="b"/>
        <c:tickLblPos val="nextTo"/>
        <c:txPr>
          <a:bodyPr/>
          <a:lstStyle/>
          <a:p>
            <a:pPr>
              <a:defRPr lang="en-US"/>
            </a:pPr>
            <a:endParaRPr lang="en-US"/>
          </a:p>
        </c:txPr>
        <c:crossAx val="228790656"/>
        <c:crosses val="autoZero"/>
        <c:auto val="1"/>
        <c:lblAlgn val="ctr"/>
        <c:lblOffset val="100"/>
      </c:catAx>
      <c:valAx>
        <c:axId val="228790656"/>
        <c:scaling>
          <c:orientation val="minMax"/>
          <c:max val="1"/>
        </c:scaling>
        <c:delete val="1"/>
        <c:axPos val="l"/>
        <c:numFmt formatCode="0%" sourceLinked="1"/>
        <c:tickLblPos val="none"/>
        <c:crossAx val="228313344"/>
        <c:crosses val="autoZero"/>
        <c:crossBetween val="between"/>
      </c:valAx>
    </c:plotArea>
    <c:legend>
      <c:legendPos val="r"/>
      <c:layout>
        <c:manualLayout>
          <c:xMode val="edge"/>
          <c:yMode val="edge"/>
          <c:x val="0.83657967631896524"/>
          <c:y val="0.40900782742393876"/>
          <c:w val="0.15853433019569807"/>
          <c:h val="0.2825758281694097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13.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3019451405180032"/>
          <c:y val="3.6259155832265202E-2"/>
          <c:w val="0.53496296410560651"/>
          <c:h val="0.96374084416773564"/>
        </c:manualLayout>
      </c:layout>
      <c:barChart>
        <c:barDir val="bar"/>
        <c:grouping val="clustered"/>
        <c:ser>
          <c:idx val="0"/>
          <c:order val="0"/>
          <c:tx>
            <c:strRef>
              <c:f>Sheet1!$B$1</c:f>
              <c:strCache>
                <c:ptCount val="1"/>
                <c:pt idx="0">
                  <c:v>France (n=285)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Sheet1!$B$2:$B$6</c:f>
              <c:numCache>
                <c:formatCode>0%</c:formatCode>
                <c:ptCount val="5"/>
                <c:pt idx="0">
                  <c:v>1.4035087719298244E-2</c:v>
                </c:pt>
                <c:pt idx="1">
                  <c:v>0.35438596491228447</c:v>
                </c:pt>
                <c:pt idx="2">
                  <c:v>0.35438596491228447</c:v>
                </c:pt>
                <c:pt idx="3">
                  <c:v>0.45263157894736844</c:v>
                </c:pt>
                <c:pt idx="4">
                  <c:v>0.46315789473684232</c:v>
                </c:pt>
              </c:numCache>
            </c:numRef>
          </c:val>
        </c:ser>
        <c:ser>
          <c:idx val="1"/>
          <c:order val="1"/>
          <c:tx>
            <c:strRef>
              <c:f>Sheet1!$C$1</c:f>
              <c:strCache>
                <c:ptCount val="1"/>
                <c:pt idx="0">
                  <c:v>Germany (n=224)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Sheet1!$C$2:$C$6</c:f>
              <c:numCache>
                <c:formatCode>0%</c:formatCode>
                <c:ptCount val="5"/>
                <c:pt idx="0">
                  <c:v>8.9285714285714159E-3</c:v>
                </c:pt>
                <c:pt idx="1">
                  <c:v>0.34375</c:v>
                </c:pt>
                <c:pt idx="2">
                  <c:v>0.36607142857142855</c:v>
                </c:pt>
                <c:pt idx="3">
                  <c:v>0.5625</c:v>
                </c:pt>
                <c:pt idx="4">
                  <c:v>0.44196428571428814</c:v>
                </c:pt>
              </c:numCache>
            </c:numRef>
          </c:val>
        </c:ser>
        <c:ser>
          <c:idx val="2"/>
          <c:order val="2"/>
          <c:tx>
            <c:strRef>
              <c:f>Sheet1!$D$1</c:f>
              <c:strCache>
                <c:ptCount val="1"/>
                <c:pt idx="0">
                  <c:v>UK (n=216)</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Sheet1!$D$2:$D$6</c:f>
              <c:numCache>
                <c:formatCode>0%</c:formatCode>
                <c:ptCount val="5"/>
                <c:pt idx="0">
                  <c:v>2.3148148148148147E-2</c:v>
                </c:pt>
                <c:pt idx="1">
                  <c:v>0.35185185185185436</c:v>
                </c:pt>
                <c:pt idx="2">
                  <c:v>0.36111111111111116</c:v>
                </c:pt>
                <c:pt idx="3">
                  <c:v>0.34722222222222232</c:v>
                </c:pt>
                <c:pt idx="4">
                  <c:v>0.53240740740740744</c:v>
                </c:pt>
              </c:numCache>
            </c:numRef>
          </c:val>
        </c:ser>
        <c:ser>
          <c:idx val="3"/>
          <c:order val="3"/>
          <c:tx>
            <c:strRef>
              <c:f>Sheet1!$E$1</c:f>
              <c:strCache>
                <c:ptCount val="1"/>
                <c:pt idx="0">
                  <c:v>US (n=228)</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Sheet1!$E$2:$E$6</c:f>
              <c:numCache>
                <c:formatCode>0%</c:formatCode>
                <c:ptCount val="5"/>
                <c:pt idx="0">
                  <c:v>3.9473684210526355E-2</c:v>
                </c:pt>
                <c:pt idx="1">
                  <c:v>0.31140350877192985</c:v>
                </c:pt>
                <c:pt idx="2">
                  <c:v>0.42982456140351205</c:v>
                </c:pt>
                <c:pt idx="3">
                  <c:v>0.37719298245614036</c:v>
                </c:pt>
                <c:pt idx="4">
                  <c:v>0.5657894736842155</c:v>
                </c:pt>
              </c:numCache>
            </c:numRef>
          </c:val>
        </c:ser>
        <c:ser>
          <c:idx val="4"/>
          <c:order val="4"/>
          <c:tx>
            <c:strRef>
              <c:f>Sheet1!$F$1</c:f>
              <c:strCache>
                <c:ptCount val="1"/>
                <c:pt idx="0">
                  <c:v>WW (n=953)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Sheet1!$F$2:$F$6</c:f>
              <c:numCache>
                <c:formatCode>0%</c:formatCode>
                <c:ptCount val="5"/>
                <c:pt idx="0">
                  <c:v>2.098635886673663E-2</c:v>
                </c:pt>
                <c:pt idx="1">
                  <c:v>0.34102833158447304</c:v>
                </c:pt>
                <c:pt idx="2">
                  <c:v>0.37670514165792235</c:v>
                </c:pt>
                <c:pt idx="3">
                  <c:v>0.4365162644281218</c:v>
                </c:pt>
                <c:pt idx="4">
                  <c:v>0.4984260230849985</c:v>
                </c:pt>
              </c:numCache>
            </c:numRef>
          </c:val>
        </c:ser>
        <c:axId val="230339328"/>
        <c:axId val="230340864"/>
      </c:barChart>
      <c:catAx>
        <c:axId val="230339328"/>
        <c:scaling>
          <c:orientation val="minMax"/>
        </c:scaling>
        <c:axPos val="l"/>
        <c:tickLblPos val="nextTo"/>
        <c:txPr>
          <a:bodyPr/>
          <a:lstStyle/>
          <a:p>
            <a:pPr>
              <a:defRPr lang="en-US"/>
            </a:pPr>
            <a:endParaRPr lang="en-US"/>
          </a:p>
        </c:txPr>
        <c:crossAx val="230340864"/>
        <c:crosses val="autoZero"/>
        <c:auto val="1"/>
        <c:lblAlgn val="ctr"/>
        <c:lblOffset val="100"/>
      </c:catAx>
      <c:valAx>
        <c:axId val="230340864"/>
        <c:scaling>
          <c:orientation val="minMax"/>
          <c:max val="0.70000000000000062"/>
          <c:min val="0"/>
        </c:scaling>
        <c:delete val="1"/>
        <c:axPos val="b"/>
        <c:numFmt formatCode="0%" sourceLinked="1"/>
        <c:tickLblPos val="none"/>
        <c:crossAx val="230339328"/>
        <c:crosses val="autoZero"/>
        <c:crossBetween val="between"/>
      </c:valAx>
    </c:plotArea>
    <c:legend>
      <c:legendPos val="r"/>
      <c:layout>
        <c:manualLayout>
          <c:xMode val="edge"/>
          <c:yMode val="edge"/>
          <c:x val="0.73988408802230732"/>
          <c:y val="0.4875977385094305"/>
          <c:w val="0.143143836546297"/>
          <c:h val="0.476555347006042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5865489496111297"/>
          <c:y val="1.3754349020325947E-3"/>
          <c:w val="0.40092172633098488"/>
          <c:h val="0.98780120183888664"/>
        </c:manualLayout>
      </c:layout>
      <c:barChart>
        <c:barDir val="bar"/>
        <c:grouping val="clustered"/>
        <c:ser>
          <c:idx val="0"/>
          <c:order val="0"/>
          <c:tx>
            <c:strRef>
              <c:f>Sheet1!$B$1</c:f>
              <c:strCache>
                <c:ptCount val="1"/>
                <c:pt idx="0">
                  <c:v>Female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Sheet1!$B$2:$B$6</c:f>
              <c:numCache>
                <c:formatCode>0%</c:formatCode>
                <c:ptCount val="5"/>
                <c:pt idx="0">
                  <c:v>2.0000000000000011E-2</c:v>
                </c:pt>
                <c:pt idx="1">
                  <c:v>0.31000000000000039</c:v>
                </c:pt>
                <c:pt idx="2">
                  <c:v>0.43000000000000038</c:v>
                </c:pt>
                <c:pt idx="3">
                  <c:v>0.38000000000000045</c:v>
                </c:pt>
                <c:pt idx="4">
                  <c:v>0.55000000000000004</c:v>
                </c:pt>
              </c:numCache>
            </c:numRef>
          </c:val>
        </c:ser>
        <c:ser>
          <c:idx val="1"/>
          <c:order val="1"/>
          <c:tx>
            <c:strRef>
              <c:f>Sheet1!$C$1</c:f>
              <c:strCache>
                <c:ptCount val="1"/>
                <c:pt idx="0">
                  <c:v>Male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Sheet1!$C$2:$C$6</c:f>
              <c:numCache>
                <c:formatCode>0%</c:formatCode>
                <c:ptCount val="5"/>
                <c:pt idx="0">
                  <c:v>2.0000000000000011E-2</c:v>
                </c:pt>
                <c:pt idx="1">
                  <c:v>0.37000000000000038</c:v>
                </c:pt>
                <c:pt idx="2">
                  <c:v>0.31000000000000039</c:v>
                </c:pt>
                <c:pt idx="3">
                  <c:v>0.5</c:v>
                </c:pt>
                <c:pt idx="4">
                  <c:v>0.44</c:v>
                </c:pt>
              </c:numCache>
            </c:numRef>
          </c:val>
        </c:ser>
        <c:gapWidth val="259"/>
        <c:axId val="230695680"/>
        <c:axId val="230697600"/>
      </c:barChart>
      <c:catAx>
        <c:axId val="230695680"/>
        <c:scaling>
          <c:orientation val="minMax"/>
        </c:scaling>
        <c:axPos val="l"/>
        <c:tickLblPos val="nextTo"/>
        <c:txPr>
          <a:bodyPr/>
          <a:lstStyle/>
          <a:p>
            <a:pPr>
              <a:defRPr lang="en-US"/>
            </a:pPr>
            <a:endParaRPr lang="en-US"/>
          </a:p>
        </c:txPr>
        <c:crossAx val="230697600"/>
        <c:crosses val="autoZero"/>
        <c:auto val="1"/>
        <c:lblAlgn val="ctr"/>
        <c:lblOffset val="100"/>
      </c:catAx>
      <c:valAx>
        <c:axId val="230697600"/>
        <c:scaling>
          <c:orientation val="minMax"/>
          <c:max val="0.70000000000000062"/>
          <c:min val="0"/>
        </c:scaling>
        <c:delete val="1"/>
        <c:axPos val="b"/>
        <c:numFmt formatCode="0%" sourceLinked="1"/>
        <c:tickLblPos val="none"/>
        <c:crossAx val="230695680"/>
        <c:crosses val="autoZero"/>
        <c:crossBetween val="between"/>
      </c:valAx>
    </c:plotArea>
    <c:legend>
      <c:legendPos val="r"/>
      <c:layout>
        <c:manualLayout>
          <c:xMode val="edge"/>
          <c:yMode val="edge"/>
          <c:x val="0.69379765307267971"/>
          <c:y val="0.48469076176524523"/>
          <c:w val="0.19954112427020873"/>
          <c:h val="0.476555347006042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818479257257039"/>
          <c:y val="3.9166183174471604E-2"/>
          <c:w val="0.46913949935362581"/>
          <c:h val="0.88716883116883161"/>
        </c:manualLayout>
      </c:layout>
      <c:barChart>
        <c:barDir val="bar"/>
        <c:grouping val="clustered"/>
        <c:ser>
          <c:idx val="0"/>
          <c:order val="0"/>
          <c:tx>
            <c:strRef>
              <c:f>Sheet1!$B$1</c:f>
              <c:strCache>
                <c:ptCount val="1"/>
                <c:pt idx="0">
                  <c:v>France (n=343)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Sheet1!$B$2:$B$5</c:f>
              <c:numCache>
                <c:formatCode>0%</c:formatCode>
                <c:ptCount val="4"/>
                <c:pt idx="0">
                  <c:v>0.2244897959183674</c:v>
                </c:pt>
                <c:pt idx="1">
                  <c:v>0.36734693877551172</c:v>
                </c:pt>
                <c:pt idx="2">
                  <c:v>0.43440233236151632</c:v>
                </c:pt>
                <c:pt idx="3">
                  <c:v>0.55976676384839652</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Sheet1!$C$2:$C$5</c:f>
              <c:numCache>
                <c:formatCode>0%</c:formatCode>
                <c:ptCount val="4"/>
                <c:pt idx="0">
                  <c:v>0.20958083832335331</c:v>
                </c:pt>
                <c:pt idx="1">
                  <c:v>0.299401197604792</c:v>
                </c:pt>
                <c:pt idx="2">
                  <c:v>0.41017964071856289</c:v>
                </c:pt>
                <c:pt idx="3">
                  <c:v>0.58682634730538918</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Sheet1!$D$2:$D$5</c:f>
              <c:numCache>
                <c:formatCode>0%</c:formatCode>
                <c:ptCount val="4"/>
                <c:pt idx="0">
                  <c:v>0.16816816816816821</c:v>
                </c:pt>
                <c:pt idx="1">
                  <c:v>0.30630630630630801</c:v>
                </c:pt>
                <c:pt idx="2">
                  <c:v>0.26426426426426636</c:v>
                </c:pt>
                <c:pt idx="3">
                  <c:v>0.36036036036036373</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Sheet1!$E$2:$E$5</c:f>
              <c:numCache>
                <c:formatCode>0%</c:formatCode>
                <c:ptCount val="4"/>
                <c:pt idx="0">
                  <c:v>0.18805970149253823</c:v>
                </c:pt>
                <c:pt idx="1">
                  <c:v>0.36716417910448096</c:v>
                </c:pt>
                <c:pt idx="2">
                  <c:v>0.35223880597015095</c:v>
                </c:pt>
                <c:pt idx="3">
                  <c:v>0.42089552238805988</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Sheet1!$F$2:$F$5</c:f>
              <c:numCache>
                <c:formatCode>0%</c:formatCode>
                <c:ptCount val="4"/>
                <c:pt idx="0">
                  <c:v>0.19776951672862453</c:v>
                </c:pt>
                <c:pt idx="1">
                  <c:v>0.33531598513011496</c:v>
                </c:pt>
                <c:pt idx="2">
                  <c:v>0.36579925650557454</c:v>
                </c:pt>
                <c:pt idx="3">
                  <c:v>0.48252788104089528</c:v>
                </c:pt>
              </c:numCache>
            </c:numRef>
          </c:val>
        </c:ser>
        <c:axId val="232274944"/>
        <c:axId val="232306944"/>
      </c:barChart>
      <c:catAx>
        <c:axId val="232274944"/>
        <c:scaling>
          <c:orientation val="minMax"/>
        </c:scaling>
        <c:axPos val="l"/>
        <c:tickLblPos val="nextTo"/>
        <c:txPr>
          <a:bodyPr/>
          <a:lstStyle/>
          <a:p>
            <a:pPr>
              <a:defRPr lang="en-US" sz="1100"/>
            </a:pPr>
            <a:endParaRPr lang="en-US"/>
          </a:p>
        </c:txPr>
        <c:crossAx val="232306944"/>
        <c:crosses val="autoZero"/>
        <c:auto val="1"/>
        <c:lblAlgn val="ctr"/>
        <c:lblOffset val="100"/>
      </c:catAx>
      <c:valAx>
        <c:axId val="232306944"/>
        <c:scaling>
          <c:orientation val="minMax"/>
          <c:max val="0.70000000000000062"/>
          <c:min val="0"/>
        </c:scaling>
        <c:delete val="1"/>
        <c:axPos val="b"/>
        <c:numFmt formatCode="0%" sourceLinked="1"/>
        <c:tickLblPos val="none"/>
        <c:crossAx val="232274944"/>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16.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55050464214361261"/>
          <c:y val="3.9166183174471604E-2"/>
          <c:w val="0.40048278293571776"/>
          <c:h val="0.88716883116883161"/>
        </c:manualLayout>
      </c:layout>
      <c:barChart>
        <c:barDir val="bar"/>
        <c:grouping val="clustered"/>
        <c:ser>
          <c:idx val="0"/>
          <c:order val="0"/>
          <c:tx>
            <c:strRef>
              <c:f>Sheet1!$B$1</c:f>
              <c:strCache>
                <c:ptCount val="1"/>
                <c:pt idx="0">
                  <c:v>France (n=343)</c:v>
                </c:pt>
              </c:strCache>
            </c:strRef>
          </c:tx>
          <c:dLbls>
            <c:dLbl>
              <c:idx val="0"/>
              <c:delete val="1"/>
            </c:dLbl>
            <c:dLbl>
              <c:idx val="2"/>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Sheet1!$B$2:$B$5</c:f>
              <c:numCache>
                <c:formatCode>0%</c:formatCode>
                <c:ptCount val="4"/>
                <c:pt idx="0">
                  <c:v>2.9154518950437317E-3</c:v>
                </c:pt>
                <c:pt idx="1">
                  <c:v>4.3731778425655975E-2</c:v>
                </c:pt>
                <c:pt idx="2">
                  <c:v>0</c:v>
                </c:pt>
                <c:pt idx="3">
                  <c:v>7.8717201166180834E-2</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Sheet1!$C$2:$C$5</c:f>
              <c:numCache>
                <c:formatCode>0%</c:formatCode>
                <c:ptCount val="4"/>
                <c:pt idx="0">
                  <c:v>4.1916167664670663E-2</c:v>
                </c:pt>
                <c:pt idx="1">
                  <c:v>4.1916167664670663E-2</c:v>
                </c:pt>
                <c:pt idx="2">
                  <c:v>4.7904191616766484E-2</c:v>
                </c:pt>
                <c:pt idx="3">
                  <c:v>0.16167664670658599</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Sheet1!$D$2:$D$5</c:f>
              <c:numCache>
                <c:formatCode>0%</c:formatCode>
                <c:ptCount val="4"/>
                <c:pt idx="0">
                  <c:v>2.4024024024024031E-2</c:v>
                </c:pt>
                <c:pt idx="1">
                  <c:v>3.903903903903904E-2</c:v>
                </c:pt>
                <c:pt idx="2">
                  <c:v>9.9099099099100085E-2</c:v>
                </c:pt>
                <c:pt idx="3">
                  <c:v>8.4084084084084146E-2</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Sheet1!$E$2:$E$5</c:f>
              <c:numCache>
                <c:formatCode>0%</c:formatCode>
                <c:ptCount val="4"/>
                <c:pt idx="0">
                  <c:v>2.6865671641791048E-2</c:v>
                </c:pt>
                <c:pt idx="1">
                  <c:v>4.7761194029850913E-2</c:v>
                </c:pt>
                <c:pt idx="2">
                  <c:v>0.19104477611940296</c:v>
                </c:pt>
                <c:pt idx="3">
                  <c:v>0.13432835820895517</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Sheet1!$F$2:$F$5</c:f>
              <c:numCache>
                <c:formatCode>0%</c:formatCode>
                <c:ptCount val="4"/>
                <c:pt idx="0">
                  <c:v>2.3791821561338269E-2</c:v>
                </c:pt>
                <c:pt idx="1">
                  <c:v>4.3122676579925703E-2</c:v>
                </c:pt>
                <c:pt idx="2">
                  <c:v>0.11277445109780439</c:v>
                </c:pt>
                <c:pt idx="3">
                  <c:v>0.11449814126394103</c:v>
                </c:pt>
              </c:numCache>
            </c:numRef>
          </c:val>
        </c:ser>
        <c:axId val="233179008"/>
        <c:axId val="233180544"/>
      </c:barChart>
      <c:catAx>
        <c:axId val="233179008"/>
        <c:scaling>
          <c:orientation val="minMax"/>
        </c:scaling>
        <c:axPos val="l"/>
        <c:tickLblPos val="nextTo"/>
        <c:txPr>
          <a:bodyPr/>
          <a:lstStyle/>
          <a:p>
            <a:pPr>
              <a:defRPr lang="en-US" sz="1100"/>
            </a:pPr>
            <a:endParaRPr lang="en-US"/>
          </a:p>
        </c:txPr>
        <c:crossAx val="233180544"/>
        <c:crosses val="autoZero"/>
        <c:auto val="1"/>
        <c:lblAlgn val="ctr"/>
        <c:lblOffset val="100"/>
      </c:catAx>
      <c:valAx>
        <c:axId val="233180544"/>
        <c:scaling>
          <c:orientation val="minMax"/>
          <c:max val="0.70000000000000062"/>
          <c:min val="0"/>
        </c:scaling>
        <c:delete val="1"/>
        <c:axPos val="b"/>
        <c:numFmt formatCode="0%" sourceLinked="1"/>
        <c:tickLblPos val="none"/>
        <c:crossAx val="233179008"/>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85352433381"/>
          <c:y val="3.9166183174471604E-2"/>
          <c:w val="0.63630374285406111"/>
          <c:h val="0.88716883116883161"/>
        </c:manualLayout>
      </c:layout>
      <c:barChart>
        <c:barDir val="bar"/>
        <c:grouping val="clustered"/>
        <c:ser>
          <c:idx val="0"/>
          <c:order val="0"/>
          <c:tx>
            <c:strRef>
              <c:f>Sheet1!$B$1</c:f>
              <c:strCache>
                <c:ptCount val="1"/>
                <c:pt idx="0">
                  <c:v>France (n=343)</c:v>
                </c:pt>
              </c:strCache>
            </c:strRef>
          </c:tx>
          <c:dLbls>
            <c:dLbl>
              <c:idx val="0"/>
              <c:delete val="1"/>
            </c:dLbl>
            <c:dLbl>
              <c:idx val="1"/>
              <c:delete val="1"/>
            </c:dLbl>
            <c:dLbl>
              <c:idx val="3"/>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Sheet1!$B$2:$B$5</c:f>
              <c:numCache>
                <c:formatCode>General</c:formatCode>
                <c:ptCount val="4"/>
              </c:numCache>
            </c:numRef>
          </c:val>
        </c:ser>
        <c:ser>
          <c:idx val="1"/>
          <c:order val="1"/>
          <c:tx>
            <c:strRef>
              <c:f>Sheet1!$C$1</c:f>
              <c:strCache>
                <c:ptCount val="1"/>
                <c:pt idx="0">
                  <c:v>Germany (n=334)</c:v>
                </c:pt>
              </c:strCache>
            </c:strRef>
          </c:tx>
          <c:dLbls>
            <c:dLbl>
              <c:idx val="0"/>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Sheet1!$C$2:$C$5</c:f>
              <c:numCache>
                <c:formatCode>General</c:formatCode>
                <c:ptCount val="4"/>
              </c:numCache>
            </c:numRef>
          </c:val>
        </c:ser>
        <c:ser>
          <c:idx val="2"/>
          <c:order val="2"/>
          <c:tx>
            <c:strRef>
              <c:f>Sheet1!$D$1</c:f>
              <c:strCache>
                <c:ptCount val="1"/>
                <c:pt idx="0">
                  <c:v>UK (n=333)</c:v>
                </c:pt>
              </c:strCache>
            </c:strRef>
          </c:tx>
          <c:invertIfNegative val="1"/>
          <c:dLbls>
            <c:dLbl>
              <c:idx val="0"/>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Sheet1!$D$2:$D$5</c:f>
              <c:numCache>
                <c:formatCode>General</c:formatCode>
                <c:ptCount val="4"/>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Sheet1!$E$2:$E$5</c:f>
              <c:numCache>
                <c:formatCode>General</c:formatCode>
                <c:ptCount val="4"/>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Sheet1!$F$2:$F$5</c:f>
              <c:numCache>
                <c:formatCode>General</c:formatCode>
                <c:ptCount val="4"/>
              </c:numCache>
            </c:numRef>
          </c:val>
        </c:ser>
        <c:axId val="239231744"/>
        <c:axId val="239233280"/>
      </c:barChart>
      <c:catAx>
        <c:axId val="239231744"/>
        <c:scaling>
          <c:orientation val="minMax"/>
        </c:scaling>
        <c:delete val="1"/>
        <c:axPos val="l"/>
        <c:numFmt formatCode="General" sourceLinked="1"/>
        <c:tickLblPos val="none"/>
        <c:crossAx val="239233280"/>
        <c:crosses val="autoZero"/>
        <c:auto val="1"/>
        <c:lblAlgn val="ctr"/>
        <c:lblOffset val="100"/>
      </c:catAx>
      <c:valAx>
        <c:axId val="239233280"/>
        <c:scaling>
          <c:orientation val="minMax"/>
          <c:max val="0.70000000000000062"/>
          <c:min val="0"/>
        </c:scaling>
        <c:delete val="1"/>
        <c:axPos val="b"/>
        <c:numFmt formatCode="General" sourceLinked="1"/>
        <c:tickLblPos val="none"/>
        <c:crossAx val="239231744"/>
        <c:crosses val="autoZero"/>
        <c:crossBetween val="between"/>
      </c:valAx>
    </c:plotArea>
    <c:legend>
      <c:legendPos val="b"/>
      <c:layout>
        <c:manualLayout>
          <c:xMode val="edge"/>
          <c:yMode val="edge"/>
          <c:x val="0"/>
          <c:y val="0.11654855643044618"/>
          <c:w val="1"/>
          <c:h val="0.68345144356955712"/>
        </c:manualLayout>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1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0053060934950699"/>
          <c:y val="3.5724523564989161E-2"/>
          <c:w val="0.72158638953914456"/>
          <c:h val="0.84819319903623958"/>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9.2936802973978244E-2</c:v>
                </c:pt>
                <c:pt idx="1">
                  <c:v>0.10149253731343302</c:v>
                </c:pt>
                <c:pt idx="2">
                  <c:v>0.1081081081081081</c:v>
                </c:pt>
                <c:pt idx="3">
                  <c:v>0.11377245508982042</c:v>
                </c:pt>
                <c:pt idx="4">
                  <c:v>4.9562682215744149E-2</c:v>
                </c:pt>
              </c:numCache>
            </c:numRef>
          </c:val>
        </c:ser>
        <c:ser>
          <c:idx val="1"/>
          <c:order val="1"/>
          <c:tx>
            <c:strRef>
              <c:f>Sheet1!$C$1</c:f>
              <c:strCache>
                <c:ptCount val="1"/>
                <c:pt idx="0">
                  <c:v>No control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0.11598513011152417</c:v>
                </c:pt>
                <c:pt idx="1">
                  <c:v>6.2686567164179099E-2</c:v>
                </c:pt>
                <c:pt idx="2">
                  <c:v>9.0090090090091154E-2</c:v>
                </c:pt>
                <c:pt idx="3">
                  <c:v>0.12275449101796408</c:v>
                </c:pt>
                <c:pt idx="4">
                  <c:v>0.18658892128279891</c:v>
                </c:pt>
              </c:numCache>
            </c:numRef>
          </c:val>
        </c:ser>
        <c:ser>
          <c:idx val="2"/>
          <c:order val="2"/>
          <c:tx>
            <c:strRef>
              <c:f>Sheet1!$D$1</c:f>
              <c:strCache>
                <c:ptCount val="1"/>
                <c:pt idx="0">
                  <c:v>Some control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0.51078066914498144</c:v>
                </c:pt>
                <c:pt idx="1">
                  <c:v>0.43283582089552242</c:v>
                </c:pt>
                <c:pt idx="2">
                  <c:v>0.49549549549549582</c:v>
                </c:pt>
                <c:pt idx="3">
                  <c:v>0.61976047904191622</c:v>
                </c:pt>
                <c:pt idx="4">
                  <c:v>0.49562682215743703</c:v>
                </c:pt>
              </c:numCache>
            </c:numRef>
          </c:val>
        </c:ser>
        <c:ser>
          <c:idx val="3"/>
          <c:order val="3"/>
          <c:tx>
            <c:strRef>
              <c:f>Sheet1!$E$1</c:f>
              <c:strCache>
                <c:ptCount val="1"/>
                <c:pt idx="0">
                  <c:v>A lot of control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0.28029739776951684</c:v>
                </c:pt>
                <c:pt idx="1">
                  <c:v>0.40298507462686745</c:v>
                </c:pt>
                <c:pt idx="2">
                  <c:v>0.30630630630630834</c:v>
                </c:pt>
                <c:pt idx="3">
                  <c:v>0.14371257485030045</c:v>
                </c:pt>
                <c:pt idx="4">
                  <c:v>0.26822157434402338</c:v>
                </c:pt>
              </c:numCache>
            </c:numRef>
          </c:val>
        </c:ser>
        <c:overlap val="100"/>
        <c:axId val="239678208"/>
        <c:axId val="239680896"/>
      </c:barChart>
      <c:catAx>
        <c:axId val="239678208"/>
        <c:scaling>
          <c:orientation val="minMax"/>
        </c:scaling>
        <c:axPos val="b"/>
        <c:tickLblPos val="nextTo"/>
        <c:txPr>
          <a:bodyPr/>
          <a:lstStyle/>
          <a:p>
            <a:pPr>
              <a:defRPr lang="en-US"/>
            </a:pPr>
            <a:endParaRPr lang="en-US"/>
          </a:p>
        </c:txPr>
        <c:crossAx val="239680896"/>
        <c:crosses val="autoZero"/>
        <c:auto val="1"/>
        <c:lblAlgn val="ctr"/>
        <c:lblOffset val="100"/>
      </c:catAx>
      <c:valAx>
        <c:axId val="239680896"/>
        <c:scaling>
          <c:orientation val="minMax"/>
          <c:max val="1"/>
        </c:scaling>
        <c:delete val="1"/>
        <c:axPos val="l"/>
        <c:numFmt formatCode="0%" sourceLinked="1"/>
        <c:tickLblPos val="none"/>
        <c:crossAx val="239678208"/>
        <c:crosses val="autoZero"/>
        <c:crossBetween val="between"/>
      </c:valAx>
    </c:plotArea>
    <c:legend>
      <c:legendPos val="r"/>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13630630714828071"/>
          <c:y val="3.8511446907286875E-2"/>
          <c:w val="0.69424391882912562"/>
          <c:h val="0.84674175271926111"/>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9.3680297397769743E-2</c:v>
                </c:pt>
                <c:pt idx="1">
                  <c:v>8.0597014925373148E-2</c:v>
                </c:pt>
                <c:pt idx="2">
                  <c:v>0.14414414414414511</c:v>
                </c:pt>
                <c:pt idx="3">
                  <c:v>8.6826347305390364E-2</c:v>
                </c:pt>
                <c:pt idx="4">
                  <c:v>6.4139941690962099E-2</c:v>
                </c:pt>
              </c:numCache>
            </c:numRef>
          </c:val>
        </c:ser>
        <c:ser>
          <c:idx val="1"/>
          <c:order val="1"/>
          <c:tx>
            <c:strRef>
              <c:f>Sheet1!$C$1</c:f>
              <c:strCache>
                <c:ptCount val="1"/>
                <c:pt idx="0">
                  <c:v>Responsibility resides with the website owners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4.4609665427509299E-2</c:v>
                </c:pt>
                <c:pt idx="1">
                  <c:v>1.7910447761194031E-2</c:v>
                </c:pt>
                <c:pt idx="2">
                  <c:v>4.2042042042042073E-2</c:v>
                </c:pt>
                <c:pt idx="3">
                  <c:v>4.7904191616766484E-2</c:v>
                </c:pt>
                <c:pt idx="4">
                  <c:v>6.9970845481049565E-2</c:v>
                </c:pt>
              </c:numCache>
            </c:numRef>
          </c:val>
        </c:ser>
        <c:ser>
          <c:idx val="2"/>
          <c:order val="2"/>
          <c:tx>
            <c:strRef>
              <c:f>Sheet1!$D$1</c:f>
              <c:strCache>
                <c:ptCount val="1"/>
                <c:pt idx="0">
                  <c:v>Responsibility is shared between the individual and the webs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0.4676579925650558</c:v>
                </c:pt>
                <c:pt idx="1">
                  <c:v>0.41791044776119407</c:v>
                </c:pt>
                <c:pt idx="2">
                  <c:v>0.45645645645645644</c:v>
                </c:pt>
                <c:pt idx="3">
                  <c:v>0.44311377245508976</c:v>
                </c:pt>
                <c:pt idx="4">
                  <c:v>0.55102040816326525</c:v>
                </c:pt>
              </c:numCache>
            </c:numRef>
          </c:val>
        </c:ser>
        <c:ser>
          <c:idx val="3"/>
          <c:order val="3"/>
          <c:tx>
            <c:strRef>
              <c:f>Sheet1!$E$1</c:f>
              <c:strCache>
                <c:ptCount val="1"/>
                <c:pt idx="0">
                  <c:v>Responsibility resides entirely with the individual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0.39405204460966814</c:v>
                </c:pt>
                <c:pt idx="1">
                  <c:v>0.48358208955224202</c:v>
                </c:pt>
                <c:pt idx="2">
                  <c:v>0.35735735735735963</c:v>
                </c:pt>
                <c:pt idx="3">
                  <c:v>0.42215568862275482</c:v>
                </c:pt>
                <c:pt idx="4">
                  <c:v>0.31486880466472672</c:v>
                </c:pt>
              </c:numCache>
            </c:numRef>
          </c:val>
        </c:ser>
        <c:overlap val="100"/>
        <c:axId val="241412736"/>
        <c:axId val="241416832"/>
      </c:barChart>
      <c:catAx>
        <c:axId val="241412736"/>
        <c:scaling>
          <c:orientation val="minMax"/>
        </c:scaling>
        <c:axPos val="b"/>
        <c:tickLblPos val="nextTo"/>
        <c:txPr>
          <a:bodyPr/>
          <a:lstStyle/>
          <a:p>
            <a:pPr>
              <a:defRPr lang="en-US"/>
            </a:pPr>
            <a:endParaRPr lang="en-US"/>
          </a:p>
        </c:txPr>
        <c:crossAx val="241416832"/>
        <c:crosses val="autoZero"/>
        <c:auto val="1"/>
        <c:lblAlgn val="ctr"/>
        <c:lblOffset val="100"/>
      </c:catAx>
      <c:valAx>
        <c:axId val="241416832"/>
        <c:scaling>
          <c:orientation val="minMax"/>
          <c:max val="1"/>
        </c:scaling>
        <c:delete val="1"/>
        <c:axPos val="l"/>
        <c:numFmt formatCode="0%" sourceLinked="1"/>
        <c:tickLblPos val="none"/>
        <c:crossAx val="241412736"/>
        <c:crosses val="autoZero"/>
        <c:crossBetween val="between"/>
      </c:valAx>
    </c:plotArea>
    <c:legend>
      <c:legendPos val="r"/>
      <c:layout>
        <c:manualLayout>
          <c:xMode val="edge"/>
          <c:yMode val="edge"/>
          <c:x val="0.83550276043080818"/>
          <c:y val="0.10211782305854804"/>
          <c:w val="0.16449726531189712"/>
          <c:h val="0.74256967280302955"/>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8.3925648811159617E-5"/>
          <c:y val="0.24509086966633636"/>
          <c:w val="0.97213460379348626"/>
          <c:h val="0.58663491080905739"/>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6.7657992565055766E-2</c:v>
                </c:pt>
                <c:pt idx="1">
                  <c:v>5.6716417910448465E-2</c:v>
                </c:pt>
                <c:pt idx="2">
                  <c:v>9.9099099099100071E-2</c:v>
                </c:pt>
                <c:pt idx="3">
                  <c:v>6.2874251497005984E-2</c:v>
                </c:pt>
                <c:pt idx="4">
                  <c:v>5.2478134110787174E-2</c:v>
                </c:pt>
              </c:numCache>
            </c:numRef>
          </c:val>
        </c:ser>
        <c:ser>
          <c:idx val="1"/>
          <c:order val="1"/>
          <c:tx>
            <c:strRef>
              <c:f>Sheet1!$C$1</c:f>
              <c:strCache>
                <c:ptCount val="1"/>
                <c:pt idx="0">
                  <c:v>Not at all concerned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0.29814126394052048</c:v>
                </c:pt>
                <c:pt idx="1">
                  <c:v>0.37014925373134328</c:v>
                </c:pt>
                <c:pt idx="2">
                  <c:v>0.38738738738739142</c:v>
                </c:pt>
                <c:pt idx="3">
                  <c:v>0.19461077844311367</c:v>
                </c:pt>
                <c:pt idx="4">
                  <c:v>0.24198250728862972</c:v>
                </c:pt>
              </c:numCache>
            </c:numRef>
          </c:val>
        </c:ser>
        <c:ser>
          <c:idx val="2"/>
          <c:order val="2"/>
          <c:tx>
            <c:strRef>
              <c:f>Sheet1!$D$1</c:f>
              <c:strCache>
                <c:ptCount val="1"/>
                <c:pt idx="0">
                  <c:v>Not very concerned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0.27583643122676582</c:v>
                </c:pt>
                <c:pt idx="1">
                  <c:v>0.27761194029850744</c:v>
                </c:pt>
                <c:pt idx="2">
                  <c:v>0.22222222222222221</c:v>
                </c:pt>
                <c:pt idx="3">
                  <c:v>0.25748502994011985</c:v>
                </c:pt>
                <c:pt idx="4">
                  <c:v>0.34402332361516036</c:v>
                </c:pt>
              </c:numCache>
            </c:numRef>
          </c:val>
        </c:ser>
        <c:ser>
          <c:idx val="3"/>
          <c:order val="3"/>
          <c:tx>
            <c:strRef>
              <c:f>Sheet1!$E$1</c:f>
              <c:strCache>
                <c:ptCount val="1"/>
                <c:pt idx="0">
                  <c:v>Somewhat concerned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0.25799256505576368</c:v>
                </c:pt>
                <c:pt idx="1">
                  <c:v>0.18208955223880588</c:v>
                </c:pt>
                <c:pt idx="2">
                  <c:v>0.19819819819819903</c:v>
                </c:pt>
                <c:pt idx="3">
                  <c:v>0.38023952095808383</c:v>
                </c:pt>
                <c:pt idx="4">
                  <c:v>0.27113702623906705</c:v>
                </c:pt>
              </c:numCache>
            </c:numRef>
          </c:val>
        </c:ser>
        <c:ser>
          <c:idx val="4"/>
          <c:order val="4"/>
          <c:tx>
            <c:strRef>
              <c:f>Sheet1!$F$1</c:f>
              <c:strCache>
                <c:ptCount val="1"/>
                <c:pt idx="0">
                  <c:v>Very concerned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0.10037174721189612</c:v>
                </c:pt>
                <c:pt idx="1">
                  <c:v>0.11343283582089538</c:v>
                </c:pt>
                <c:pt idx="2">
                  <c:v>9.3093093093093965E-2</c:v>
                </c:pt>
                <c:pt idx="3">
                  <c:v>0.10479041916167672</c:v>
                </c:pt>
                <c:pt idx="4">
                  <c:v>9.0379008746355696E-2</c:v>
                </c:pt>
              </c:numCache>
            </c:numRef>
          </c:val>
        </c:ser>
        <c:overlap val="100"/>
        <c:axId val="260774144"/>
        <c:axId val="262935296"/>
      </c:barChart>
      <c:catAx>
        <c:axId val="260774144"/>
        <c:scaling>
          <c:orientation val="minMax"/>
        </c:scaling>
        <c:axPos val="b"/>
        <c:tickLblPos val="nextTo"/>
        <c:txPr>
          <a:bodyPr/>
          <a:lstStyle/>
          <a:p>
            <a:pPr>
              <a:defRPr lang="en-US"/>
            </a:pPr>
            <a:endParaRPr lang="en-US"/>
          </a:p>
        </c:txPr>
        <c:crossAx val="262935296"/>
        <c:crosses val="autoZero"/>
        <c:auto val="1"/>
        <c:lblAlgn val="ctr"/>
        <c:lblOffset val="100"/>
      </c:catAx>
      <c:valAx>
        <c:axId val="262935296"/>
        <c:scaling>
          <c:orientation val="minMax"/>
          <c:max val="1"/>
        </c:scaling>
        <c:delete val="1"/>
        <c:axPos val="l"/>
        <c:numFmt formatCode="0%" sourceLinked="1"/>
        <c:tickLblPos val="none"/>
        <c:crossAx val="260774144"/>
        <c:crosses val="autoZero"/>
        <c:crossBetween val="between"/>
      </c:valAx>
    </c:plotArea>
    <c:legend>
      <c:legendPos val="r"/>
      <c:layout>
        <c:manualLayout>
          <c:xMode val="edge"/>
          <c:yMode val="edge"/>
          <c:x val="5.9592111437226779E-2"/>
          <c:y val="2.0019480190185387E-2"/>
          <c:w val="0.93162936161376164"/>
          <c:h val="0.2015591146830622"/>
        </c:manualLayout>
      </c:layout>
      <c:txPr>
        <a:bodyPr/>
        <a:lstStyle/>
        <a:p>
          <a:pPr>
            <a:defRPr lang="en-US" sz="1200"/>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2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7.7703787026622145E-2"/>
          <c:y val="3.6790927253496385E-2"/>
          <c:w val="0.76186751656043306"/>
          <c:h val="0.84360403478976875"/>
        </c:manualLayout>
      </c:layout>
      <c:barChart>
        <c:barDir val="col"/>
        <c:grouping val="stacked"/>
        <c:ser>
          <c:idx val="0"/>
          <c:order val="0"/>
          <c:tx>
            <c:strRef>
              <c:f>Sheet1!$B$1</c:f>
              <c:strCache>
                <c:ptCount val="1"/>
                <c:pt idx="0">
                  <c:v>More than 10 hours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0.68327137546468664</c:v>
                </c:pt>
                <c:pt idx="1">
                  <c:v>0.64477611940298563</c:v>
                </c:pt>
                <c:pt idx="2">
                  <c:v>0.73273273273273276</c:v>
                </c:pt>
                <c:pt idx="3">
                  <c:v>0.67365269461078514</c:v>
                </c:pt>
                <c:pt idx="4">
                  <c:v>0.6822157434402335</c:v>
                </c:pt>
              </c:numCache>
            </c:numRef>
          </c:val>
        </c:ser>
        <c:ser>
          <c:idx val="1"/>
          <c:order val="1"/>
          <c:tx>
            <c:strRef>
              <c:f>Sheet1!$C$1</c:f>
              <c:strCache>
                <c:ptCount val="1"/>
                <c:pt idx="0">
                  <c:v>4 to 10 hours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0.31672862453531608</c:v>
                </c:pt>
                <c:pt idx="1">
                  <c:v>0.35522388059701498</c:v>
                </c:pt>
                <c:pt idx="2">
                  <c:v>0.26726726726726913</c:v>
                </c:pt>
                <c:pt idx="3">
                  <c:v>0.3263473053892248</c:v>
                </c:pt>
                <c:pt idx="4">
                  <c:v>0.31778425655976822</c:v>
                </c:pt>
              </c:numCache>
            </c:numRef>
          </c:val>
        </c:ser>
        <c:overlap val="100"/>
        <c:axId val="243585408"/>
        <c:axId val="252924672"/>
      </c:barChart>
      <c:catAx>
        <c:axId val="243585408"/>
        <c:scaling>
          <c:orientation val="minMax"/>
        </c:scaling>
        <c:axPos val="b"/>
        <c:tickLblPos val="nextTo"/>
        <c:txPr>
          <a:bodyPr/>
          <a:lstStyle/>
          <a:p>
            <a:pPr>
              <a:defRPr lang="en-US"/>
            </a:pPr>
            <a:endParaRPr lang="en-US"/>
          </a:p>
        </c:txPr>
        <c:crossAx val="252924672"/>
        <c:crosses val="autoZero"/>
        <c:auto val="1"/>
        <c:lblAlgn val="ctr"/>
        <c:lblOffset val="100"/>
      </c:catAx>
      <c:valAx>
        <c:axId val="252924672"/>
        <c:scaling>
          <c:orientation val="minMax"/>
          <c:max val="1"/>
        </c:scaling>
        <c:delete val="1"/>
        <c:axPos val="l"/>
        <c:numFmt formatCode="0%" sourceLinked="1"/>
        <c:tickLblPos val="none"/>
        <c:crossAx val="243585408"/>
        <c:crosses val="autoZero"/>
        <c:crossBetween val="between"/>
      </c:valAx>
    </c:plotArea>
    <c:legend>
      <c:legendPos val="r"/>
      <c:layout>
        <c:manualLayout>
          <c:xMode val="edge"/>
          <c:yMode val="edge"/>
          <c:x val="0.86309348831396071"/>
          <c:y val="0.33236517096322138"/>
          <c:w val="0.1245390576177975"/>
          <c:h val="0.2447258197202964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21.xml><?xml version="1.0" encoding="utf-8"?>
<c:chartSpace xmlns:c="http://schemas.openxmlformats.org/drawingml/2006/chart" xmlns:a="http://schemas.openxmlformats.org/drawingml/2006/main" xmlns:r="http://schemas.openxmlformats.org/officeDocument/2006/relationships">
  <c:lang val="en-US"/>
  <c:style val="26"/>
  <c:chart>
    <c:autoTitleDeleted val="1"/>
    <c:plotArea>
      <c:layout/>
      <c:barChart>
        <c:barDir val="bar"/>
        <c:grouping val="clustered"/>
        <c:ser>
          <c:idx val="0"/>
          <c:order val="0"/>
          <c:tx>
            <c:strRef>
              <c:f>Sheet1!$B$1</c:f>
              <c:strCache>
                <c:ptCount val="1"/>
                <c:pt idx="0">
                  <c:v>France (n=343)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forums/Communities</c:v>
                </c:pt>
                <c:pt idx="1">
                  <c:v>Online gaming sites</c:v>
                </c:pt>
                <c:pt idx="2">
                  <c:v>Photo/Video sharing sites</c:v>
                </c:pt>
                <c:pt idx="3">
                  <c:v>Social networking sites</c:v>
                </c:pt>
                <c:pt idx="4">
                  <c:v>Classifieds/auction sites</c:v>
                </c:pt>
              </c:strCache>
            </c:strRef>
          </c:cat>
          <c:val>
            <c:numRef>
              <c:f>Sheet1!$B$2:$B$6</c:f>
              <c:numCache>
                <c:formatCode>0%</c:formatCode>
                <c:ptCount val="5"/>
                <c:pt idx="0">
                  <c:v>0.44606413994169097</c:v>
                </c:pt>
                <c:pt idx="1">
                  <c:v>0.52186588921282751</c:v>
                </c:pt>
                <c:pt idx="2">
                  <c:v>0.48979591836734698</c:v>
                </c:pt>
                <c:pt idx="3">
                  <c:v>0.74635568513119743</c:v>
                </c:pt>
                <c:pt idx="4">
                  <c:v>0.74927113702623915</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forums/Communities</c:v>
                </c:pt>
                <c:pt idx="1">
                  <c:v>Online gaming sites</c:v>
                </c:pt>
                <c:pt idx="2">
                  <c:v>Photo/Video sharing sites</c:v>
                </c:pt>
                <c:pt idx="3">
                  <c:v>Social networking sites</c:v>
                </c:pt>
                <c:pt idx="4">
                  <c:v>Classifieds/auction sites</c:v>
                </c:pt>
              </c:strCache>
            </c:strRef>
          </c:cat>
          <c:val>
            <c:numRef>
              <c:f>Sheet1!$C$2:$C$6</c:f>
              <c:numCache>
                <c:formatCode>0%</c:formatCode>
                <c:ptCount val="5"/>
                <c:pt idx="0">
                  <c:v>0.5359281437125748</c:v>
                </c:pt>
                <c:pt idx="1">
                  <c:v>0.47005988023952205</c:v>
                </c:pt>
                <c:pt idx="2">
                  <c:v>0.39820359281437251</c:v>
                </c:pt>
                <c:pt idx="3">
                  <c:v>0.61976047904191622</c:v>
                </c:pt>
                <c:pt idx="4">
                  <c:v>0.73353293413173659</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forums/Communities</c:v>
                </c:pt>
                <c:pt idx="1">
                  <c:v>Online gaming sites</c:v>
                </c:pt>
                <c:pt idx="2">
                  <c:v>Photo/Video sharing sites</c:v>
                </c:pt>
                <c:pt idx="3">
                  <c:v>Social networking sites</c:v>
                </c:pt>
                <c:pt idx="4">
                  <c:v>Classifieds/auction sites</c:v>
                </c:pt>
              </c:strCache>
            </c:strRef>
          </c:cat>
          <c:val>
            <c:numRef>
              <c:f>Sheet1!$D$2:$D$6</c:f>
              <c:numCache>
                <c:formatCode>0%</c:formatCode>
                <c:ptCount val="5"/>
                <c:pt idx="0">
                  <c:v>0.35435435435435592</c:v>
                </c:pt>
                <c:pt idx="1">
                  <c:v>0.31831831831831986</c:v>
                </c:pt>
                <c:pt idx="2">
                  <c:v>0.47447447447447638</c:v>
                </c:pt>
                <c:pt idx="3">
                  <c:v>0.62762762762763025</c:v>
                </c:pt>
                <c:pt idx="4">
                  <c:v>0.63663663663663916</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forums/Communities</c:v>
                </c:pt>
                <c:pt idx="1">
                  <c:v>Online gaming sites</c:v>
                </c:pt>
                <c:pt idx="2">
                  <c:v>Photo/Video sharing sites</c:v>
                </c:pt>
                <c:pt idx="3">
                  <c:v>Social networking sites</c:v>
                </c:pt>
                <c:pt idx="4">
                  <c:v>Classifieds/auction sites</c:v>
                </c:pt>
              </c:strCache>
            </c:strRef>
          </c:cat>
          <c:val>
            <c:numRef>
              <c:f>Sheet1!$E$2:$E$6</c:f>
              <c:numCache>
                <c:formatCode>0%</c:formatCode>
                <c:ptCount val="5"/>
                <c:pt idx="0">
                  <c:v>0.28955223880597031</c:v>
                </c:pt>
                <c:pt idx="1">
                  <c:v>0.42089552238805988</c:v>
                </c:pt>
                <c:pt idx="2">
                  <c:v>0.44477611940298512</c:v>
                </c:pt>
                <c:pt idx="3">
                  <c:v>0.6358208955223914</c:v>
                </c:pt>
                <c:pt idx="4">
                  <c:v>0.5492537313432837</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forums/Communities</c:v>
                </c:pt>
                <c:pt idx="1">
                  <c:v>Online gaming sites</c:v>
                </c:pt>
                <c:pt idx="2">
                  <c:v>Photo/Video sharing sites</c:v>
                </c:pt>
                <c:pt idx="3">
                  <c:v>Social networking sites</c:v>
                </c:pt>
                <c:pt idx="4">
                  <c:v>Classifieds/auction sites</c:v>
                </c:pt>
              </c:strCache>
            </c:strRef>
          </c:cat>
          <c:val>
            <c:numRef>
              <c:f>Sheet1!$F$2:$F$6</c:f>
              <c:numCache>
                <c:formatCode>0%</c:formatCode>
                <c:ptCount val="5"/>
                <c:pt idx="0">
                  <c:v>0.40669144981412625</c:v>
                </c:pt>
                <c:pt idx="1">
                  <c:v>0.43345724907063232</c:v>
                </c:pt>
                <c:pt idx="2">
                  <c:v>0.45204460966542781</c:v>
                </c:pt>
                <c:pt idx="3">
                  <c:v>0.65799256505576209</c:v>
                </c:pt>
                <c:pt idx="4">
                  <c:v>0.66765799256505964</c:v>
                </c:pt>
              </c:numCache>
            </c:numRef>
          </c:val>
        </c:ser>
        <c:axId val="254753024"/>
        <c:axId val="254787968"/>
      </c:barChart>
      <c:catAx>
        <c:axId val="254753024"/>
        <c:scaling>
          <c:orientation val="minMax"/>
        </c:scaling>
        <c:axPos val="l"/>
        <c:majorTickMark val="none"/>
        <c:tickLblPos val="nextTo"/>
        <c:txPr>
          <a:bodyPr/>
          <a:lstStyle/>
          <a:p>
            <a:pPr>
              <a:defRPr lang="en-US"/>
            </a:pPr>
            <a:endParaRPr lang="en-US"/>
          </a:p>
        </c:txPr>
        <c:crossAx val="254787968"/>
        <c:crosses val="autoZero"/>
        <c:auto val="1"/>
        <c:lblAlgn val="ctr"/>
        <c:lblOffset val="100"/>
      </c:catAx>
      <c:valAx>
        <c:axId val="254787968"/>
        <c:scaling>
          <c:orientation val="minMax"/>
          <c:max val="0.8"/>
        </c:scaling>
        <c:delete val="1"/>
        <c:axPos val="b"/>
        <c:numFmt formatCode="0%" sourceLinked="1"/>
        <c:majorTickMark val="none"/>
        <c:tickLblPos val="none"/>
        <c:crossAx val="254753024"/>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22.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barChart>
        <c:barDir val="bar"/>
        <c:grouping val="clustered"/>
        <c:ser>
          <c:idx val="0"/>
          <c:order val="0"/>
          <c:tx>
            <c:strRef>
              <c:f>Sheet1!$B$1</c:f>
              <c:strCache>
                <c:ptCount val="1"/>
                <c:pt idx="0">
                  <c:v>France (n=343)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Professional/Business networking sites</c:v>
                </c:pt>
                <c:pt idx="1">
                  <c:v>Virtual world sites</c:v>
                </c:pt>
                <c:pt idx="2">
                  <c:v>News sharing sites</c:v>
                </c:pt>
                <c:pt idx="3">
                  <c:v>Blogs</c:v>
                </c:pt>
                <c:pt idx="4">
                  <c:v>Personal websites</c:v>
                </c:pt>
              </c:strCache>
            </c:strRef>
          </c:cat>
          <c:val>
            <c:numRef>
              <c:f>Sheet1!$B$2:$B$6</c:f>
              <c:numCache>
                <c:formatCode>0%</c:formatCode>
                <c:ptCount val="5"/>
                <c:pt idx="0">
                  <c:v>0.15743440233236308</c:v>
                </c:pt>
                <c:pt idx="1">
                  <c:v>0.16326530612244994</c:v>
                </c:pt>
                <c:pt idx="2">
                  <c:v>0.16909620991253643</c:v>
                </c:pt>
                <c:pt idx="3">
                  <c:v>0.34110787172011681</c:v>
                </c:pt>
                <c:pt idx="4">
                  <c:v>0.30029154518950441</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Professional/Business networking sites</c:v>
                </c:pt>
                <c:pt idx="1">
                  <c:v>Virtual world sites</c:v>
                </c:pt>
                <c:pt idx="2">
                  <c:v>News sharing sites</c:v>
                </c:pt>
                <c:pt idx="3">
                  <c:v>Blogs</c:v>
                </c:pt>
                <c:pt idx="4">
                  <c:v>Personal websites</c:v>
                </c:pt>
              </c:strCache>
            </c:strRef>
          </c:cat>
          <c:val>
            <c:numRef>
              <c:f>Sheet1!$C$2:$C$6</c:f>
              <c:numCache>
                <c:formatCode>0%</c:formatCode>
                <c:ptCount val="5"/>
                <c:pt idx="0">
                  <c:v>0.18263473053892287</c:v>
                </c:pt>
                <c:pt idx="1">
                  <c:v>0.22754491017964071</c:v>
                </c:pt>
                <c:pt idx="2">
                  <c:v>0.44311377245508976</c:v>
                </c:pt>
                <c:pt idx="3">
                  <c:v>0.37125748502994205</c:v>
                </c:pt>
                <c:pt idx="4">
                  <c:v>0.43413173652694609</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Professional/Business networking sites</c:v>
                </c:pt>
                <c:pt idx="1">
                  <c:v>Virtual world sites</c:v>
                </c:pt>
                <c:pt idx="2">
                  <c:v>News sharing sites</c:v>
                </c:pt>
                <c:pt idx="3">
                  <c:v>Blogs</c:v>
                </c:pt>
                <c:pt idx="4">
                  <c:v>Personal websites</c:v>
                </c:pt>
              </c:strCache>
            </c:strRef>
          </c:cat>
          <c:val>
            <c:numRef>
              <c:f>Sheet1!$D$2:$D$6</c:f>
              <c:numCache>
                <c:formatCode>0%</c:formatCode>
                <c:ptCount val="5"/>
                <c:pt idx="0">
                  <c:v>0.12612612612612614</c:v>
                </c:pt>
                <c:pt idx="1">
                  <c:v>0.14714714714714813</c:v>
                </c:pt>
                <c:pt idx="2">
                  <c:v>0.21321321321321321</c:v>
                </c:pt>
                <c:pt idx="3">
                  <c:v>0.24024024024024107</c:v>
                </c:pt>
                <c:pt idx="4">
                  <c:v>0.27327327327327433</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Professional/Business networking sites</c:v>
                </c:pt>
                <c:pt idx="1">
                  <c:v>Virtual world sites</c:v>
                </c:pt>
                <c:pt idx="2">
                  <c:v>News sharing sites</c:v>
                </c:pt>
                <c:pt idx="3">
                  <c:v>Blogs</c:v>
                </c:pt>
                <c:pt idx="4">
                  <c:v>Personal websites</c:v>
                </c:pt>
              </c:strCache>
            </c:strRef>
          </c:cat>
          <c:val>
            <c:numRef>
              <c:f>Sheet1!$E$2:$E$6</c:f>
              <c:numCache>
                <c:formatCode>0%</c:formatCode>
                <c:ptCount val="5"/>
                <c:pt idx="0">
                  <c:v>0.14029850746268671</c:v>
                </c:pt>
                <c:pt idx="1">
                  <c:v>0.14626865671641853</c:v>
                </c:pt>
                <c:pt idx="2">
                  <c:v>0.23582089552238841</c:v>
                </c:pt>
                <c:pt idx="3">
                  <c:v>0.28358208955224001</c:v>
                </c:pt>
                <c:pt idx="4">
                  <c:v>0.27164179104477632</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Professional/Business networking sites</c:v>
                </c:pt>
                <c:pt idx="1">
                  <c:v>Virtual world sites</c:v>
                </c:pt>
                <c:pt idx="2">
                  <c:v>News sharing sites</c:v>
                </c:pt>
                <c:pt idx="3">
                  <c:v>Blogs</c:v>
                </c:pt>
                <c:pt idx="4">
                  <c:v>Personal websites</c:v>
                </c:pt>
              </c:strCache>
            </c:strRef>
          </c:cat>
          <c:val>
            <c:numRef>
              <c:f>Sheet1!$F$2:$F$6</c:f>
              <c:numCache>
                <c:formatCode>0%</c:formatCode>
                <c:ptCount val="5"/>
                <c:pt idx="0">
                  <c:v>0.15167286245353162</c:v>
                </c:pt>
                <c:pt idx="1">
                  <c:v>0.17100371747211895</c:v>
                </c:pt>
                <c:pt idx="2">
                  <c:v>0.26468401486988991</c:v>
                </c:pt>
                <c:pt idx="3">
                  <c:v>0.30929368029739784</c:v>
                </c:pt>
                <c:pt idx="4">
                  <c:v>0.31970260223048458</c:v>
                </c:pt>
              </c:numCache>
            </c:numRef>
          </c:val>
        </c:ser>
        <c:axId val="256242432"/>
        <c:axId val="256243968"/>
      </c:barChart>
      <c:catAx>
        <c:axId val="256242432"/>
        <c:scaling>
          <c:orientation val="minMax"/>
        </c:scaling>
        <c:axPos val="l"/>
        <c:majorTickMark val="none"/>
        <c:tickLblPos val="nextTo"/>
        <c:txPr>
          <a:bodyPr/>
          <a:lstStyle/>
          <a:p>
            <a:pPr>
              <a:defRPr lang="en-US"/>
            </a:pPr>
            <a:endParaRPr lang="en-US"/>
          </a:p>
        </c:txPr>
        <c:crossAx val="256243968"/>
        <c:crosses val="autoZero"/>
        <c:auto val="1"/>
        <c:lblAlgn val="ctr"/>
        <c:lblOffset val="100"/>
      </c:catAx>
      <c:valAx>
        <c:axId val="256243968"/>
        <c:scaling>
          <c:orientation val="minMax"/>
          <c:max val="0.8"/>
        </c:scaling>
        <c:delete val="1"/>
        <c:axPos val="b"/>
        <c:numFmt formatCode="0%" sourceLinked="1"/>
        <c:majorTickMark val="none"/>
        <c:tickLblPos val="none"/>
        <c:crossAx val="256242432"/>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barChart>
        <c:barDir val="bar"/>
        <c:grouping val="clustered"/>
        <c:ser>
          <c:idx val="0"/>
          <c:order val="0"/>
          <c:tx>
            <c:strRef>
              <c:f>Sheet1!$B$1</c:f>
              <c:strCache>
                <c:ptCount val="1"/>
                <c:pt idx="0">
                  <c:v>France (n=343)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Sheet1!$F$2:$F$6</c:f>
              <c:numCache>
                <c:formatCode>General</c:formatCode>
                <c:ptCount val="5"/>
              </c:numCache>
            </c:numRef>
          </c:val>
        </c:ser>
        <c:axId val="256623360"/>
        <c:axId val="256625664"/>
      </c:barChart>
      <c:catAx>
        <c:axId val="256623360"/>
        <c:scaling>
          <c:orientation val="minMax"/>
        </c:scaling>
        <c:delete val="1"/>
        <c:axPos val="l"/>
        <c:numFmt formatCode="General" sourceLinked="1"/>
        <c:majorTickMark val="none"/>
        <c:tickLblPos val="none"/>
        <c:crossAx val="256625664"/>
        <c:crosses val="autoZero"/>
        <c:auto val="1"/>
        <c:lblAlgn val="ctr"/>
        <c:lblOffset val="100"/>
      </c:catAx>
      <c:valAx>
        <c:axId val="256625664"/>
        <c:scaling>
          <c:orientation val="minMax"/>
          <c:max val="0.8"/>
        </c:scaling>
        <c:delete val="1"/>
        <c:axPos val="b"/>
        <c:numFmt formatCode="General" sourceLinked="1"/>
        <c:majorTickMark val="none"/>
        <c:tickLblPos val="none"/>
        <c:crossAx val="256623360"/>
        <c:crosses val="autoZero"/>
        <c:crossBetween val="between"/>
      </c:valAx>
    </c:plotArea>
    <c:legend>
      <c:legendPos val="b"/>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24.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7953686471009332"/>
          <c:y val="1.8181818181818264E-2"/>
          <c:w val="0.51280553567167764"/>
          <c:h val="0.97133238963107138"/>
        </c:manualLayout>
      </c:layout>
      <c:barChart>
        <c:barDir val="bar"/>
        <c:grouping val="clustered"/>
        <c:ser>
          <c:idx val="0"/>
          <c:order val="0"/>
          <c:tx>
            <c:strRef>
              <c:f>Sheet1!$B$1</c:f>
              <c:strCache>
                <c:ptCount val="1"/>
                <c:pt idx="0">
                  <c:v>France (n=343)</c:v>
                </c:pt>
              </c:strCache>
            </c:strRef>
          </c:tx>
          <c:dLbls>
            <c:txPr>
              <a:bodyPr/>
              <a:lstStyle/>
              <a:p>
                <a:pPr>
                  <a:defRPr lang="en-US" sz="900" b="1"/>
                </a:pPr>
                <a:endParaRPr lang="en-US"/>
              </a:p>
            </c:txPr>
            <c:showVal val="1"/>
          </c:dLbls>
          <c:cat>
            <c:strRef>
              <c:f>Sheet1!$A$2:$A$7</c:f>
              <c:strCache>
                <c:ptCount val="6"/>
                <c:pt idx="0">
                  <c:v>Blogs</c:v>
                </c:pt>
                <c:pt idx="1">
                  <c:v>Social networking sites</c:v>
                </c:pt>
                <c:pt idx="2">
                  <c:v>News sharing sites</c:v>
                </c:pt>
                <c:pt idx="3">
                  <c:v>Online forums/Communities</c:v>
                </c:pt>
                <c:pt idx="4">
                  <c:v>Classifieds/auction sites</c:v>
                </c:pt>
                <c:pt idx="5">
                  <c:v>Professional/Business networking sites</c:v>
                </c:pt>
              </c:strCache>
            </c:strRef>
          </c:cat>
          <c:val>
            <c:numRef>
              <c:f>Sheet1!$B$2:$B$7</c:f>
              <c:numCache>
                <c:formatCode>0%</c:formatCode>
                <c:ptCount val="6"/>
                <c:pt idx="0">
                  <c:v>4.3731778425655975E-2</c:v>
                </c:pt>
                <c:pt idx="1">
                  <c:v>7.5801749271137031E-2</c:v>
                </c:pt>
                <c:pt idx="2">
                  <c:v>8.1632653061224497E-2</c:v>
                </c:pt>
                <c:pt idx="3">
                  <c:v>6.9970845481049565E-2</c:v>
                </c:pt>
                <c:pt idx="4">
                  <c:v>7.8717201166180834E-2</c:v>
                </c:pt>
                <c:pt idx="5">
                  <c:v>0.24489795918367346</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Social networking sites</c:v>
                </c:pt>
                <c:pt idx="2">
                  <c:v>News sharing sites</c:v>
                </c:pt>
                <c:pt idx="3">
                  <c:v>Online forums/Communities</c:v>
                </c:pt>
                <c:pt idx="4">
                  <c:v>Classifieds/auction sites</c:v>
                </c:pt>
                <c:pt idx="5">
                  <c:v>Professional/Business networking sites</c:v>
                </c:pt>
              </c:strCache>
            </c:strRef>
          </c:cat>
          <c:val>
            <c:numRef>
              <c:f>Sheet1!$C$2:$C$7</c:f>
              <c:numCache>
                <c:formatCode>0%</c:formatCode>
                <c:ptCount val="6"/>
                <c:pt idx="0">
                  <c:v>8.9820359281437723E-2</c:v>
                </c:pt>
                <c:pt idx="1">
                  <c:v>6.2874251497005984E-2</c:v>
                </c:pt>
                <c:pt idx="2">
                  <c:v>0.11077844311377244</c:v>
                </c:pt>
                <c:pt idx="3">
                  <c:v>0.10479041916167672</c:v>
                </c:pt>
                <c:pt idx="4">
                  <c:v>8.9820359281437723E-2</c:v>
                </c:pt>
                <c:pt idx="5">
                  <c:v>0.20059880239520991</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Social networking sites</c:v>
                </c:pt>
                <c:pt idx="2">
                  <c:v>News sharing sites</c:v>
                </c:pt>
                <c:pt idx="3">
                  <c:v>Online forums/Communities</c:v>
                </c:pt>
                <c:pt idx="4">
                  <c:v>Classifieds/auction sites</c:v>
                </c:pt>
                <c:pt idx="5">
                  <c:v>Professional/Business networking sites</c:v>
                </c:pt>
              </c:strCache>
            </c:strRef>
          </c:cat>
          <c:val>
            <c:numRef>
              <c:f>Sheet1!$D$2:$D$7</c:f>
              <c:numCache>
                <c:formatCode>0%</c:formatCode>
                <c:ptCount val="6"/>
                <c:pt idx="0">
                  <c:v>5.7057057057057103E-2</c:v>
                </c:pt>
                <c:pt idx="1">
                  <c:v>5.4054054054054092E-2</c:v>
                </c:pt>
                <c:pt idx="2">
                  <c:v>2.7027027027027185E-2</c:v>
                </c:pt>
                <c:pt idx="3">
                  <c:v>5.7057057057057103E-2</c:v>
                </c:pt>
                <c:pt idx="4">
                  <c:v>5.4054054054054092E-2</c:v>
                </c:pt>
                <c:pt idx="5">
                  <c:v>0.11411411411411411</c:v>
                </c:pt>
              </c:numCache>
            </c:numRef>
          </c:val>
        </c:ser>
        <c:ser>
          <c:idx val="3"/>
          <c:order val="3"/>
          <c:tx>
            <c:strRef>
              <c:f>Sheet1!$E$1</c:f>
              <c:strCache>
                <c:ptCount val="1"/>
                <c:pt idx="0">
                  <c:v>US (n=335)</c:v>
                </c:pt>
              </c:strCache>
            </c:strRef>
          </c:tx>
          <c:dLbls>
            <c:txPr>
              <a:bodyPr/>
              <a:lstStyle/>
              <a:p>
                <a:pPr>
                  <a:defRPr lang="en-US" sz="900" b="1"/>
                </a:pPr>
                <a:endParaRPr lang="en-US"/>
              </a:p>
            </c:txPr>
            <c:showVal val="1"/>
          </c:dLbls>
          <c:cat>
            <c:strRef>
              <c:f>Sheet1!$A$2:$A$7</c:f>
              <c:strCache>
                <c:ptCount val="6"/>
                <c:pt idx="0">
                  <c:v>Blogs</c:v>
                </c:pt>
                <c:pt idx="1">
                  <c:v>Social networking sites</c:v>
                </c:pt>
                <c:pt idx="2">
                  <c:v>News sharing sites</c:v>
                </c:pt>
                <c:pt idx="3">
                  <c:v>Online forums/Communities</c:v>
                </c:pt>
                <c:pt idx="4">
                  <c:v>Classifieds/auction sites</c:v>
                </c:pt>
                <c:pt idx="5">
                  <c:v>Professional/Business networking sites</c:v>
                </c:pt>
              </c:strCache>
            </c:strRef>
          </c:cat>
          <c:val>
            <c:numRef>
              <c:f>Sheet1!$E$2:$E$7</c:f>
              <c:numCache>
                <c:formatCode>0%</c:formatCode>
                <c:ptCount val="6"/>
                <c:pt idx="0">
                  <c:v>6.2686567164179099E-2</c:v>
                </c:pt>
                <c:pt idx="1">
                  <c:v>7.4626865671641798E-2</c:v>
                </c:pt>
                <c:pt idx="2">
                  <c:v>7.4626865671641798E-2</c:v>
                </c:pt>
                <c:pt idx="3">
                  <c:v>7.7611940298507459E-2</c:v>
                </c:pt>
                <c:pt idx="4">
                  <c:v>0.10447761194029852</c:v>
                </c:pt>
                <c:pt idx="5">
                  <c:v>0.14925373134328371</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Social networking sites</c:v>
                </c:pt>
                <c:pt idx="2">
                  <c:v>News sharing sites</c:v>
                </c:pt>
                <c:pt idx="3">
                  <c:v>Online forums/Communities</c:v>
                </c:pt>
                <c:pt idx="4">
                  <c:v>Classifieds/auction sites</c:v>
                </c:pt>
                <c:pt idx="5">
                  <c:v>Professional/Business networking sites</c:v>
                </c:pt>
              </c:strCache>
            </c:strRef>
          </c:cat>
          <c:val>
            <c:numRef>
              <c:f>Sheet1!$F$2:$F$7</c:f>
              <c:numCache>
                <c:formatCode>0%</c:formatCode>
                <c:ptCount val="6"/>
                <c:pt idx="0">
                  <c:v>6.3197026022304884E-2</c:v>
                </c:pt>
                <c:pt idx="1">
                  <c:v>6.6914498141263962E-2</c:v>
                </c:pt>
                <c:pt idx="2">
                  <c:v>7.3605947955390383E-2</c:v>
                </c:pt>
                <c:pt idx="3">
                  <c:v>7.7323420074349752E-2</c:v>
                </c:pt>
                <c:pt idx="4">
                  <c:v>8.1784386617100371E-2</c:v>
                </c:pt>
                <c:pt idx="5">
                  <c:v>0.1776951672862454</c:v>
                </c:pt>
              </c:numCache>
            </c:numRef>
          </c:val>
        </c:ser>
        <c:axId val="257812352"/>
        <c:axId val="257813888"/>
      </c:barChart>
      <c:catAx>
        <c:axId val="257812352"/>
        <c:scaling>
          <c:orientation val="minMax"/>
        </c:scaling>
        <c:axPos val="l"/>
        <c:tickLblPos val="nextTo"/>
        <c:txPr>
          <a:bodyPr/>
          <a:lstStyle/>
          <a:p>
            <a:pPr>
              <a:defRPr lang="en-US"/>
            </a:pPr>
            <a:endParaRPr lang="en-US"/>
          </a:p>
        </c:txPr>
        <c:crossAx val="257813888"/>
        <c:crosses val="autoZero"/>
        <c:auto val="1"/>
        <c:lblAlgn val="ctr"/>
        <c:lblOffset val="100"/>
      </c:catAx>
      <c:valAx>
        <c:axId val="257813888"/>
        <c:scaling>
          <c:orientation val="minMax"/>
          <c:max val="1"/>
        </c:scaling>
        <c:delete val="1"/>
        <c:axPos val="b"/>
        <c:numFmt formatCode="0%" sourceLinked="1"/>
        <c:tickLblPos val="none"/>
        <c:crossAx val="257812352"/>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25.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7953686471009332"/>
          <c:y val="1.8181818181818268E-2"/>
          <c:w val="0.51280553567167764"/>
          <c:h val="0.97133238963107138"/>
        </c:manualLayout>
      </c:layout>
      <c:barChart>
        <c:barDir val="bar"/>
        <c:grouping val="clustered"/>
        <c:ser>
          <c:idx val="0"/>
          <c:order val="0"/>
          <c:tx>
            <c:strRef>
              <c:f>Sheet1!$B$1</c:f>
              <c:strCache>
                <c:ptCount val="1"/>
                <c:pt idx="0">
                  <c:v>France (n=343)</c:v>
                </c:pt>
              </c:strCache>
            </c:strRef>
          </c:tx>
          <c:dLbls>
            <c:txPr>
              <a:bodyPr/>
              <a:lstStyle/>
              <a:p>
                <a:pPr>
                  <a:defRPr lang="en-US" sz="900" b="1"/>
                </a:pPr>
                <a:endParaRPr lang="en-US"/>
              </a:p>
            </c:txPr>
            <c:showVal val="1"/>
          </c:dLbls>
          <c:cat>
            <c:strRef>
              <c:f>Sheet1!$A$2:$A$7</c:f>
              <c:strCache>
                <c:ptCount val="6"/>
                <c:pt idx="1">
                  <c:v>None of these</c:v>
                </c:pt>
                <c:pt idx="2">
                  <c:v>Online gaming sites</c:v>
                </c:pt>
                <c:pt idx="3">
                  <c:v>Virtual world sites</c:v>
                </c:pt>
                <c:pt idx="4">
                  <c:v>Photo/Video sharing sites</c:v>
                </c:pt>
                <c:pt idx="5">
                  <c:v>Personal websites</c:v>
                </c:pt>
              </c:strCache>
            </c:strRef>
          </c:cat>
          <c:val>
            <c:numRef>
              <c:f>Sheet1!$B$2:$B$7</c:f>
              <c:numCache>
                <c:formatCode>0%</c:formatCode>
                <c:ptCount val="6"/>
                <c:pt idx="1">
                  <c:v>0.54227405247813798</c:v>
                </c:pt>
                <c:pt idx="2">
                  <c:v>2.9154518950437303E-2</c:v>
                </c:pt>
                <c:pt idx="3">
                  <c:v>1.457725947521866E-2</c:v>
                </c:pt>
                <c:pt idx="4">
                  <c:v>2.6239067055393764E-2</c:v>
                </c:pt>
                <c:pt idx="5">
                  <c:v>7.8717201166180834E-2</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None of these</c:v>
                </c:pt>
                <c:pt idx="2">
                  <c:v>Online gaming sites</c:v>
                </c:pt>
                <c:pt idx="3">
                  <c:v>Virtual world sites</c:v>
                </c:pt>
                <c:pt idx="4">
                  <c:v>Photo/Video sharing sites</c:v>
                </c:pt>
                <c:pt idx="5">
                  <c:v>Personal websites</c:v>
                </c:pt>
              </c:strCache>
            </c:strRef>
          </c:cat>
          <c:val>
            <c:numRef>
              <c:f>Sheet1!$C$2:$C$7</c:f>
              <c:numCache>
                <c:formatCode>0%</c:formatCode>
                <c:ptCount val="6"/>
                <c:pt idx="1">
                  <c:v>0.61377245508982314</c:v>
                </c:pt>
                <c:pt idx="2">
                  <c:v>2.994011976047917E-2</c:v>
                </c:pt>
                <c:pt idx="3">
                  <c:v>3.2934131736526956E-2</c:v>
                </c:pt>
                <c:pt idx="4">
                  <c:v>2.994011976047917E-2</c:v>
                </c:pt>
                <c:pt idx="5">
                  <c:v>7.1856287425149934E-2</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None of these</c:v>
                </c:pt>
                <c:pt idx="2">
                  <c:v>Online gaming sites</c:v>
                </c:pt>
                <c:pt idx="3">
                  <c:v>Virtual world sites</c:v>
                </c:pt>
                <c:pt idx="4">
                  <c:v>Photo/Video sharing sites</c:v>
                </c:pt>
                <c:pt idx="5">
                  <c:v>Personal websites</c:v>
                </c:pt>
              </c:strCache>
            </c:strRef>
          </c:cat>
          <c:val>
            <c:numRef>
              <c:f>Sheet1!$D$2:$D$7</c:f>
              <c:numCache>
                <c:formatCode>0%</c:formatCode>
                <c:ptCount val="6"/>
                <c:pt idx="1">
                  <c:v>0.77177177177177425</c:v>
                </c:pt>
                <c:pt idx="2">
                  <c:v>1.8018018018018021E-2</c:v>
                </c:pt>
                <c:pt idx="3">
                  <c:v>2.1021021021021036E-2</c:v>
                </c:pt>
                <c:pt idx="4">
                  <c:v>2.4024024024024031E-2</c:v>
                </c:pt>
                <c:pt idx="5">
                  <c:v>4.8048048048048062E-2</c:v>
                </c:pt>
              </c:numCache>
            </c:numRef>
          </c:val>
        </c:ser>
        <c:ser>
          <c:idx val="3"/>
          <c:order val="3"/>
          <c:tx>
            <c:strRef>
              <c:f>Sheet1!$E$1</c:f>
              <c:strCache>
                <c:ptCount val="1"/>
                <c:pt idx="0">
                  <c:v>US (n=335)</c:v>
                </c:pt>
              </c:strCache>
            </c:strRef>
          </c:tx>
          <c:dLbls>
            <c:txPr>
              <a:bodyPr/>
              <a:lstStyle/>
              <a:p>
                <a:pPr>
                  <a:defRPr lang="en-US" sz="900" b="1"/>
                </a:pPr>
                <a:endParaRPr lang="en-US"/>
              </a:p>
            </c:txPr>
            <c:showVal val="1"/>
          </c:dLbls>
          <c:cat>
            <c:strRef>
              <c:f>Sheet1!$A$2:$A$7</c:f>
              <c:strCache>
                <c:ptCount val="6"/>
                <c:pt idx="1">
                  <c:v>None of these</c:v>
                </c:pt>
                <c:pt idx="2">
                  <c:v>Online gaming sites</c:v>
                </c:pt>
                <c:pt idx="3">
                  <c:v>Virtual world sites</c:v>
                </c:pt>
                <c:pt idx="4">
                  <c:v>Photo/Video sharing sites</c:v>
                </c:pt>
                <c:pt idx="5">
                  <c:v>Personal websites</c:v>
                </c:pt>
              </c:strCache>
            </c:strRef>
          </c:cat>
          <c:val>
            <c:numRef>
              <c:f>Sheet1!$E$2:$E$7</c:f>
              <c:numCache>
                <c:formatCode>0%</c:formatCode>
                <c:ptCount val="6"/>
                <c:pt idx="1">
                  <c:v>0.69253731343283553</c:v>
                </c:pt>
                <c:pt idx="2">
                  <c:v>1.7910447761194031E-2</c:v>
                </c:pt>
                <c:pt idx="3">
                  <c:v>2.9850746268656792E-2</c:v>
                </c:pt>
                <c:pt idx="4">
                  <c:v>4.4776119402985093E-2</c:v>
                </c:pt>
                <c:pt idx="5">
                  <c:v>5.3731343283582075E-2</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None of these</c:v>
                </c:pt>
                <c:pt idx="2">
                  <c:v>Online gaming sites</c:v>
                </c:pt>
                <c:pt idx="3">
                  <c:v>Virtual world sites</c:v>
                </c:pt>
                <c:pt idx="4">
                  <c:v>Photo/Video sharing sites</c:v>
                </c:pt>
                <c:pt idx="5">
                  <c:v>Personal websites</c:v>
                </c:pt>
              </c:strCache>
            </c:strRef>
          </c:cat>
          <c:val>
            <c:numRef>
              <c:f>Sheet1!$F$2:$F$7</c:f>
              <c:numCache>
                <c:formatCode>0%</c:formatCode>
                <c:ptCount val="6"/>
                <c:pt idx="1">
                  <c:v>0.65427509293680675</c:v>
                </c:pt>
                <c:pt idx="2">
                  <c:v>2.3791821561338269E-2</c:v>
                </c:pt>
                <c:pt idx="3">
                  <c:v>2.4535315985130257E-2</c:v>
                </c:pt>
                <c:pt idx="4">
                  <c:v>3.1226765799256512E-2</c:v>
                </c:pt>
                <c:pt idx="5">
                  <c:v>6.3197026022304884E-2</c:v>
                </c:pt>
              </c:numCache>
            </c:numRef>
          </c:val>
        </c:ser>
        <c:axId val="258457600"/>
        <c:axId val="258459136"/>
      </c:barChart>
      <c:catAx>
        <c:axId val="258457600"/>
        <c:scaling>
          <c:orientation val="minMax"/>
        </c:scaling>
        <c:axPos val="l"/>
        <c:tickLblPos val="nextTo"/>
        <c:txPr>
          <a:bodyPr/>
          <a:lstStyle/>
          <a:p>
            <a:pPr>
              <a:defRPr lang="en-US"/>
            </a:pPr>
            <a:endParaRPr lang="en-US"/>
          </a:p>
        </c:txPr>
        <c:crossAx val="258459136"/>
        <c:crosses val="autoZero"/>
        <c:auto val="1"/>
        <c:lblAlgn val="ctr"/>
        <c:lblOffset val="100"/>
      </c:catAx>
      <c:valAx>
        <c:axId val="258459136"/>
        <c:scaling>
          <c:orientation val="minMax"/>
          <c:max val="1"/>
        </c:scaling>
        <c:delete val="1"/>
        <c:axPos val="b"/>
        <c:numFmt formatCode="General" sourceLinked="1"/>
        <c:tickLblPos val="none"/>
        <c:crossAx val="258457600"/>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7953686471009332"/>
          <c:y val="1.8181818181818271E-2"/>
          <c:w val="0.51280553567167764"/>
          <c:h val="0.97133238963107138"/>
        </c:manualLayout>
      </c:layout>
      <c:barChart>
        <c:barDir val="bar"/>
        <c:grouping val="clustered"/>
        <c:ser>
          <c:idx val="0"/>
          <c:order val="0"/>
          <c:tx>
            <c:strRef>
              <c:f>Sheet1!$B$1</c:f>
              <c:strCache>
                <c:ptCount val="1"/>
                <c:pt idx="0">
                  <c:v>France (n=343)</c:v>
                </c:pt>
              </c:strCache>
            </c:strRef>
          </c:tx>
          <c:dLbls>
            <c:txPr>
              <a:bodyPr/>
              <a:lstStyle/>
              <a:p>
                <a:pPr>
                  <a:defRPr lang="en-US" sz="900" b="1"/>
                </a:pPr>
                <a:endParaRPr lang="en-US"/>
              </a:p>
            </c:txPr>
            <c:showVal val="1"/>
          </c:dLbls>
          <c:cat>
            <c:numRef>
              <c:f>Sheet1!$A$2:$A$7</c:f>
              <c:numCache>
                <c:formatCode>General</c:formatCode>
                <c:ptCount val="6"/>
              </c:numCache>
            </c:numRef>
          </c:cat>
          <c:val>
            <c:numRef>
              <c:f>Sheet1!$B$2:$B$7</c:f>
              <c:numCache>
                <c:formatCode>General</c:formatCode>
                <c:ptCount val="6"/>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Sheet1!$C$2:$C$7</c:f>
              <c:numCache>
                <c:formatCode>General</c:formatCode>
                <c:ptCount val="6"/>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Sheet1!$D$2:$D$7</c:f>
              <c:numCache>
                <c:formatCode>General</c:formatCode>
                <c:ptCount val="6"/>
              </c:numCache>
            </c:numRef>
          </c:val>
        </c:ser>
        <c:ser>
          <c:idx val="3"/>
          <c:order val="3"/>
          <c:tx>
            <c:strRef>
              <c:f>Sheet1!$E$1</c:f>
              <c:strCache>
                <c:ptCount val="1"/>
                <c:pt idx="0">
                  <c:v>US (n=335)</c:v>
                </c:pt>
              </c:strCache>
            </c:strRef>
          </c:tx>
          <c:dLbls>
            <c:txPr>
              <a:bodyPr/>
              <a:lstStyle/>
              <a:p>
                <a:pPr>
                  <a:defRPr lang="en-US" sz="900" b="1"/>
                </a:pPr>
                <a:endParaRPr lang="en-US"/>
              </a:p>
            </c:txPr>
            <c:showVal val="1"/>
          </c:dLbls>
          <c:cat>
            <c:numRef>
              <c:f>Sheet1!$A$2:$A$7</c:f>
              <c:numCache>
                <c:formatCode>General</c:formatCode>
                <c:ptCount val="6"/>
              </c:numCache>
            </c:numRef>
          </c:cat>
          <c:val>
            <c:numRef>
              <c:f>Sheet1!$E$2:$E$7</c:f>
              <c:numCache>
                <c:formatCode>General</c:formatCode>
                <c:ptCount val="6"/>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Sheet1!$F$2:$F$7</c:f>
              <c:numCache>
                <c:formatCode>General</c:formatCode>
                <c:ptCount val="6"/>
              </c:numCache>
            </c:numRef>
          </c:val>
        </c:ser>
        <c:axId val="259304448"/>
        <c:axId val="259454080"/>
      </c:barChart>
      <c:catAx>
        <c:axId val="259304448"/>
        <c:scaling>
          <c:orientation val="minMax"/>
        </c:scaling>
        <c:delete val="1"/>
        <c:axPos val="l"/>
        <c:numFmt formatCode="General" sourceLinked="1"/>
        <c:tickLblPos val="none"/>
        <c:crossAx val="259454080"/>
        <c:crosses val="autoZero"/>
        <c:auto val="1"/>
        <c:lblAlgn val="ctr"/>
        <c:lblOffset val="100"/>
      </c:catAx>
      <c:valAx>
        <c:axId val="259454080"/>
        <c:scaling>
          <c:orientation val="minMax"/>
          <c:max val="1"/>
        </c:scaling>
        <c:delete val="1"/>
        <c:axPos val="b"/>
        <c:numFmt formatCode="General" sourceLinked="1"/>
        <c:tickLblPos val="none"/>
        <c:crossAx val="259304448"/>
        <c:crosses val="autoZero"/>
        <c:crossBetween val="between"/>
      </c:valAx>
    </c:plotArea>
    <c:legend>
      <c:legendPos val="b"/>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27.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90804597868"/>
          <c:y val="2.3376623376623381E-2"/>
          <c:w val="0.60635691012761339"/>
          <c:h val="0.89236363636363669"/>
        </c:manualLayout>
      </c:layout>
      <c:barChart>
        <c:barDir val="bar"/>
        <c:grouping val="clustered"/>
        <c:ser>
          <c:idx val="0"/>
          <c:order val="0"/>
          <c:tx>
            <c:strRef>
              <c:f>Sheet1!$B$1</c:f>
              <c:strCache>
                <c:ptCount val="1"/>
                <c:pt idx="0">
                  <c:v>France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gaming sites</c:v>
                </c:pt>
                <c:pt idx="1">
                  <c:v>Online forums / Communities</c:v>
                </c:pt>
                <c:pt idx="2">
                  <c:v>Personal websites</c:v>
                </c:pt>
                <c:pt idx="3">
                  <c:v>News sharing sites </c:v>
                </c:pt>
                <c:pt idx="4">
                  <c:v>Social networking sites</c:v>
                </c:pt>
              </c:strCache>
            </c:strRef>
          </c:cat>
          <c:val>
            <c:numRef>
              <c:f>Sheet1!$B$2:$B$6</c:f>
              <c:numCache>
                <c:formatCode>0%</c:formatCode>
                <c:ptCount val="5"/>
                <c:pt idx="0">
                  <c:v>0.41340782122905056</c:v>
                </c:pt>
                <c:pt idx="1">
                  <c:v>0.40522875816993476</c:v>
                </c:pt>
                <c:pt idx="2">
                  <c:v>0.46601941747572817</c:v>
                </c:pt>
                <c:pt idx="3">
                  <c:v>0.37931034482758635</c:v>
                </c:pt>
                <c:pt idx="4">
                  <c:v>0.58203125</c:v>
                </c:pt>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gaming sites</c:v>
                </c:pt>
                <c:pt idx="1">
                  <c:v>Online forums / Communities</c:v>
                </c:pt>
                <c:pt idx="2">
                  <c:v>Personal websites</c:v>
                </c:pt>
                <c:pt idx="3">
                  <c:v>News sharing sites </c:v>
                </c:pt>
                <c:pt idx="4">
                  <c:v>Social networking sites</c:v>
                </c:pt>
              </c:strCache>
            </c:strRef>
          </c:cat>
          <c:val>
            <c:numRef>
              <c:f>Sheet1!$C$2:$C$6</c:f>
              <c:numCache>
                <c:formatCode>0%</c:formatCode>
                <c:ptCount val="5"/>
                <c:pt idx="0">
                  <c:v>0.33121019108280292</c:v>
                </c:pt>
                <c:pt idx="1">
                  <c:v>0.45251396648044706</c:v>
                </c:pt>
                <c:pt idx="2">
                  <c:v>0.4</c:v>
                </c:pt>
                <c:pt idx="3">
                  <c:v>0.54054054054054068</c:v>
                </c:pt>
                <c:pt idx="4">
                  <c:v>0.5120772946859905</c:v>
                </c:pt>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gaming sites</c:v>
                </c:pt>
                <c:pt idx="1">
                  <c:v>Online forums / Communities</c:v>
                </c:pt>
                <c:pt idx="2">
                  <c:v>Personal websites</c:v>
                </c:pt>
                <c:pt idx="3">
                  <c:v>News sharing sites </c:v>
                </c:pt>
                <c:pt idx="4">
                  <c:v>Social networking sites</c:v>
                </c:pt>
              </c:strCache>
            </c:strRef>
          </c:cat>
          <c:val>
            <c:numRef>
              <c:f>Sheet1!$D$2:$D$6</c:f>
              <c:numCache>
                <c:formatCode>0%</c:formatCode>
                <c:ptCount val="5"/>
                <c:pt idx="0">
                  <c:v>0.34905660377358505</c:v>
                </c:pt>
                <c:pt idx="1">
                  <c:v>0.40677966101694935</c:v>
                </c:pt>
                <c:pt idx="2">
                  <c:v>0.38461538461538475</c:v>
                </c:pt>
                <c:pt idx="3">
                  <c:v>0.4788732394366198</c:v>
                </c:pt>
                <c:pt idx="4">
                  <c:v>0.60765550239234489</c:v>
                </c:pt>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gaming sites</c:v>
                </c:pt>
                <c:pt idx="1">
                  <c:v>Online forums / Communities</c:v>
                </c:pt>
                <c:pt idx="2">
                  <c:v>Personal websites</c:v>
                </c:pt>
                <c:pt idx="3">
                  <c:v>News sharing sites </c:v>
                </c:pt>
                <c:pt idx="4">
                  <c:v>Social networking sites</c:v>
                </c:pt>
              </c:strCache>
            </c:strRef>
          </c:cat>
          <c:val>
            <c:numRef>
              <c:f>Sheet1!$E$2:$E$6</c:f>
              <c:numCache>
                <c:formatCode>0%</c:formatCode>
                <c:ptCount val="5"/>
                <c:pt idx="0">
                  <c:v>0.47517730496453908</c:v>
                </c:pt>
                <c:pt idx="1">
                  <c:v>0.42268041237113407</c:v>
                </c:pt>
                <c:pt idx="2">
                  <c:v>0.5054945054945057</c:v>
                </c:pt>
                <c:pt idx="3">
                  <c:v>0.45569620253164556</c:v>
                </c:pt>
                <c:pt idx="4">
                  <c:v>0.61971830985915488</c:v>
                </c:pt>
              </c:numCache>
            </c:numRef>
          </c:val>
        </c:ser>
        <c:ser>
          <c:idx val="4"/>
          <c:order val="4"/>
          <c:tx>
            <c:strRef>
              <c:f>Sheet1!$F$1</c:f>
              <c:strCache>
                <c:ptCount val="1"/>
                <c:pt idx="0">
                  <c:v>WW</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Online gaming sites</c:v>
                </c:pt>
                <c:pt idx="1">
                  <c:v>Online forums / Communities</c:v>
                </c:pt>
                <c:pt idx="2">
                  <c:v>Personal websites</c:v>
                </c:pt>
                <c:pt idx="3">
                  <c:v>News sharing sites </c:v>
                </c:pt>
                <c:pt idx="4">
                  <c:v>Social networking sites</c:v>
                </c:pt>
              </c:strCache>
            </c:strRef>
          </c:cat>
          <c:val>
            <c:numRef>
              <c:f>Sheet1!$F$2:$F$6</c:f>
              <c:numCache>
                <c:formatCode>0%</c:formatCode>
                <c:ptCount val="5"/>
                <c:pt idx="0">
                  <c:v>0.39451114922813035</c:v>
                </c:pt>
                <c:pt idx="1">
                  <c:v>0.42413162705667284</c:v>
                </c:pt>
                <c:pt idx="2">
                  <c:v>0.43488372093023275</c:v>
                </c:pt>
                <c:pt idx="3">
                  <c:v>0.48314606741573035</c:v>
                </c:pt>
                <c:pt idx="4">
                  <c:v>0.58079096045197742</c:v>
                </c:pt>
              </c:numCache>
            </c:numRef>
          </c:val>
        </c:ser>
        <c:axId val="260389888"/>
        <c:axId val="260524288"/>
      </c:barChart>
      <c:catAx>
        <c:axId val="260389888"/>
        <c:scaling>
          <c:orientation val="minMax"/>
        </c:scaling>
        <c:axPos val="l"/>
        <c:tickLblPos val="nextTo"/>
        <c:txPr>
          <a:bodyPr/>
          <a:lstStyle/>
          <a:p>
            <a:pPr>
              <a:defRPr lang="en-US"/>
            </a:pPr>
            <a:endParaRPr lang="en-US"/>
          </a:p>
        </c:txPr>
        <c:crossAx val="260524288"/>
        <c:crosses val="autoZero"/>
        <c:auto val="1"/>
        <c:lblAlgn val="ctr"/>
        <c:lblOffset val="100"/>
      </c:catAx>
      <c:valAx>
        <c:axId val="260524288"/>
        <c:scaling>
          <c:orientation val="minMax"/>
          <c:max val="0.8"/>
        </c:scaling>
        <c:delete val="1"/>
        <c:axPos val="b"/>
        <c:numFmt formatCode="0%" sourceLinked="1"/>
        <c:tickLblPos val="none"/>
        <c:crossAx val="260389888"/>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90804597873"/>
          <c:y val="2.3376623376623381E-2"/>
          <c:w val="0.60635691012761339"/>
          <c:h val="0.89236363636363669"/>
        </c:manualLayout>
      </c:layout>
      <c:barChart>
        <c:barDir val="bar"/>
        <c:grouping val="clustered"/>
        <c:ser>
          <c:idx val="0"/>
          <c:order val="0"/>
          <c:tx>
            <c:strRef>
              <c:f>Sheet1!$B$1</c:f>
              <c:strCache>
                <c:ptCount val="1"/>
                <c:pt idx="0">
                  <c:v>France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Photo/Video sharing sites</c:v>
                </c:pt>
                <c:pt idx="1">
                  <c:v>Classifieds / auction sites </c:v>
                </c:pt>
                <c:pt idx="2">
                  <c:v>Virtual world sites</c:v>
                </c:pt>
                <c:pt idx="3">
                  <c:v>Professional / Business networking sites</c:v>
                </c:pt>
                <c:pt idx="4">
                  <c:v>Blogs</c:v>
                </c:pt>
              </c:strCache>
            </c:strRef>
          </c:cat>
          <c:val>
            <c:numRef>
              <c:f>Sheet1!$B$2:$B$6</c:f>
              <c:numCache>
                <c:formatCode>0%</c:formatCode>
                <c:ptCount val="5"/>
                <c:pt idx="0">
                  <c:v>0.1964285714285714</c:v>
                </c:pt>
                <c:pt idx="1">
                  <c:v>0.23346303501945528</c:v>
                </c:pt>
                <c:pt idx="2">
                  <c:v>0.23214285714285721</c:v>
                </c:pt>
                <c:pt idx="3">
                  <c:v>0.33333333333333337</c:v>
                </c:pt>
                <c:pt idx="4">
                  <c:v>0.35897435897435914</c:v>
                </c:pt>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Photo/Video sharing sites</c:v>
                </c:pt>
                <c:pt idx="1">
                  <c:v>Classifieds / auction sites </c:v>
                </c:pt>
                <c:pt idx="2">
                  <c:v>Virtual world sites</c:v>
                </c:pt>
                <c:pt idx="3">
                  <c:v>Professional / Business networking sites</c:v>
                </c:pt>
                <c:pt idx="4">
                  <c:v>Blogs</c:v>
                </c:pt>
              </c:strCache>
            </c:strRef>
          </c:cat>
          <c:val>
            <c:numRef>
              <c:f>Sheet1!$C$2:$C$6</c:f>
              <c:numCache>
                <c:formatCode>0%</c:formatCode>
                <c:ptCount val="5"/>
                <c:pt idx="0">
                  <c:v>0.2631578947368422</c:v>
                </c:pt>
                <c:pt idx="1">
                  <c:v>0.31020408163265339</c:v>
                </c:pt>
                <c:pt idx="2">
                  <c:v>0.32894736842105271</c:v>
                </c:pt>
                <c:pt idx="3">
                  <c:v>0.37704918032786905</c:v>
                </c:pt>
                <c:pt idx="4">
                  <c:v>0.39516129032258085</c:v>
                </c:pt>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Photo/Video sharing sites</c:v>
                </c:pt>
                <c:pt idx="1">
                  <c:v>Classifieds / auction sites </c:v>
                </c:pt>
                <c:pt idx="2">
                  <c:v>Virtual world sites</c:v>
                </c:pt>
                <c:pt idx="3">
                  <c:v>Professional / Business networking sites</c:v>
                </c:pt>
                <c:pt idx="4">
                  <c:v>Blogs</c:v>
                </c:pt>
              </c:strCache>
            </c:strRef>
          </c:cat>
          <c:val>
            <c:numRef>
              <c:f>Sheet1!$D$2:$D$6</c:f>
              <c:numCache>
                <c:formatCode>0%</c:formatCode>
                <c:ptCount val="5"/>
                <c:pt idx="0">
                  <c:v>0.22151898734177225</c:v>
                </c:pt>
                <c:pt idx="1">
                  <c:v>0.26886792452830183</c:v>
                </c:pt>
                <c:pt idx="2">
                  <c:v>0.28571428571428586</c:v>
                </c:pt>
                <c:pt idx="3">
                  <c:v>0.23809523809523825</c:v>
                </c:pt>
                <c:pt idx="4">
                  <c:v>0.25</c:v>
                </c:pt>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Photo/Video sharing sites</c:v>
                </c:pt>
                <c:pt idx="1">
                  <c:v>Classifieds / auction sites </c:v>
                </c:pt>
                <c:pt idx="2">
                  <c:v>Virtual world sites</c:v>
                </c:pt>
                <c:pt idx="3">
                  <c:v>Professional / Business networking sites</c:v>
                </c:pt>
                <c:pt idx="4">
                  <c:v>Blogs</c:v>
                </c:pt>
              </c:strCache>
            </c:strRef>
          </c:cat>
          <c:val>
            <c:numRef>
              <c:f>Sheet1!$E$2:$E$6</c:f>
              <c:numCache>
                <c:formatCode>0%</c:formatCode>
                <c:ptCount val="5"/>
                <c:pt idx="0">
                  <c:v>0.3154362416107383</c:v>
                </c:pt>
                <c:pt idx="1">
                  <c:v>0.25543478260869562</c:v>
                </c:pt>
                <c:pt idx="2">
                  <c:v>0.36734693877551033</c:v>
                </c:pt>
                <c:pt idx="3">
                  <c:v>0.42553191489361708</c:v>
                </c:pt>
                <c:pt idx="4">
                  <c:v>0.44210526315789483</c:v>
                </c:pt>
              </c:numCache>
            </c:numRef>
          </c:val>
        </c:ser>
        <c:ser>
          <c:idx val="4"/>
          <c:order val="4"/>
          <c:tx>
            <c:strRef>
              <c:f>Sheet1!$F$1</c:f>
              <c:strCache>
                <c:ptCount val="1"/>
                <c:pt idx="0">
                  <c:v>WW</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Photo/Video sharing sites</c:v>
                </c:pt>
                <c:pt idx="1">
                  <c:v>Classifieds / auction sites </c:v>
                </c:pt>
                <c:pt idx="2">
                  <c:v>Virtual world sites</c:v>
                </c:pt>
                <c:pt idx="3">
                  <c:v>Professional / Business networking sites</c:v>
                </c:pt>
                <c:pt idx="4">
                  <c:v>Blogs</c:v>
                </c:pt>
              </c:strCache>
            </c:strRef>
          </c:cat>
          <c:val>
            <c:numRef>
              <c:f>Sheet1!$F$2:$F$6</c:f>
              <c:numCache>
                <c:formatCode>0%</c:formatCode>
                <c:ptCount val="5"/>
                <c:pt idx="0">
                  <c:v>0.24671052631578944</c:v>
                </c:pt>
                <c:pt idx="1">
                  <c:v>0.26726057906458811</c:v>
                </c:pt>
                <c:pt idx="2">
                  <c:v>0.30434782608695665</c:v>
                </c:pt>
                <c:pt idx="3">
                  <c:v>0.34803921568627449</c:v>
                </c:pt>
                <c:pt idx="4">
                  <c:v>0.36778846153846179</c:v>
                </c:pt>
              </c:numCache>
            </c:numRef>
          </c:val>
        </c:ser>
        <c:axId val="260790912"/>
        <c:axId val="263144192"/>
      </c:barChart>
      <c:catAx>
        <c:axId val="260790912"/>
        <c:scaling>
          <c:orientation val="minMax"/>
        </c:scaling>
        <c:axPos val="l"/>
        <c:tickLblPos val="nextTo"/>
        <c:txPr>
          <a:bodyPr/>
          <a:lstStyle/>
          <a:p>
            <a:pPr>
              <a:defRPr lang="en-US"/>
            </a:pPr>
            <a:endParaRPr lang="en-US"/>
          </a:p>
        </c:txPr>
        <c:crossAx val="263144192"/>
        <c:crosses val="autoZero"/>
        <c:auto val="1"/>
        <c:lblAlgn val="ctr"/>
        <c:lblOffset val="100"/>
      </c:catAx>
      <c:valAx>
        <c:axId val="263144192"/>
        <c:scaling>
          <c:orientation val="minMax"/>
          <c:max val="0.8"/>
        </c:scaling>
        <c:delete val="1"/>
        <c:axPos val="b"/>
        <c:numFmt formatCode="0%" sourceLinked="1"/>
        <c:tickLblPos val="none"/>
        <c:crossAx val="260790912"/>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29.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90804597884"/>
          <c:y val="2.3376623376623381E-2"/>
          <c:w val="0.60635691012761339"/>
          <c:h val="0.89236363636363669"/>
        </c:manualLayout>
      </c:layout>
      <c:barChart>
        <c:barDir val="bar"/>
        <c:grouping val="clustered"/>
        <c:ser>
          <c:idx val="0"/>
          <c:order val="0"/>
          <c:tx>
            <c:strRef>
              <c:f>Sheet1!$B$1</c:f>
              <c:strCache>
                <c:ptCount val="1"/>
                <c:pt idx="0">
                  <c:v>France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Sheet1!$F$2:$F$6</c:f>
              <c:numCache>
                <c:formatCode>General</c:formatCode>
                <c:ptCount val="5"/>
              </c:numCache>
            </c:numRef>
          </c:val>
        </c:ser>
        <c:axId val="264540544"/>
        <c:axId val="264667904"/>
      </c:barChart>
      <c:catAx>
        <c:axId val="264540544"/>
        <c:scaling>
          <c:orientation val="minMax"/>
        </c:scaling>
        <c:delete val="1"/>
        <c:axPos val="l"/>
        <c:numFmt formatCode="General" sourceLinked="1"/>
        <c:tickLblPos val="none"/>
        <c:crossAx val="264667904"/>
        <c:crosses val="autoZero"/>
        <c:auto val="1"/>
        <c:lblAlgn val="ctr"/>
        <c:lblOffset val="100"/>
      </c:catAx>
      <c:valAx>
        <c:axId val="264667904"/>
        <c:scaling>
          <c:orientation val="minMax"/>
          <c:max val="0.8"/>
        </c:scaling>
        <c:delete val="1"/>
        <c:axPos val="b"/>
        <c:numFmt formatCode="General" sourceLinked="1"/>
        <c:tickLblPos val="none"/>
        <c:crossAx val="264540544"/>
        <c:crosses val="autoZero"/>
        <c:crossBetween val="between"/>
      </c:valAx>
    </c:plotArea>
    <c:legend>
      <c:legendPos val="b"/>
      <c:layout>
        <c:manualLayout>
          <c:xMode val="edge"/>
          <c:yMode val="edge"/>
          <c:x val="0"/>
          <c:y val="0.1717642716535433"/>
          <c:w val="1"/>
          <c:h val="0.64073572834645665"/>
        </c:manualLayout>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
          <c:y val="1.5441046667341281E-3"/>
          <c:w val="0.99932739531173986"/>
          <c:h val="0.8262470464058671"/>
        </c:manualLayout>
      </c:layout>
      <c:barChart>
        <c:barDir val="col"/>
        <c:grouping val="clustered"/>
        <c:ser>
          <c:idx val="0"/>
          <c:order val="0"/>
          <c:tx>
            <c:strRef>
              <c:f>Sheet1!$B$1</c:f>
              <c:strCache>
                <c:ptCount val="1"/>
                <c:pt idx="0">
                  <c:v>Part of Corp Policy</c:v>
                </c:pt>
              </c:strCache>
            </c:strRef>
          </c:tx>
          <c:dLbls>
            <c:txPr>
              <a:bodyPr/>
              <a:lstStyle/>
              <a:p>
                <a:pPr>
                  <a:defRPr sz="1000">
                    <a:latin typeface="Calibri" pitchFamily="34" charset="0"/>
                  </a:defRPr>
                </a:pPr>
                <a:endParaRPr lang="en-US"/>
              </a:p>
            </c:txPr>
            <c:showVal val="1"/>
          </c:dLbls>
          <c:cat>
            <c:strRef>
              <c:f>Sheet1!$A$2:$A$5</c:f>
              <c:strCache>
                <c:ptCount val="4"/>
                <c:pt idx="0">
                  <c:v>US</c:v>
                </c:pt>
                <c:pt idx="1">
                  <c:v>UK</c:v>
                </c:pt>
                <c:pt idx="2">
                  <c:v>Germany</c:v>
                </c:pt>
                <c:pt idx="3">
                  <c:v>France</c:v>
                </c:pt>
              </c:strCache>
            </c:strRef>
          </c:cat>
          <c:val>
            <c:numRef>
              <c:f>Sheet1!$B$2:$B$5</c:f>
              <c:numCache>
                <c:formatCode>0%</c:formatCode>
                <c:ptCount val="4"/>
                <c:pt idx="0">
                  <c:v>0.750000000000001</c:v>
                </c:pt>
                <c:pt idx="1">
                  <c:v>0.48000000000000032</c:v>
                </c:pt>
                <c:pt idx="2">
                  <c:v>0.21000000000000021</c:v>
                </c:pt>
                <c:pt idx="3">
                  <c:v>0.21000000000000021</c:v>
                </c:pt>
              </c:numCache>
            </c:numRef>
          </c:val>
        </c:ser>
        <c:ser>
          <c:idx val="1"/>
          <c:order val="1"/>
          <c:tx>
            <c:strRef>
              <c:f>Sheet1!$C$1</c:f>
              <c:strCache>
                <c:ptCount val="1"/>
                <c:pt idx="0">
                  <c:v>Recuiters reviewing reputational info</c:v>
                </c:pt>
              </c:strCache>
            </c:strRef>
          </c:tx>
          <c:dLbls>
            <c:txPr>
              <a:bodyPr/>
              <a:lstStyle/>
              <a:p>
                <a:pPr>
                  <a:defRPr sz="1000">
                    <a:latin typeface="Calibri" pitchFamily="34" charset="0"/>
                  </a:defRPr>
                </a:pPr>
                <a:endParaRPr lang="en-US"/>
              </a:p>
            </c:txPr>
            <c:showVal val="1"/>
          </c:dLbls>
          <c:cat>
            <c:strRef>
              <c:f>Sheet1!$A$2:$A$5</c:f>
              <c:strCache>
                <c:ptCount val="4"/>
                <c:pt idx="0">
                  <c:v>US</c:v>
                </c:pt>
                <c:pt idx="1">
                  <c:v>UK</c:v>
                </c:pt>
                <c:pt idx="2">
                  <c:v>Germany</c:v>
                </c:pt>
                <c:pt idx="3">
                  <c:v>France</c:v>
                </c:pt>
              </c:strCache>
            </c:strRef>
          </c:cat>
          <c:val>
            <c:numRef>
              <c:f>Sheet1!$C$2:$C$5</c:f>
              <c:numCache>
                <c:formatCode>0%</c:formatCode>
                <c:ptCount val="4"/>
                <c:pt idx="0">
                  <c:v>0.79</c:v>
                </c:pt>
                <c:pt idx="1">
                  <c:v>0.47000000000000008</c:v>
                </c:pt>
                <c:pt idx="2">
                  <c:v>0.59</c:v>
                </c:pt>
                <c:pt idx="3">
                  <c:v>0.23</c:v>
                </c:pt>
              </c:numCache>
            </c:numRef>
          </c:val>
        </c:ser>
        <c:axId val="217927040"/>
        <c:axId val="220263936"/>
      </c:barChart>
      <c:catAx>
        <c:axId val="217927040"/>
        <c:scaling>
          <c:orientation val="minMax"/>
        </c:scaling>
        <c:axPos val="b"/>
        <c:tickLblPos val="nextTo"/>
        <c:txPr>
          <a:bodyPr/>
          <a:lstStyle/>
          <a:p>
            <a:pPr>
              <a:defRPr sz="1100">
                <a:latin typeface="Calibri" pitchFamily="34" charset="0"/>
              </a:defRPr>
            </a:pPr>
            <a:endParaRPr lang="en-US"/>
          </a:p>
        </c:txPr>
        <c:crossAx val="220263936"/>
        <c:crosses val="autoZero"/>
        <c:auto val="1"/>
        <c:lblAlgn val="ctr"/>
        <c:lblOffset val="100"/>
      </c:catAx>
      <c:valAx>
        <c:axId val="220263936"/>
        <c:scaling>
          <c:orientation val="minMax"/>
        </c:scaling>
        <c:axPos val="l"/>
        <c:numFmt formatCode="0%" sourceLinked="1"/>
        <c:majorTickMark val="none"/>
        <c:tickLblPos val="none"/>
        <c:crossAx val="217927040"/>
        <c:crosses val="autoZero"/>
        <c:crossBetween val="between"/>
        <c:majorUnit val="0.25"/>
      </c:valAx>
    </c:plotArea>
    <c:legend>
      <c:legendPos val="r"/>
      <c:layout>
        <c:manualLayout>
          <c:xMode val="edge"/>
          <c:yMode val="edge"/>
          <c:x val="0.29333424891655985"/>
          <c:y val="8.2346470201192623E-2"/>
          <c:w val="0.62557855720308386"/>
          <c:h val="0.21211251292309377"/>
        </c:manualLayout>
      </c:layout>
      <c:txPr>
        <a:bodyPr/>
        <a:lstStyle/>
        <a:p>
          <a:pPr>
            <a:defRPr sz="1100">
              <a:latin typeface="Calibri" pitchFamily="34" charset="0"/>
            </a:defRPr>
          </a:pPr>
          <a:endParaRPr lang="en-US"/>
        </a:p>
      </c:txPr>
    </c:legend>
    <c:plotVisOnly val="1"/>
    <c:dispBlanksAs val="gap"/>
  </c:chart>
  <c:txPr>
    <a:bodyPr/>
    <a:lstStyle/>
    <a:p>
      <a:pPr>
        <a:defRPr sz="1800"/>
      </a:pPr>
      <a:endParaRPr lang="en-US"/>
    </a:p>
  </c:txPr>
  <c:externalData r:id="rId1"/>
</c:chartSpace>
</file>

<file path=ppt/charts/chart3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34792483695770904"/>
          <c:y val="2.3376623376623381E-2"/>
          <c:w val="0.53156476977773348"/>
          <c:h val="0.88716883116883161"/>
        </c:manualLayout>
      </c:layout>
      <c:barChart>
        <c:barDir val="bar"/>
        <c:grouping val="clustered"/>
        <c:ser>
          <c:idx val="0"/>
          <c:order val="0"/>
          <c:tx>
            <c:strRef>
              <c:f>Sheet1!$B$1</c:f>
              <c:strCache>
                <c:ptCount val="1"/>
                <c:pt idx="0">
                  <c:v>France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dLblPos val="outEnd"/>
            <c:showVal val="1"/>
          </c:dLbls>
          <c:cat>
            <c:strRef>
              <c:f>Sheet1!$A$2:$A$6</c:f>
              <c:strCache>
                <c:ptCount val="5"/>
                <c:pt idx="0">
                  <c:v>Online forums/Communities</c:v>
                </c:pt>
                <c:pt idx="1">
                  <c:v>News sharing sites </c:v>
                </c:pt>
                <c:pt idx="2">
                  <c:v>Professional/Business networking sites</c:v>
                </c:pt>
                <c:pt idx="3">
                  <c:v>Online gaming sites</c:v>
                </c:pt>
                <c:pt idx="4">
                  <c:v>Social networking sites</c:v>
                </c:pt>
              </c:strCache>
            </c:strRef>
          </c:cat>
          <c:val>
            <c:numRef>
              <c:f>Sheet1!$B$2:$B$6</c:f>
              <c:numCache>
                <c:formatCode>0%</c:formatCode>
                <c:ptCount val="5"/>
                <c:pt idx="0">
                  <c:v>0.45833333333333326</c:v>
                </c:pt>
                <c:pt idx="1">
                  <c:v>0.28571428571428725</c:v>
                </c:pt>
                <c:pt idx="2">
                  <c:v>0.55555555555555569</c:v>
                </c:pt>
                <c:pt idx="3">
                  <c:v>0.60000000000000064</c:v>
                </c:pt>
                <c:pt idx="4">
                  <c:v>0.57692307692308076</c:v>
                </c:pt>
              </c:numCache>
            </c:numRef>
          </c:val>
        </c:ser>
        <c:ser>
          <c:idx val="1"/>
          <c:order val="1"/>
          <c:tx>
            <c:strRef>
              <c:f>Sheet1!$C$1</c:f>
              <c:strCache>
                <c:ptCount val="1"/>
                <c:pt idx="0">
                  <c:v>Germany</c:v>
                </c:pt>
              </c:strCache>
            </c:strRef>
          </c:tx>
          <c:dLbls>
            <c:txPr>
              <a:bodyPr/>
              <a:lstStyle/>
              <a:p>
                <a:pPr>
                  <a:defRPr lang="en-IN" sz="900" b="1"/>
                </a:pPr>
                <a:endParaRPr lang="en-US"/>
              </a:p>
            </c:txPr>
            <c:dLblPos val="outEnd"/>
            <c:showVal val="1"/>
          </c:dLbls>
          <c:cat>
            <c:strRef>
              <c:f>Sheet1!$A$2:$A$6</c:f>
              <c:strCache>
                <c:ptCount val="5"/>
                <c:pt idx="0">
                  <c:v>Online forums/Communities</c:v>
                </c:pt>
                <c:pt idx="1">
                  <c:v>News sharing sites </c:v>
                </c:pt>
                <c:pt idx="2">
                  <c:v>Professional/Business networking sites</c:v>
                </c:pt>
                <c:pt idx="3">
                  <c:v>Online gaming sites</c:v>
                </c:pt>
                <c:pt idx="4">
                  <c:v>Social networking sites</c:v>
                </c:pt>
              </c:strCache>
            </c:strRef>
          </c:cat>
          <c:val>
            <c:numRef>
              <c:f>Sheet1!$C$2:$C$6</c:f>
              <c:numCache>
                <c:formatCode>0%</c:formatCode>
                <c:ptCount val="5"/>
                <c:pt idx="0">
                  <c:v>0.57142857142857473</c:v>
                </c:pt>
                <c:pt idx="1">
                  <c:v>0.62162162162162427</c:v>
                </c:pt>
                <c:pt idx="2">
                  <c:v>0.41666666666666802</c:v>
                </c:pt>
                <c:pt idx="3">
                  <c:v>0.4</c:v>
                </c:pt>
                <c:pt idx="4">
                  <c:v>0.61904761904761962</c:v>
                </c:pt>
              </c:numCache>
            </c:numRef>
          </c:val>
        </c:ser>
        <c:ser>
          <c:idx val="2"/>
          <c:order val="2"/>
          <c:tx>
            <c:strRef>
              <c:f>Sheet1!$D$1</c:f>
              <c:strCache>
                <c:ptCount val="1"/>
                <c:pt idx="0">
                  <c:v>UK</c:v>
                </c:pt>
              </c:strCache>
            </c:strRef>
          </c:tx>
          <c:dLbls>
            <c:txPr>
              <a:bodyPr/>
              <a:lstStyle/>
              <a:p>
                <a:pPr>
                  <a:defRPr lang="en-IN" sz="900" b="1"/>
                </a:pPr>
                <a:endParaRPr lang="en-US"/>
              </a:p>
            </c:txPr>
            <c:dLblPos val="outEnd"/>
            <c:showVal val="1"/>
          </c:dLbls>
          <c:cat>
            <c:strRef>
              <c:f>Sheet1!$A$2:$A$6</c:f>
              <c:strCache>
                <c:ptCount val="5"/>
                <c:pt idx="0">
                  <c:v>Online forums/Communities</c:v>
                </c:pt>
                <c:pt idx="1">
                  <c:v>News sharing sites </c:v>
                </c:pt>
                <c:pt idx="2">
                  <c:v>Professional/Business networking sites</c:v>
                </c:pt>
                <c:pt idx="3">
                  <c:v>Online gaming sites</c:v>
                </c:pt>
                <c:pt idx="4">
                  <c:v>Social networking sites</c:v>
                </c:pt>
              </c:strCache>
            </c:strRef>
          </c:cat>
          <c:val>
            <c:numRef>
              <c:f>Sheet1!$D$2:$D$6</c:f>
              <c:numCache>
                <c:formatCode>0%</c:formatCode>
                <c:ptCount val="5"/>
                <c:pt idx="0">
                  <c:v>0.26315789473684231</c:v>
                </c:pt>
                <c:pt idx="1">
                  <c:v>0.66666666666666663</c:v>
                </c:pt>
                <c:pt idx="2">
                  <c:v>0.5625</c:v>
                </c:pt>
                <c:pt idx="3">
                  <c:v>0.33333333333333337</c:v>
                </c:pt>
                <c:pt idx="4">
                  <c:v>0.6111111111111116</c:v>
                </c:pt>
              </c:numCache>
            </c:numRef>
          </c:val>
        </c:ser>
        <c:ser>
          <c:idx val="3"/>
          <c:order val="3"/>
          <c:tx>
            <c:strRef>
              <c:f>Sheet1!$E$1</c:f>
              <c:strCache>
                <c:ptCount val="1"/>
                <c:pt idx="0">
                  <c:v>US</c:v>
                </c:pt>
              </c:strCache>
            </c:strRef>
          </c:tx>
          <c:dLbls>
            <c:dLbl>
              <c:idx val="3"/>
              <c:layout>
                <c:manualLayout>
                  <c:x val="-1.3850415512465441E-2"/>
                  <c:y val="-2.7700831024930852E-3"/>
                </c:manualLayout>
              </c:layout>
              <c:dLblPos val="outEnd"/>
              <c:showVal val="1"/>
            </c:dLbl>
            <c:txPr>
              <a:bodyPr/>
              <a:lstStyle/>
              <a:p>
                <a:pPr>
                  <a:defRPr lang="en-IN" sz="900" b="1"/>
                </a:pPr>
                <a:endParaRPr lang="en-US"/>
              </a:p>
            </c:txPr>
            <c:dLblPos val="outEnd"/>
            <c:showVal val="1"/>
          </c:dLbls>
          <c:cat>
            <c:strRef>
              <c:f>Sheet1!$A$2:$A$6</c:f>
              <c:strCache>
                <c:ptCount val="5"/>
                <c:pt idx="0">
                  <c:v>Online forums/Communities</c:v>
                </c:pt>
                <c:pt idx="1">
                  <c:v>News sharing sites </c:v>
                </c:pt>
                <c:pt idx="2">
                  <c:v>Professional/Business networking sites</c:v>
                </c:pt>
                <c:pt idx="3">
                  <c:v>Online gaming sites</c:v>
                </c:pt>
                <c:pt idx="4">
                  <c:v>Social networking sites</c:v>
                </c:pt>
              </c:strCache>
            </c:strRef>
          </c:cat>
          <c:val>
            <c:numRef>
              <c:f>Sheet1!$E$2:$E$6</c:f>
              <c:numCache>
                <c:formatCode>0%</c:formatCode>
                <c:ptCount val="5"/>
                <c:pt idx="0">
                  <c:v>0.4230769230769244</c:v>
                </c:pt>
                <c:pt idx="1">
                  <c:v>0.36000000000000032</c:v>
                </c:pt>
                <c:pt idx="2">
                  <c:v>0.44444444444444448</c:v>
                </c:pt>
                <c:pt idx="3">
                  <c:v>1</c:v>
                </c:pt>
                <c:pt idx="4">
                  <c:v>0.72000000000000064</c:v>
                </c:pt>
              </c:numCache>
            </c:numRef>
          </c:val>
        </c:ser>
        <c:ser>
          <c:idx val="4"/>
          <c:order val="4"/>
          <c:tx>
            <c:strRef>
              <c:f>Sheet1!$F$1</c:f>
              <c:strCache>
                <c:ptCount val="1"/>
                <c:pt idx="0">
                  <c:v>WW</c:v>
                </c:pt>
              </c:strCache>
            </c:strRef>
          </c:tx>
          <c:dLbls>
            <c:txPr>
              <a:bodyPr/>
              <a:lstStyle/>
              <a:p>
                <a:pPr>
                  <a:defRPr lang="en-IN" sz="900" b="1"/>
                </a:pPr>
                <a:endParaRPr lang="en-US"/>
              </a:p>
            </c:txPr>
            <c:dLblPos val="outEnd"/>
            <c:showVal val="1"/>
          </c:dLbls>
          <c:cat>
            <c:strRef>
              <c:f>Sheet1!$A$2:$A$6</c:f>
              <c:strCache>
                <c:ptCount val="5"/>
                <c:pt idx="0">
                  <c:v>Online forums/Communities</c:v>
                </c:pt>
                <c:pt idx="1">
                  <c:v>News sharing sites </c:v>
                </c:pt>
                <c:pt idx="2">
                  <c:v>Professional/Business networking sites</c:v>
                </c:pt>
                <c:pt idx="3">
                  <c:v>Online gaming sites</c:v>
                </c:pt>
                <c:pt idx="4">
                  <c:v>Social networking sites</c:v>
                </c:pt>
              </c:strCache>
            </c:strRef>
          </c:cat>
          <c:val>
            <c:numRef>
              <c:f>Sheet1!$F$2:$F$6</c:f>
              <c:numCache>
                <c:formatCode>0%</c:formatCode>
                <c:ptCount val="5"/>
                <c:pt idx="0">
                  <c:v>0.45192307692307698</c:v>
                </c:pt>
                <c:pt idx="1">
                  <c:v>0.46464646464646481</c:v>
                </c:pt>
                <c:pt idx="2">
                  <c:v>0.49411764705882388</c:v>
                </c:pt>
                <c:pt idx="3">
                  <c:v>0.5625</c:v>
                </c:pt>
                <c:pt idx="4">
                  <c:v>0.63333333333333364</c:v>
                </c:pt>
              </c:numCache>
            </c:numRef>
          </c:val>
        </c:ser>
        <c:dLbls>
          <c:showVal val="1"/>
        </c:dLbls>
        <c:axId val="279003520"/>
        <c:axId val="279005056"/>
      </c:barChart>
      <c:catAx>
        <c:axId val="279003520"/>
        <c:scaling>
          <c:orientation val="minMax"/>
        </c:scaling>
        <c:axPos val="l"/>
        <c:tickLblPos val="nextTo"/>
        <c:txPr>
          <a:bodyPr/>
          <a:lstStyle/>
          <a:p>
            <a:pPr>
              <a:defRPr lang="en-US"/>
            </a:pPr>
            <a:endParaRPr lang="en-US"/>
          </a:p>
        </c:txPr>
        <c:crossAx val="279005056"/>
        <c:crosses val="autoZero"/>
        <c:auto val="1"/>
        <c:lblAlgn val="ctr"/>
        <c:lblOffset val="100"/>
      </c:catAx>
      <c:valAx>
        <c:axId val="279005056"/>
        <c:scaling>
          <c:orientation val="minMax"/>
          <c:max val="1"/>
        </c:scaling>
        <c:delete val="1"/>
        <c:axPos val="b"/>
        <c:numFmt formatCode="0%" sourceLinked="1"/>
        <c:tickLblPos val="none"/>
        <c:crossAx val="279003520"/>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31.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9080459789"/>
          <c:y val="2.3376623376623381E-2"/>
          <c:w val="0.60635691012761339"/>
          <c:h val="0.88716883116883161"/>
        </c:manualLayout>
      </c:layout>
      <c:barChart>
        <c:barDir val="bar"/>
        <c:grouping val="clustered"/>
        <c:ser>
          <c:idx val="0"/>
          <c:order val="0"/>
          <c:tx>
            <c:strRef>
              <c:f>Sheet1!$B$1</c:f>
              <c:strCache>
                <c:ptCount val="1"/>
                <c:pt idx="0">
                  <c:v>France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dLblPos val="outEnd"/>
            <c:showVal val="1"/>
          </c:dLbls>
          <c:cat>
            <c:strRef>
              <c:f>Sheet1!$A$2:$A$6</c:f>
              <c:strCache>
                <c:ptCount val="5"/>
                <c:pt idx="0">
                  <c:v>Photo/Video sharing sites</c:v>
                </c:pt>
                <c:pt idx="1">
                  <c:v>Professional / Business networking sites</c:v>
                </c:pt>
                <c:pt idx="2">
                  <c:v>Classifieds/auction sites</c:v>
                </c:pt>
                <c:pt idx="3">
                  <c:v>Blogs</c:v>
                </c:pt>
                <c:pt idx="4">
                  <c:v>Virtual world sites</c:v>
                </c:pt>
              </c:strCache>
            </c:strRef>
          </c:cat>
          <c:val>
            <c:numRef>
              <c:f>Sheet1!$B$2:$B$6</c:f>
              <c:numCache>
                <c:formatCode>0%</c:formatCode>
                <c:ptCount val="5"/>
                <c:pt idx="0">
                  <c:v>0.22222222222222221</c:v>
                </c:pt>
                <c:pt idx="1">
                  <c:v>0.32142857142857162</c:v>
                </c:pt>
                <c:pt idx="2">
                  <c:v>0.48148148148148162</c:v>
                </c:pt>
                <c:pt idx="3">
                  <c:v>0.13333333333333339</c:v>
                </c:pt>
                <c:pt idx="4">
                  <c:v>0.60000000000000031</c:v>
                </c:pt>
              </c:numCache>
            </c:numRef>
          </c:val>
        </c:ser>
        <c:ser>
          <c:idx val="1"/>
          <c:order val="1"/>
          <c:tx>
            <c:strRef>
              <c:f>Sheet1!$C$1</c:f>
              <c:strCache>
                <c:ptCount val="1"/>
                <c:pt idx="0">
                  <c:v>Germany</c:v>
                </c:pt>
              </c:strCache>
            </c:strRef>
          </c:tx>
          <c:dLbls>
            <c:txPr>
              <a:bodyPr/>
              <a:lstStyle/>
              <a:p>
                <a:pPr>
                  <a:defRPr lang="en-IN" sz="900"/>
                </a:pPr>
                <a:endParaRPr lang="en-US"/>
              </a:p>
            </c:txPr>
            <c:dLblPos val="outEnd"/>
            <c:showVal val="1"/>
          </c:dLbls>
          <c:cat>
            <c:strRef>
              <c:f>Sheet1!$A$2:$A$6</c:f>
              <c:strCache>
                <c:ptCount val="5"/>
                <c:pt idx="0">
                  <c:v>Photo/Video sharing sites</c:v>
                </c:pt>
                <c:pt idx="1">
                  <c:v>Professional / Business networking sites</c:v>
                </c:pt>
                <c:pt idx="2">
                  <c:v>Classifieds/auction sites</c:v>
                </c:pt>
                <c:pt idx="3">
                  <c:v>Blogs</c:v>
                </c:pt>
                <c:pt idx="4">
                  <c:v>Virtual world sites</c:v>
                </c:pt>
              </c:strCache>
            </c:strRef>
          </c:cat>
          <c:val>
            <c:numRef>
              <c:f>Sheet1!$C$2:$C$6</c:f>
              <c:numCache>
                <c:formatCode>0%</c:formatCode>
                <c:ptCount val="5"/>
                <c:pt idx="0">
                  <c:v>0.2</c:v>
                </c:pt>
                <c:pt idx="1">
                  <c:v>0.40298507462686578</c:v>
                </c:pt>
                <c:pt idx="2">
                  <c:v>0.43333333333333335</c:v>
                </c:pt>
                <c:pt idx="3">
                  <c:v>0.46666666666666684</c:v>
                </c:pt>
                <c:pt idx="4">
                  <c:v>0.54545454545454541</c:v>
                </c:pt>
              </c:numCache>
            </c:numRef>
          </c:val>
        </c:ser>
        <c:ser>
          <c:idx val="2"/>
          <c:order val="2"/>
          <c:tx>
            <c:strRef>
              <c:f>Sheet1!$D$1</c:f>
              <c:strCache>
                <c:ptCount val="1"/>
                <c:pt idx="0">
                  <c:v>UK</c:v>
                </c:pt>
              </c:strCache>
            </c:strRef>
          </c:tx>
          <c:dLbls>
            <c:txPr>
              <a:bodyPr/>
              <a:lstStyle/>
              <a:p>
                <a:pPr>
                  <a:defRPr lang="en-IN" sz="900" b="1"/>
                </a:pPr>
                <a:endParaRPr lang="en-US"/>
              </a:p>
            </c:txPr>
            <c:dLblPos val="outEnd"/>
            <c:showVal val="1"/>
          </c:dLbls>
          <c:cat>
            <c:strRef>
              <c:f>Sheet1!$A$2:$A$6</c:f>
              <c:strCache>
                <c:ptCount val="5"/>
                <c:pt idx="0">
                  <c:v>Photo/Video sharing sites</c:v>
                </c:pt>
                <c:pt idx="1">
                  <c:v>Professional / Business networking sites</c:v>
                </c:pt>
                <c:pt idx="2">
                  <c:v>Classifieds/auction sites</c:v>
                </c:pt>
                <c:pt idx="3">
                  <c:v>Blogs</c:v>
                </c:pt>
                <c:pt idx="4">
                  <c:v>Virtual world sites</c:v>
                </c:pt>
              </c:strCache>
            </c:strRef>
          </c:cat>
          <c:val>
            <c:numRef>
              <c:f>Sheet1!$D$2:$D$6</c:f>
              <c:numCache>
                <c:formatCode>0%</c:formatCode>
                <c:ptCount val="5"/>
                <c:pt idx="0">
                  <c:v>0.25</c:v>
                </c:pt>
                <c:pt idx="1">
                  <c:v>0.31578947368421073</c:v>
                </c:pt>
                <c:pt idx="2">
                  <c:v>0.27777777777777796</c:v>
                </c:pt>
                <c:pt idx="3">
                  <c:v>0.52631578947368418</c:v>
                </c:pt>
                <c:pt idx="4">
                  <c:v>0.28571428571428592</c:v>
                </c:pt>
              </c:numCache>
            </c:numRef>
          </c:val>
        </c:ser>
        <c:ser>
          <c:idx val="3"/>
          <c:order val="3"/>
          <c:tx>
            <c:strRef>
              <c:f>Sheet1!$E$1</c:f>
              <c:strCache>
                <c:ptCount val="1"/>
                <c:pt idx="0">
                  <c:v>US</c:v>
                </c:pt>
              </c:strCache>
            </c:strRef>
          </c:tx>
          <c:dLbls>
            <c:txPr>
              <a:bodyPr/>
              <a:lstStyle/>
              <a:p>
                <a:pPr>
                  <a:defRPr lang="en-IN" sz="900" b="1"/>
                </a:pPr>
                <a:endParaRPr lang="en-US"/>
              </a:p>
            </c:txPr>
            <c:dLblPos val="outEnd"/>
            <c:showVal val="1"/>
          </c:dLbls>
          <c:cat>
            <c:strRef>
              <c:f>Sheet1!$A$2:$A$6</c:f>
              <c:strCache>
                <c:ptCount val="5"/>
                <c:pt idx="0">
                  <c:v>Photo/Video sharing sites</c:v>
                </c:pt>
                <c:pt idx="1">
                  <c:v>Professional / Business networking sites</c:v>
                </c:pt>
                <c:pt idx="2">
                  <c:v>Classifieds/auction sites</c:v>
                </c:pt>
                <c:pt idx="3">
                  <c:v>Blogs</c:v>
                </c:pt>
                <c:pt idx="4">
                  <c:v>Virtual world sites</c:v>
                </c:pt>
              </c:strCache>
            </c:strRef>
          </c:cat>
          <c:val>
            <c:numRef>
              <c:f>Sheet1!$E$2:$E$6</c:f>
              <c:numCache>
                <c:formatCode>0%</c:formatCode>
                <c:ptCount val="5"/>
                <c:pt idx="0">
                  <c:v>0.33333333333333337</c:v>
                </c:pt>
                <c:pt idx="1">
                  <c:v>0.32000000000000012</c:v>
                </c:pt>
                <c:pt idx="2">
                  <c:v>0.4</c:v>
                </c:pt>
                <c:pt idx="3">
                  <c:v>0.4285714285714286</c:v>
                </c:pt>
                <c:pt idx="4">
                  <c:v>0.30000000000000016</c:v>
                </c:pt>
              </c:numCache>
            </c:numRef>
          </c:val>
        </c:ser>
        <c:ser>
          <c:idx val="4"/>
          <c:order val="4"/>
          <c:tx>
            <c:strRef>
              <c:f>Sheet1!$F$1</c:f>
              <c:strCache>
                <c:ptCount val="1"/>
                <c:pt idx="0">
                  <c:v>WW</c:v>
                </c:pt>
              </c:strCache>
            </c:strRef>
          </c:tx>
          <c:dLbls>
            <c:dLbl>
              <c:idx val="0"/>
              <c:layout>
                <c:manualLayout>
                  <c:x val="-5.5401662049861739E-3"/>
                  <c:y val="-1.1080332409972301E-2"/>
                </c:manualLayout>
              </c:layout>
              <c:dLblPos val="outEnd"/>
              <c:showVal val="1"/>
            </c:dLbl>
            <c:txPr>
              <a:bodyPr/>
              <a:lstStyle/>
              <a:p>
                <a:pPr>
                  <a:defRPr lang="en-IN" sz="900" b="1"/>
                </a:pPr>
                <a:endParaRPr lang="en-US"/>
              </a:p>
            </c:txPr>
            <c:dLblPos val="outEnd"/>
            <c:showVal val="1"/>
          </c:dLbls>
          <c:cat>
            <c:strRef>
              <c:f>Sheet1!$A$2:$A$6</c:f>
              <c:strCache>
                <c:ptCount val="5"/>
                <c:pt idx="0">
                  <c:v>Photo/Video sharing sites</c:v>
                </c:pt>
                <c:pt idx="1">
                  <c:v>Professional / Business networking sites</c:v>
                </c:pt>
                <c:pt idx="2">
                  <c:v>Classifieds/auction sites</c:v>
                </c:pt>
                <c:pt idx="3">
                  <c:v>Blogs</c:v>
                </c:pt>
                <c:pt idx="4">
                  <c:v>Virtual world sites</c:v>
                </c:pt>
              </c:strCache>
            </c:strRef>
          </c:cat>
          <c:val>
            <c:numRef>
              <c:f>Sheet1!$F$2:$F$6</c:f>
              <c:numCache>
                <c:formatCode>0%</c:formatCode>
                <c:ptCount val="5"/>
                <c:pt idx="0">
                  <c:v>0.2619047619047622</c:v>
                </c:pt>
                <c:pt idx="1">
                  <c:v>0.34309623430962355</c:v>
                </c:pt>
                <c:pt idx="2">
                  <c:v>0.40909090909090917</c:v>
                </c:pt>
                <c:pt idx="3">
                  <c:v>0.41176470588235303</c:v>
                </c:pt>
                <c:pt idx="4">
                  <c:v>0.42424242424242431</c:v>
                </c:pt>
              </c:numCache>
            </c:numRef>
          </c:val>
        </c:ser>
        <c:dLbls>
          <c:showVal val="1"/>
        </c:dLbls>
        <c:axId val="279603072"/>
        <c:axId val="279604608"/>
      </c:barChart>
      <c:catAx>
        <c:axId val="279603072"/>
        <c:scaling>
          <c:orientation val="minMax"/>
        </c:scaling>
        <c:axPos val="l"/>
        <c:tickLblPos val="nextTo"/>
        <c:txPr>
          <a:bodyPr/>
          <a:lstStyle/>
          <a:p>
            <a:pPr>
              <a:defRPr lang="en-US"/>
            </a:pPr>
            <a:endParaRPr lang="en-US"/>
          </a:p>
        </c:txPr>
        <c:crossAx val="279604608"/>
        <c:crosses val="autoZero"/>
        <c:auto val="1"/>
        <c:lblAlgn val="ctr"/>
        <c:lblOffset val="100"/>
      </c:catAx>
      <c:valAx>
        <c:axId val="279604608"/>
        <c:scaling>
          <c:orientation val="minMax"/>
          <c:max val="1"/>
        </c:scaling>
        <c:delete val="1"/>
        <c:axPos val="b"/>
        <c:numFmt formatCode="0%" sourceLinked="1"/>
        <c:tickLblPos val="none"/>
        <c:crossAx val="279603072"/>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3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90804597896"/>
          <c:y val="2.3376623376623381E-2"/>
          <c:w val="0.60635691012761339"/>
          <c:h val="0.89236363636363669"/>
        </c:manualLayout>
      </c:layout>
      <c:barChart>
        <c:barDir val="bar"/>
        <c:grouping val="clustered"/>
        <c:ser>
          <c:idx val="0"/>
          <c:order val="0"/>
          <c:tx>
            <c:strRef>
              <c:f>Sheet1!$B$1</c:f>
              <c:strCache>
                <c:ptCount val="1"/>
                <c:pt idx="0">
                  <c:v>France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Sheet1!$F$2:$F$6</c:f>
              <c:numCache>
                <c:formatCode>General</c:formatCode>
                <c:ptCount val="5"/>
              </c:numCache>
            </c:numRef>
          </c:val>
        </c:ser>
        <c:axId val="280833408"/>
        <c:axId val="280843392"/>
      </c:barChart>
      <c:catAx>
        <c:axId val="280833408"/>
        <c:scaling>
          <c:orientation val="minMax"/>
        </c:scaling>
        <c:delete val="1"/>
        <c:axPos val="l"/>
        <c:numFmt formatCode="General" sourceLinked="1"/>
        <c:tickLblPos val="none"/>
        <c:crossAx val="280843392"/>
        <c:crosses val="autoZero"/>
        <c:auto val="1"/>
        <c:lblAlgn val="ctr"/>
        <c:lblOffset val="100"/>
      </c:catAx>
      <c:valAx>
        <c:axId val="280843392"/>
        <c:scaling>
          <c:orientation val="minMax"/>
          <c:max val="0.8"/>
        </c:scaling>
        <c:delete val="1"/>
        <c:axPos val="b"/>
        <c:numFmt formatCode="General" sourceLinked="1"/>
        <c:tickLblPos val="none"/>
        <c:crossAx val="280833408"/>
        <c:crosses val="autoZero"/>
        <c:crossBetween val="between"/>
      </c:valAx>
    </c:plotArea>
    <c:legend>
      <c:legendPos val="b"/>
      <c:layout>
        <c:manualLayout>
          <c:xMode val="edge"/>
          <c:yMode val="edge"/>
          <c:x val="0"/>
          <c:y val="0.1717642716535433"/>
          <c:w val="1"/>
          <c:h val="0.64073572834645665"/>
        </c:manualLayout>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5.1495016611295692E-2"/>
          <c:y val="3.2835820895522456E-2"/>
          <c:w val="0.79738365553143054"/>
          <c:h val="0.85736302738277115"/>
        </c:manualLayout>
      </c:layout>
      <c:barChart>
        <c:barDir val="col"/>
        <c:grouping val="stacked"/>
        <c:ser>
          <c:idx val="0"/>
          <c:order val="0"/>
          <c:tx>
            <c:strRef>
              <c:f>Sheet1!$B$1</c:f>
              <c:strCache>
                <c:ptCount val="1"/>
                <c:pt idx="0">
                  <c:v> No</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0.44680851063829785</c:v>
                </c:pt>
                <c:pt idx="1">
                  <c:v>0.41868512110726841</c:v>
                </c:pt>
                <c:pt idx="2">
                  <c:v>0.43298969072165261</c:v>
                </c:pt>
                <c:pt idx="3">
                  <c:v>0.48553054662379425</c:v>
                </c:pt>
                <c:pt idx="4">
                  <c:v>0.44712990936556091</c:v>
                </c:pt>
              </c:numCache>
            </c:numRef>
          </c:val>
        </c:ser>
        <c:ser>
          <c:idx val="1"/>
          <c:order val="1"/>
          <c:tx>
            <c:strRef>
              <c:f>Sheet1!$C$1</c:f>
              <c:strCache>
                <c:ptCount val="1"/>
                <c:pt idx="0">
                  <c:v>Yes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0.55319148936170215</c:v>
                </c:pt>
                <c:pt idx="1">
                  <c:v>0.58131487889272915</c:v>
                </c:pt>
                <c:pt idx="2">
                  <c:v>0.5670103092783505</c:v>
                </c:pt>
                <c:pt idx="3">
                  <c:v>0.51446945337620553</c:v>
                </c:pt>
                <c:pt idx="4">
                  <c:v>0.55287009063444514</c:v>
                </c:pt>
              </c:numCache>
            </c:numRef>
          </c:val>
        </c:ser>
        <c:overlap val="100"/>
        <c:axId val="281635072"/>
        <c:axId val="281640960"/>
      </c:barChart>
      <c:catAx>
        <c:axId val="281635072"/>
        <c:scaling>
          <c:orientation val="minMax"/>
        </c:scaling>
        <c:axPos val="b"/>
        <c:tickLblPos val="nextTo"/>
        <c:txPr>
          <a:bodyPr/>
          <a:lstStyle/>
          <a:p>
            <a:pPr>
              <a:defRPr lang="en-US"/>
            </a:pPr>
            <a:endParaRPr lang="en-US"/>
          </a:p>
        </c:txPr>
        <c:crossAx val="281640960"/>
        <c:crosses val="autoZero"/>
        <c:auto val="1"/>
        <c:lblAlgn val="ctr"/>
        <c:lblOffset val="100"/>
      </c:catAx>
      <c:valAx>
        <c:axId val="281640960"/>
        <c:scaling>
          <c:orientation val="minMax"/>
          <c:max val="1"/>
        </c:scaling>
        <c:delete val="1"/>
        <c:axPos val="l"/>
        <c:numFmt formatCode="0%" sourceLinked="1"/>
        <c:tickLblPos val="none"/>
        <c:crossAx val="281635072"/>
        <c:crosses val="autoZero"/>
        <c:crossBetween val="between"/>
      </c:valAx>
    </c:plotArea>
    <c:legend>
      <c:legendPos val="r"/>
      <c:layout>
        <c:manualLayout>
          <c:xMode val="edge"/>
          <c:yMode val="edge"/>
          <c:x val="0.90583890581516457"/>
          <c:y val="0.40102197673052081"/>
          <c:w val="6.5196196405681903E-2"/>
          <c:h val="0.14323328240686503"/>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4.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0060060060060062"/>
          <c:y val="3.1884057971014658E-2"/>
          <c:w val="0.72183171360337095"/>
          <c:h val="0.8520338309446337"/>
        </c:manualLayout>
      </c:layout>
      <c:barChart>
        <c:barDir val="col"/>
        <c:grouping val="stacked"/>
        <c:ser>
          <c:idx val="0"/>
          <c:order val="0"/>
          <c:tx>
            <c:strRef>
              <c:f>Sheet1!$B$1</c:f>
              <c:strCache>
                <c:ptCount val="1"/>
                <c:pt idx="0">
                  <c:v>Don’t know         </c:v>
                </c:pt>
              </c:strCache>
            </c:strRef>
          </c:tx>
          <c:dLbls>
            <c:dLbl>
              <c:idx val="4"/>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2.6627218934911292E-2</c:v>
                </c:pt>
                <c:pt idx="1">
                  <c:v>3.5714285714285719E-2</c:v>
                </c:pt>
                <c:pt idx="2">
                  <c:v>2.4242424242424229E-2</c:v>
                </c:pt>
                <c:pt idx="3">
                  <c:v>0.05</c:v>
                </c:pt>
                <c:pt idx="4">
                  <c:v>0</c:v>
                </c:pt>
              </c:numCache>
            </c:numRef>
          </c:val>
        </c:ser>
        <c:ser>
          <c:idx val="1"/>
          <c:order val="1"/>
          <c:tx>
            <c:strRef>
              <c:f>Sheet1!$C$1</c:f>
              <c:strCache>
                <c:ptCount val="1"/>
                <c:pt idx="0">
                  <c:v>Never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4.5857988165680472E-2</c:v>
                </c:pt>
                <c:pt idx="1">
                  <c:v>3.5714285714285719E-2</c:v>
                </c:pt>
                <c:pt idx="2">
                  <c:v>6.666666666666668E-2</c:v>
                </c:pt>
                <c:pt idx="3">
                  <c:v>1.8749999999999999E-2</c:v>
                </c:pt>
                <c:pt idx="4">
                  <c:v>6.0109289617486392E-2</c:v>
                </c:pt>
              </c:numCache>
            </c:numRef>
          </c:val>
        </c:ser>
        <c:ser>
          <c:idx val="2"/>
          <c:order val="2"/>
          <c:tx>
            <c:strRef>
              <c:f>Sheet1!$D$1</c:f>
              <c:strCache>
                <c:ptCount val="1"/>
                <c:pt idx="0">
                  <c:v>Rarely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6.8047337278106509E-2</c:v>
                </c:pt>
                <c:pt idx="1">
                  <c:v>7.7380952380952384E-2</c:v>
                </c:pt>
                <c:pt idx="2">
                  <c:v>7.8787878787878796E-2</c:v>
                </c:pt>
                <c:pt idx="3">
                  <c:v>3.7500000000000006E-2</c:v>
                </c:pt>
                <c:pt idx="4">
                  <c:v>7.6502732240437174E-2</c:v>
                </c:pt>
              </c:numCache>
            </c:numRef>
          </c:val>
        </c:ser>
        <c:ser>
          <c:idx val="3"/>
          <c:order val="3"/>
          <c:tx>
            <c:strRef>
              <c:f>Sheet1!$E$1</c:f>
              <c:strCache>
                <c:ptCount val="1"/>
                <c:pt idx="0">
                  <c:v>Sometimes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0.20857988165680474</c:v>
                </c:pt>
                <c:pt idx="1">
                  <c:v>0.18452380952380953</c:v>
                </c:pt>
                <c:pt idx="2">
                  <c:v>0.24242424242424349</c:v>
                </c:pt>
                <c:pt idx="3">
                  <c:v>0.20625000000000004</c:v>
                </c:pt>
                <c:pt idx="4">
                  <c:v>0.20218579234972675</c:v>
                </c:pt>
              </c:numCache>
            </c:numRef>
          </c:val>
        </c:ser>
        <c:ser>
          <c:idx val="4"/>
          <c:order val="4"/>
          <c:tx>
            <c:strRef>
              <c:f>Sheet1!$F$1</c:f>
              <c:strCache>
                <c:ptCount val="1"/>
                <c:pt idx="0">
                  <c:v>Most of the time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0.28550295857988339</c:v>
                </c:pt>
                <c:pt idx="1">
                  <c:v>0.19642857142857137</c:v>
                </c:pt>
                <c:pt idx="2">
                  <c:v>0.23636363636363636</c:v>
                </c:pt>
                <c:pt idx="3">
                  <c:v>0.36250000000000032</c:v>
                </c:pt>
                <c:pt idx="4">
                  <c:v>0.34426229508196732</c:v>
                </c:pt>
              </c:numCache>
            </c:numRef>
          </c:val>
        </c:ser>
        <c:ser>
          <c:idx val="5"/>
          <c:order val="5"/>
          <c:tx>
            <c:strRef>
              <c:f>Sheet1!$G$1</c:f>
              <c:strCache>
                <c:ptCount val="1"/>
                <c:pt idx="0">
                  <c:v>All the time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0.36538461538462097</c:v>
                </c:pt>
                <c:pt idx="1">
                  <c:v>0.47023809523809534</c:v>
                </c:pt>
                <c:pt idx="2">
                  <c:v>0.3515151515151515</c:v>
                </c:pt>
                <c:pt idx="3">
                  <c:v>0.32500000000000173</c:v>
                </c:pt>
                <c:pt idx="4">
                  <c:v>0.31693989071038281</c:v>
                </c:pt>
              </c:numCache>
            </c:numRef>
          </c:val>
        </c:ser>
        <c:overlap val="100"/>
        <c:axId val="284903296"/>
        <c:axId val="284904832"/>
      </c:barChart>
      <c:catAx>
        <c:axId val="284903296"/>
        <c:scaling>
          <c:orientation val="minMax"/>
        </c:scaling>
        <c:axPos val="b"/>
        <c:tickLblPos val="nextTo"/>
        <c:txPr>
          <a:bodyPr/>
          <a:lstStyle/>
          <a:p>
            <a:pPr>
              <a:defRPr lang="en-US"/>
            </a:pPr>
            <a:endParaRPr lang="en-US"/>
          </a:p>
        </c:txPr>
        <c:crossAx val="284904832"/>
        <c:crosses val="autoZero"/>
        <c:auto val="1"/>
        <c:lblAlgn val="ctr"/>
        <c:lblOffset val="100"/>
      </c:catAx>
      <c:valAx>
        <c:axId val="284904832"/>
        <c:scaling>
          <c:orientation val="minMax"/>
          <c:max val="1"/>
        </c:scaling>
        <c:delete val="1"/>
        <c:axPos val="l"/>
        <c:numFmt formatCode="0%" sourceLinked="1"/>
        <c:tickLblPos val="none"/>
        <c:crossAx val="284903296"/>
        <c:crosses val="autoZero"/>
        <c:crossBetween val="between"/>
      </c:valAx>
    </c:plotArea>
    <c:legend>
      <c:legendPos val="r"/>
      <c:layout>
        <c:manualLayout>
          <c:xMode val="edge"/>
          <c:yMode val="edge"/>
          <c:x val="0.83594582771748438"/>
          <c:y val="0.25864154598971656"/>
          <c:w val="0.16405417228251867"/>
          <c:h val="0.4353982960331850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5.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0060060060060062"/>
          <c:y val="3.1884057971014658E-2"/>
          <c:w val="0.72075819914402595"/>
          <c:h val="0.8518819402382396"/>
        </c:manualLayout>
      </c:layout>
      <c:barChart>
        <c:barDir val="col"/>
        <c:grouping val="stacked"/>
        <c:ser>
          <c:idx val="0"/>
          <c:order val="0"/>
          <c:tx>
            <c:strRef>
              <c:f>Sheet1!$B$1</c:f>
              <c:strCache>
                <c:ptCount val="1"/>
                <c:pt idx="0">
                  <c:v>Don’t know          </c:v>
                </c:pt>
              </c:strCache>
            </c:strRef>
          </c:tx>
          <c:dLbls>
            <c:dLbl>
              <c:idx val="4"/>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4.1420118343195263E-2</c:v>
                </c:pt>
                <c:pt idx="1">
                  <c:v>4.7619047619047623E-2</c:v>
                </c:pt>
                <c:pt idx="2">
                  <c:v>6.0606060606060622E-2</c:v>
                </c:pt>
                <c:pt idx="3">
                  <c:v>6.25E-2</c:v>
                </c:pt>
                <c:pt idx="4">
                  <c:v>0</c:v>
                </c:pt>
              </c:numCache>
            </c:numRef>
          </c:val>
        </c:ser>
        <c:ser>
          <c:idx val="1"/>
          <c:order val="1"/>
          <c:tx>
            <c:strRef>
              <c:f>Sheet1!$C$1</c:f>
              <c:strCache>
                <c:ptCount val="1"/>
                <c:pt idx="0">
                  <c:v>Never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7.6923076923076927E-2</c:v>
                </c:pt>
                <c:pt idx="1">
                  <c:v>5.9523809523809507E-2</c:v>
                </c:pt>
                <c:pt idx="2">
                  <c:v>0.12121212121212176</c:v>
                </c:pt>
                <c:pt idx="3">
                  <c:v>5.6249999999999946E-2</c:v>
                </c:pt>
                <c:pt idx="4">
                  <c:v>7.1038251366120214E-2</c:v>
                </c:pt>
              </c:numCache>
            </c:numRef>
          </c:val>
        </c:ser>
        <c:ser>
          <c:idx val="2"/>
          <c:order val="2"/>
          <c:tx>
            <c:strRef>
              <c:f>Sheet1!$D$1</c:f>
              <c:strCache>
                <c:ptCount val="1"/>
                <c:pt idx="0">
                  <c:v>Rarely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0.11242603550295857</c:v>
                </c:pt>
                <c:pt idx="1">
                  <c:v>0.11904761904761912</c:v>
                </c:pt>
                <c:pt idx="2">
                  <c:v>0.14545454545454545</c:v>
                </c:pt>
                <c:pt idx="3">
                  <c:v>0.1</c:v>
                </c:pt>
                <c:pt idx="4">
                  <c:v>8.7431693989071052E-2</c:v>
                </c:pt>
              </c:numCache>
            </c:numRef>
          </c:val>
        </c:ser>
        <c:ser>
          <c:idx val="3"/>
          <c:order val="3"/>
          <c:tx>
            <c:strRef>
              <c:f>Sheet1!$E$1</c:f>
              <c:strCache>
                <c:ptCount val="1"/>
                <c:pt idx="0">
                  <c:v>Sometimes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0.23668639053254531</c:v>
                </c:pt>
                <c:pt idx="1">
                  <c:v>0.25595238095238132</c:v>
                </c:pt>
                <c:pt idx="2">
                  <c:v>0.23636363636363636</c:v>
                </c:pt>
                <c:pt idx="3">
                  <c:v>0.23125000000000001</c:v>
                </c:pt>
                <c:pt idx="4">
                  <c:v>0.22404371584699548</c:v>
                </c:pt>
              </c:numCache>
            </c:numRef>
          </c:val>
        </c:ser>
        <c:ser>
          <c:idx val="4"/>
          <c:order val="4"/>
          <c:tx>
            <c:strRef>
              <c:f>Sheet1!$F$1</c:f>
              <c:strCache>
                <c:ptCount val="1"/>
                <c:pt idx="0">
                  <c:v>Most of the time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0.27366863905325606</c:v>
                </c:pt>
                <c:pt idx="1">
                  <c:v>0.20238095238095238</c:v>
                </c:pt>
                <c:pt idx="2">
                  <c:v>0.2181818181818182</c:v>
                </c:pt>
                <c:pt idx="3">
                  <c:v>0.32500000000000173</c:v>
                </c:pt>
                <c:pt idx="4">
                  <c:v>0.34426229508196732</c:v>
                </c:pt>
              </c:numCache>
            </c:numRef>
          </c:val>
        </c:ser>
        <c:ser>
          <c:idx val="5"/>
          <c:order val="5"/>
          <c:tx>
            <c:strRef>
              <c:f>Sheet1!$G$1</c:f>
              <c:strCache>
                <c:ptCount val="1"/>
                <c:pt idx="0">
                  <c:v>All the time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0.25887573964497235</c:v>
                </c:pt>
                <c:pt idx="1">
                  <c:v>0.31547619047619047</c:v>
                </c:pt>
                <c:pt idx="2">
                  <c:v>0.2181818181818182</c:v>
                </c:pt>
                <c:pt idx="3">
                  <c:v>0.22500000000000001</c:v>
                </c:pt>
                <c:pt idx="4">
                  <c:v>0.27322404371584902</c:v>
                </c:pt>
              </c:numCache>
            </c:numRef>
          </c:val>
        </c:ser>
        <c:overlap val="100"/>
        <c:axId val="285210112"/>
        <c:axId val="285211648"/>
      </c:barChart>
      <c:catAx>
        <c:axId val="285210112"/>
        <c:scaling>
          <c:orientation val="minMax"/>
        </c:scaling>
        <c:axPos val="b"/>
        <c:tickLblPos val="nextTo"/>
        <c:txPr>
          <a:bodyPr/>
          <a:lstStyle/>
          <a:p>
            <a:pPr>
              <a:defRPr lang="en-US"/>
            </a:pPr>
            <a:endParaRPr lang="en-US"/>
          </a:p>
        </c:txPr>
        <c:crossAx val="285211648"/>
        <c:crosses val="autoZero"/>
        <c:auto val="1"/>
        <c:lblAlgn val="ctr"/>
        <c:lblOffset val="100"/>
      </c:catAx>
      <c:valAx>
        <c:axId val="285211648"/>
        <c:scaling>
          <c:orientation val="minMax"/>
          <c:max val="1"/>
        </c:scaling>
        <c:delete val="1"/>
        <c:axPos val="l"/>
        <c:numFmt formatCode="0%" sourceLinked="1"/>
        <c:tickLblPos val="none"/>
        <c:crossAx val="285210112"/>
        <c:crosses val="autoZero"/>
        <c:crossBetween val="between"/>
      </c:valAx>
    </c:plotArea>
    <c:legend>
      <c:legendPos val="r"/>
      <c:layout>
        <c:manualLayout>
          <c:xMode val="edge"/>
          <c:yMode val="edge"/>
          <c:x val="0.83036780875363547"/>
          <c:y val="0.29272281182243698"/>
          <c:w val="0.16963219124636494"/>
          <c:h val="0.3855688691087561"/>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6.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5.1236749116607777E-2"/>
          <c:y val="3.1791907514451087E-2"/>
          <c:w val="0.84860410116579965"/>
          <c:h val="0.84096210629921253"/>
        </c:manualLayout>
      </c:layout>
      <c:barChart>
        <c:barDir val="col"/>
        <c:grouping val="stacked"/>
        <c:ser>
          <c:idx val="0"/>
          <c:order val="0"/>
          <c:tx>
            <c:strRef>
              <c:f>Sheet1!$B$1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0.62278106508875763</c:v>
                </c:pt>
                <c:pt idx="1">
                  <c:v>0.72023809523809879</c:v>
                </c:pt>
                <c:pt idx="2">
                  <c:v>0.64848484848485155</c:v>
                </c:pt>
                <c:pt idx="3">
                  <c:v>0.68125000000000002</c:v>
                </c:pt>
                <c:pt idx="4">
                  <c:v>0.4590163934426249</c:v>
                </c:pt>
              </c:numCache>
            </c:numRef>
          </c:val>
        </c:ser>
        <c:ser>
          <c:idx val="1"/>
          <c:order val="1"/>
          <c:tx>
            <c:strRef>
              <c:f>Sheet1!$C$1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0.37721893491124497</c:v>
                </c:pt>
                <c:pt idx="1">
                  <c:v>0.27976190476190477</c:v>
                </c:pt>
                <c:pt idx="2">
                  <c:v>0.3515151515151515</c:v>
                </c:pt>
                <c:pt idx="3">
                  <c:v>0.31875000000000031</c:v>
                </c:pt>
                <c:pt idx="4">
                  <c:v>0.54098360655737765</c:v>
                </c:pt>
              </c:numCache>
            </c:numRef>
          </c:val>
        </c:ser>
        <c:overlap val="100"/>
        <c:axId val="286438144"/>
        <c:axId val="286439680"/>
      </c:barChart>
      <c:catAx>
        <c:axId val="286438144"/>
        <c:scaling>
          <c:orientation val="minMax"/>
        </c:scaling>
        <c:axPos val="b"/>
        <c:tickLblPos val="nextTo"/>
        <c:txPr>
          <a:bodyPr/>
          <a:lstStyle/>
          <a:p>
            <a:pPr>
              <a:defRPr lang="en-US"/>
            </a:pPr>
            <a:endParaRPr lang="en-US"/>
          </a:p>
        </c:txPr>
        <c:crossAx val="286439680"/>
        <c:crosses val="autoZero"/>
        <c:auto val="1"/>
        <c:lblAlgn val="ctr"/>
        <c:lblOffset val="100"/>
      </c:catAx>
      <c:valAx>
        <c:axId val="286439680"/>
        <c:scaling>
          <c:orientation val="minMax"/>
          <c:max val="1"/>
        </c:scaling>
        <c:delete val="1"/>
        <c:axPos val="l"/>
        <c:numFmt formatCode="0%" sourceLinked="1"/>
        <c:tickLblPos val="none"/>
        <c:crossAx val="286438144"/>
        <c:crosses val="autoZero"/>
        <c:crossBetween val="between"/>
      </c:valAx>
    </c:plotArea>
    <c:legend>
      <c:legendPos val="r"/>
      <c:layout>
        <c:manualLayout>
          <c:xMode val="edge"/>
          <c:yMode val="edge"/>
          <c:x val="0.90716771931777052"/>
          <c:y val="0.31213394929680038"/>
          <c:w val="9.2832280682229193E-2"/>
          <c:h val="0.12731577989167539"/>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7.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4.7953145708271618E-2"/>
          <c:y val="3.6464380561897235E-2"/>
          <c:w val="0.79195174241833866"/>
          <c:h val="0.85470903415180077"/>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8.6567164179104567E-2</c:v>
                </c:pt>
                <c:pt idx="1">
                  <c:v>1.6393442622950821E-2</c:v>
                </c:pt>
                <c:pt idx="2">
                  <c:v>4.2857142857142913E-2</c:v>
                </c:pt>
                <c:pt idx="3">
                  <c:v>0.11702127659574468</c:v>
                </c:pt>
                <c:pt idx="4">
                  <c:v>0.12727272727272718</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0.39104477611940647</c:v>
                </c:pt>
                <c:pt idx="1">
                  <c:v>0.34426229508196732</c:v>
                </c:pt>
                <c:pt idx="2">
                  <c:v>0.30000000000000032</c:v>
                </c:pt>
                <c:pt idx="3">
                  <c:v>0.48936170212766272</c:v>
                </c:pt>
                <c:pt idx="4">
                  <c:v>0.39090909090909376</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0.52238805970149249</c:v>
                </c:pt>
                <c:pt idx="1">
                  <c:v>0.63934426229508889</c:v>
                </c:pt>
                <c:pt idx="2">
                  <c:v>0.65714285714286103</c:v>
                </c:pt>
                <c:pt idx="3">
                  <c:v>0.39361702127659581</c:v>
                </c:pt>
                <c:pt idx="4">
                  <c:v>0.48181818181818403</c:v>
                </c:pt>
              </c:numCache>
            </c:numRef>
          </c:val>
        </c:ser>
        <c:overlap val="100"/>
        <c:axId val="286507776"/>
        <c:axId val="286509312"/>
      </c:barChart>
      <c:catAx>
        <c:axId val="286507776"/>
        <c:scaling>
          <c:orientation val="minMax"/>
        </c:scaling>
        <c:axPos val="b"/>
        <c:tickLblPos val="nextTo"/>
        <c:txPr>
          <a:bodyPr/>
          <a:lstStyle/>
          <a:p>
            <a:pPr>
              <a:defRPr lang="en-US"/>
            </a:pPr>
            <a:endParaRPr lang="en-US"/>
          </a:p>
        </c:txPr>
        <c:crossAx val="286509312"/>
        <c:crosses val="autoZero"/>
        <c:auto val="1"/>
        <c:lblAlgn val="ctr"/>
        <c:lblOffset val="100"/>
      </c:catAx>
      <c:valAx>
        <c:axId val="286509312"/>
        <c:scaling>
          <c:orientation val="minMax"/>
          <c:max val="1"/>
        </c:scaling>
        <c:delete val="1"/>
        <c:axPos val="l"/>
        <c:numFmt formatCode="0%" sourceLinked="1"/>
        <c:tickLblPos val="none"/>
        <c:crossAx val="286507776"/>
        <c:crosses val="autoZero"/>
        <c:crossBetween val="between"/>
      </c:valAx>
    </c:plotArea>
    <c:legend>
      <c:legendPos val="r"/>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20173204629541791"/>
          <c:y val="3.6534604227103216E-2"/>
          <c:w val="0.57055038112978951"/>
          <c:h val="0.88716883116883161"/>
        </c:manualLayout>
      </c:layout>
      <c:barChart>
        <c:barDir val="bar"/>
        <c:grouping val="clustered"/>
        <c:ser>
          <c:idx val="0"/>
          <c:order val="0"/>
          <c:tx>
            <c:strRef>
              <c:f>Sheet1!$B$1</c:f>
              <c:strCache>
                <c:ptCount val="1"/>
                <c:pt idx="0">
                  <c:v>France (n=343)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Sheet1!$B$2:$B$6</c:f>
              <c:numCache>
                <c:formatCode>0%</c:formatCode>
                <c:ptCount val="5"/>
                <c:pt idx="0">
                  <c:v>0.2244897959183674</c:v>
                </c:pt>
                <c:pt idx="1">
                  <c:v>0.33819241982507514</c:v>
                </c:pt>
                <c:pt idx="2">
                  <c:v>0.32361516034985877</c:v>
                </c:pt>
                <c:pt idx="3">
                  <c:v>0.50728862973760425</c:v>
                </c:pt>
                <c:pt idx="4">
                  <c:v>0.50437317784256208</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Sheet1!$C$2:$C$6</c:f>
              <c:numCache>
                <c:formatCode>0%</c:formatCode>
                <c:ptCount val="5"/>
                <c:pt idx="0">
                  <c:v>0.42514970059880242</c:v>
                </c:pt>
                <c:pt idx="1">
                  <c:v>0.45808383233532934</c:v>
                </c:pt>
                <c:pt idx="2">
                  <c:v>0.54790419161676651</c:v>
                </c:pt>
                <c:pt idx="3">
                  <c:v>0.6107784431137796</c:v>
                </c:pt>
                <c:pt idx="4">
                  <c:v>0.53892215568862278</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Sheet1!$D$2:$D$6</c:f>
              <c:numCache>
                <c:formatCode>0%</c:formatCode>
                <c:ptCount val="5"/>
                <c:pt idx="0">
                  <c:v>0.27027027027027206</c:v>
                </c:pt>
                <c:pt idx="1">
                  <c:v>0.30030030030030253</c:v>
                </c:pt>
                <c:pt idx="2">
                  <c:v>0.30330330330330524</c:v>
                </c:pt>
                <c:pt idx="3">
                  <c:v>0.5495495495495496</c:v>
                </c:pt>
                <c:pt idx="4">
                  <c:v>0.60060060060060461</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Sheet1!$E$2:$E$6</c:f>
              <c:numCache>
                <c:formatCode>0%</c:formatCode>
                <c:ptCount val="5"/>
                <c:pt idx="0">
                  <c:v>0.27164179104477632</c:v>
                </c:pt>
                <c:pt idx="1">
                  <c:v>0.30746268656716613</c:v>
                </c:pt>
                <c:pt idx="2">
                  <c:v>0.31343283582089837</c:v>
                </c:pt>
                <c:pt idx="3">
                  <c:v>0.54029850746268671</c:v>
                </c:pt>
                <c:pt idx="4">
                  <c:v>0.59104477611940365</c:v>
                </c:pt>
              </c:numCache>
            </c:numRef>
          </c:val>
        </c:ser>
        <c:ser>
          <c:idx val="4"/>
          <c:order val="4"/>
          <c:tx>
            <c:strRef>
              <c:f>Sheet1!$F$1</c:f>
              <c:strCache>
                <c:ptCount val="1"/>
                <c:pt idx="0">
                  <c:v>WW (n=1345)</c:v>
                </c:pt>
              </c:strCache>
            </c:strRef>
          </c:tx>
          <c:dLbls>
            <c:dLbl>
              <c:idx val="4"/>
              <c:layout>
                <c:manualLayout>
                  <c:x val="-4.5180722891566324E-3"/>
                  <c:y val="-8.6206896551724223E-3"/>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Sheet1!$F$2:$F$6</c:f>
              <c:numCache>
                <c:formatCode>0%</c:formatCode>
                <c:ptCount val="5"/>
                <c:pt idx="0">
                  <c:v>0.29739776951672858</c:v>
                </c:pt>
                <c:pt idx="1">
                  <c:v>0.35092936802974312</c:v>
                </c:pt>
                <c:pt idx="2">
                  <c:v>0.37174721189591081</c:v>
                </c:pt>
                <c:pt idx="3">
                  <c:v>0.55167286245353708</c:v>
                </c:pt>
                <c:pt idx="4">
                  <c:v>0.55836431226765759</c:v>
                </c:pt>
              </c:numCache>
            </c:numRef>
          </c:val>
        </c:ser>
        <c:axId val="286777344"/>
        <c:axId val="286778880"/>
      </c:barChart>
      <c:catAx>
        <c:axId val="286777344"/>
        <c:scaling>
          <c:orientation val="minMax"/>
        </c:scaling>
        <c:axPos val="l"/>
        <c:tickLblPos val="nextTo"/>
        <c:txPr>
          <a:bodyPr/>
          <a:lstStyle/>
          <a:p>
            <a:pPr>
              <a:defRPr lang="en-US"/>
            </a:pPr>
            <a:endParaRPr lang="en-US"/>
          </a:p>
        </c:txPr>
        <c:crossAx val="286778880"/>
        <c:crosses val="autoZero"/>
        <c:auto val="1"/>
        <c:lblAlgn val="ctr"/>
        <c:lblOffset val="100"/>
      </c:catAx>
      <c:valAx>
        <c:axId val="286778880"/>
        <c:scaling>
          <c:orientation val="minMax"/>
          <c:max val="0.70000000000000062"/>
          <c:min val="0"/>
        </c:scaling>
        <c:delete val="1"/>
        <c:axPos val="b"/>
        <c:numFmt formatCode="0%" sourceLinked="1"/>
        <c:tickLblPos val="none"/>
        <c:crossAx val="286777344"/>
        <c:crosses val="autoZero"/>
        <c:crossBetween val="between"/>
      </c:valAx>
    </c:plotArea>
    <c:legend>
      <c:legendPos val="r"/>
      <c:layout>
        <c:manualLayout>
          <c:xMode val="edge"/>
          <c:yMode val="edge"/>
          <c:x val="0.82605172659140713"/>
          <c:y val="0.33289799981899026"/>
          <c:w val="0.16272210890807318"/>
          <c:h val="0.4279052402932393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39.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10060060060060062"/>
          <c:y val="3.1884057971014658E-2"/>
          <c:w val="0.7204128537986807"/>
          <c:h val="0.84829604220264543"/>
        </c:manualLayout>
      </c:layout>
      <c:barChart>
        <c:barDir val="col"/>
        <c:grouping val="stacked"/>
        <c:ser>
          <c:idx val="0"/>
          <c:order val="0"/>
          <c:tx>
            <c:strRef>
              <c:f>Sheet1!$B$1</c:f>
              <c:strCache>
                <c:ptCount val="1"/>
                <c:pt idx="0">
                  <c:v>Don’t know</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9.0706319702602983E-2</c:v>
                </c:pt>
                <c:pt idx="1">
                  <c:v>0.11343283582089538</c:v>
                </c:pt>
                <c:pt idx="2">
                  <c:v>0.11411411411411411</c:v>
                </c:pt>
                <c:pt idx="3">
                  <c:v>8.3832335329341548E-2</c:v>
                </c:pt>
                <c:pt idx="4">
                  <c:v>5.2478134110787174E-2</c:v>
                </c:pt>
              </c:numCache>
            </c:numRef>
          </c:val>
        </c:ser>
        <c:ser>
          <c:idx val="1"/>
          <c:order val="1"/>
          <c:tx>
            <c:strRef>
              <c:f>Sheet1!$C$1</c:f>
              <c:strCache>
                <c:ptCount val="1"/>
                <c:pt idx="0">
                  <c:v>Not at all concerned</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0.25353159851300944</c:v>
                </c:pt>
                <c:pt idx="1">
                  <c:v>0.31044776119403295</c:v>
                </c:pt>
                <c:pt idx="2">
                  <c:v>0.28228228228228447</c:v>
                </c:pt>
                <c:pt idx="3">
                  <c:v>0.20359281437125748</c:v>
                </c:pt>
                <c:pt idx="4">
                  <c:v>0.21865889212827991</c:v>
                </c:pt>
              </c:numCache>
            </c:numRef>
          </c:val>
        </c:ser>
        <c:ser>
          <c:idx val="2"/>
          <c:order val="2"/>
          <c:tx>
            <c:strRef>
              <c:f>Sheet1!$D$1</c:f>
              <c:strCache>
                <c:ptCount val="1"/>
                <c:pt idx="0">
                  <c:v>Not very concerned</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0.30483271375465143</c:v>
                </c:pt>
                <c:pt idx="1">
                  <c:v>0.27164179104477632</c:v>
                </c:pt>
                <c:pt idx="2">
                  <c:v>0.26726726726726935</c:v>
                </c:pt>
                <c:pt idx="3">
                  <c:v>0.25748502994011985</c:v>
                </c:pt>
                <c:pt idx="4">
                  <c:v>0.41982507288629894</c:v>
                </c:pt>
              </c:numCache>
            </c:numRef>
          </c:val>
        </c:ser>
        <c:ser>
          <c:idx val="3"/>
          <c:order val="3"/>
          <c:tx>
            <c:strRef>
              <c:f>Sheet1!$E$1</c:f>
              <c:strCache>
                <c:ptCount val="1"/>
                <c:pt idx="0">
                  <c:v>Somewhat concerned</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0.24684014869888476</c:v>
                </c:pt>
                <c:pt idx="1">
                  <c:v>0.18208955223880588</c:v>
                </c:pt>
                <c:pt idx="2">
                  <c:v>0.23723723723723864</c:v>
                </c:pt>
                <c:pt idx="3">
                  <c:v>0.3173652694610799</c:v>
                </c:pt>
                <c:pt idx="4">
                  <c:v>0.25072886297376268</c:v>
                </c:pt>
              </c:numCache>
            </c:numRef>
          </c:val>
        </c:ser>
        <c:ser>
          <c:idx val="4"/>
          <c:order val="4"/>
          <c:tx>
            <c:strRef>
              <c:f>Sheet1!$F$1</c:f>
              <c:strCache>
                <c:ptCount val="1"/>
                <c:pt idx="0">
                  <c:v>Very concerned</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0.10408921933085501</c:v>
                </c:pt>
                <c:pt idx="1">
                  <c:v>0.12238805970149254</c:v>
                </c:pt>
                <c:pt idx="2">
                  <c:v>9.9099099099100099E-2</c:v>
                </c:pt>
                <c:pt idx="3">
                  <c:v>0.13772455089820371</c:v>
                </c:pt>
                <c:pt idx="4">
                  <c:v>5.8309037900874813E-2</c:v>
                </c:pt>
              </c:numCache>
            </c:numRef>
          </c:val>
        </c:ser>
        <c:overlap val="100"/>
        <c:axId val="288442624"/>
        <c:axId val="288448512"/>
      </c:barChart>
      <c:catAx>
        <c:axId val="288442624"/>
        <c:scaling>
          <c:orientation val="minMax"/>
        </c:scaling>
        <c:axPos val="b"/>
        <c:tickLblPos val="nextTo"/>
        <c:txPr>
          <a:bodyPr/>
          <a:lstStyle/>
          <a:p>
            <a:pPr>
              <a:defRPr lang="en-US"/>
            </a:pPr>
            <a:endParaRPr lang="en-US"/>
          </a:p>
        </c:txPr>
        <c:crossAx val="288448512"/>
        <c:crosses val="autoZero"/>
        <c:auto val="1"/>
        <c:lblAlgn val="ctr"/>
        <c:lblOffset val="100"/>
      </c:catAx>
      <c:valAx>
        <c:axId val="288448512"/>
        <c:scaling>
          <c:orientation val="minMax"/>
          <c:max val="1"/>
        </c:scaling>
        <c:delete val="1"/>
        <c:axPos val="l"/>
        <c:numFmt formatCode="0%" sourceLinked="1"/>
        <c:tickLblPos val="none"/>
        <c:crossAx val="288442624"/>
        <c:crosses val="autoZero"/>
        <c:crossBetween val="between"/>
      </c:valAx>
    </c:plotArea>
    <c:legend>
      <c:legendPos val="r"/>
      <c:layout>
        <c:manualLayout>
          <c:xMode val="edge"/>
          <c:yMode val="edge"/>
          <c:x val="0.83002246340829278"/>
          <c:y val="0.27551596891972813"/>
          <c:w val="0.16997753659170994"/>
          <c:h val="0.5281759829526255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2.1317710824889952E-2"/>
          <c:y val="7.3826857887679564E-2"/>
          <c:w val="0.97796603186229558"/>
          <c:h val="0.75047774428182079"/>
        </c:manualLayout>
      </c:layout>
      <c:barChart>
        <c:barDir val="col"/>
        <c:grouping val="clustered"/>
        <c:ser>
          <c:idx val="0"/>
          <c:order val="0"/>
          <c:tx>
            <c:strRef>
              <c:f>Sheet1!$B$1</c:f>
              <c:strCache>
                <c:ptCount val="1"/>
                <c:pt idx="0">
                  <c:v>Recruiters</c:v>
                </c:pt>
              </c:strCache>
            </c:strRef>
          </c:tx>
          <c:dLbls>
            <c:txPr>
              <a:bodyPr/>
              <a:lstStyle/>
              <a:p>
                <a:pPr>
                  <a:defRPr sz="1000">
                    <a:latin typeface="Calibri" pitchFamily="34" charset="0"/>
                  </a:defRPr>
                </a:pPr>
                <a:endParaRPr lang="en-US"/>
              </a:p>
            </c:txPr>
            <c:showVal val="1"/>
          </c:dLbls>
          <c:cat>
            <c:strRef>
              <c:f>Sheet1!$A$2:$A$5</c:f>
              <c:strCache>
                <c:ptCount val="4"/>
                <c:pt idx="0">
                  <c:v>US</c:v>
                </c:pt>
                <c:pt idx="1">
                  <c:v>UK</c:v>
                </c:pt>
                <c:pt idx="2">
                  <c:v>German</c:v>
                </c:pt>
                <c:pt idx="3">
                  <c:v>French</c:v>
                </c:pt>
              </c:strCache>
            </c:strRef>
          </c:cat>
          <c:val>
            <c:numRef>
              <c:f>Sheet1!$B$2:$B$5</c:f>
              <c:numCache>
                <c:formatCode>0%</c:formatCode>
                <c:ptCount val="4"/>
                <c:pt idx="0">
                  <c:v>0.70000000000000062</c:v>
                </c:pt>
                <c:pt idx="1">
                  <c:v>0.41000000000000031</c:v>
                </c:pt>
                <c:pt idx="2">
                  <c:v>0.16</c:v>
                </c:pt>
                <c:pt idx="3">
                  <c:v>0.14000000000000001</c:v>
                </c:pt>
              </c:numCache>
            </c:numRef>
          </c:val>
        </c:ser>
        <c:ser>
          <c:idx val="1"/>
          <c:order val="1"/>
          <c:tx>
            <c:strRef>
              <c:f>Sheet1!$C$1</c:f>
              <c:strCache>
                <c:ptCount val="1"/>
                <c:pt idx="0">
                  <c:v>Consumers</c:v>
                </c:pt>
              </c:strCache>
            </c:strRef>
          </c:tx>
          <c:dLbls>
            <c:txPr>
              <a:bodyPr/>
              <a:lstStyle/>
              <a:p>
                <a:pPr>
                  <a:defRPr sz="1000">
                    <a:latin typeface="Calibri" pitchFamily="34" charset="0"/>
                  </a:defRPr>
                </a:pPr>
                <a:endParaRPr lang="en-US"/>
              </a:p>
            </c:txPr>
            <c:showVal val="1"/>
          </c:dLbls>
          <c:cat>
            <c:strRef>
              <c:f>Sheet1!$A$2:$A$5</c:f>
              <c:strCache>
                <c:ptCount val="4"/>
                <c:pt idx="0">
                  <c:v>US</c:v>
                </c:pt>
                <c:pt idx="1">
                  <c:v>UK</c:v>
                </c:pt>
                <c:pt idx="2">
                  <c:v>German</c:v>
                </c:pt>
                <c:pt idx="3">
                  <c:v>French</c:v>
                </c:pt>
              </c:strCache>
            </c:strRef>
          </c:cat>
          <c:val>
            <c:numRef>
              <c:f>Sheet1!$C$2:$C$5</c:f>
              <c:numCache>
                <c:formatCode>0%</c:formatCode>
                <c:ptCount val="4"/>
                <c:pt idx="0">
                  <c:v>7.0000000000000021E-2</c:v>
                </c:pt>
                <c:pt idx="1">
                  <c:v>9.0000000000000024E-2</c:v>
                </c:pt>
                <c:pt idx="2">
                  <c:v>0.13</c:v>
                </c:pt>
                <c:pt idx="3">
                  <c:v>0.1</c:v>
                </c:pt>
              </c:numCache>
            </c:numRef>
          </c:val>
        </c:ser>
        <c:axId val="260388352"/>
        <c:axId val="260389120"/>
      </c:barChart>
      <c:catAx>
        <c:axId val="260388352"/>
        <c:scaling>
          <c:orientation val="minMax"/>
        </c:scaling>
        <c:axPos val="b"/>
        <c:tickLblPos val="nextTo"/>
        <c:txPr>
          <a:bodyPr/>
          <a:lstStyle/>
          <a:p>
            <a:pPr>
              <a:defRPr sz="1100">
                <a:latin typeface="Calibri" pitchFamily="34" charset="0"/>
              </a:defRPr>
            </a:pPr>
            <a:endParaRPr lang="en-US"/>
          </a:p>
        </c:txPr>
        <c:crossAx val="260389120"/>
        <c:crosses val="autoZero"/>
        <c:auto val="1"/>
        <c:lblAlgn val="ctr"/>
        <c:lblOffset val="100"/>
      </c:catAx>
      <c:valAx>
        <c:axId val="260389120"/>
        <c:scaling>
          <c:orientation val="minMax"/>
        </c:scaling>
        <c:axPos val="l"/>
        <c:numFmt formatCode="0%" sourceLinked="1"/>
        <c:majorTickMark val="none"/>
        <c:tickLblPos val="none"/>
        <c:crossAx val="260388352"/>
        <c:crosses val="autoZero"/>
        <c:crossBetween val="between"/>
        <c:majorUnit val="0.25"/>
      </c:valAx>
    </c:plotArea>
    <c:legend>
      <c:legendPos val="r"/>
      <c:layout>
        <c:manualLayout>
          <c:xMode val="edge"/>
          <c:yMode val="edge"/>
          <c:x val="0.62381984901502385"/>
          <c:y val="0.42140344386954287"/>
          <c:w val="0.31425032439830441"/>
          <c:h val="0.14891809644112189"/>
        </c:manualLayout>
      </c:layout>
      <c:txPr>
        <a:bodyPr/>
        <a:lstStyle/>
        <a:p>
          <a:pPr>
            <a:defRPr sz="1100">
              <a:latin typeface="Calibri" pitchFamily="34" charset="0"/>
            </a:defRPr>
          </a:pPr>
          <a:endParaRPr lang="en-US"/>
        </a:p>
      </c:txPr>
    </c:legend>
    <c:plotVisOnly val="1"/>
    <c:dispBlanksAs val="gap"/>
  </c:chart>
  <c:txPr>
    <a:bodyPr/>
    <a:lstStyle/>
    <a:p>
      <a:pPr>
        <a:defRPr sz="1800"/>
      </a:pPr>
      <a:endParaRPr lang="en-US"/>
    </a:p>
  </c:txPr>
  <c:externalData r:id="rId1"/>
</c:chartSpace>
</file>

<file path=ppt/charts/chart4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4.957264957264957E-2"/>
          <c:y val="3.5143769968051145E-2"/>
          <c:w val="0.82052977993135456"/>
          <c:h val="0.86331186636814483"/>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Sheet1!$B$2:$B$5</c:f>
              <c:numCache>
                <c:formatCode>0%</c:formatCode>
                <c:ptCount val="4"/>
                <c:pt idx="0">
                  <c:v>8.6956521739130543E-2</c:v>
                </c:pt>
                <c:pt idx="1">
                  <c:v>0.10256410256410303</c:v>
                </c:pt>
                <c:pt idx="2">
                  <c:v>8.6956521739130543E-2</c:v>
                </c:pt>
                <c:pt idx="3">
                  <c:v>7.5471698113207544E-2</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Sheet1!$C$2:$C$5</c:f>
              <c:numCache>
                <c:formatCode>0%</c:formatCode>
                <c:ptCount val="4"/>
                <c:pt idx="0">
                  <c:v>0.40579710144927539</c:v>
                </c:pt>
                <c:pt idx="1">
                  <c:v>0.30769230769230782</c:v>
                </c:pt>
                <c:pt idx="2">
                  <c:v>0.41304347826087118</c:v>
                </c:pt>
                <c:pt idx="3">
                  <c:v>0.4716981132075489</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Sheet1!$D$2:$D$5</c:f>
              <c:numCache>
                <c:formatCode>0%</c:formatCode>
                <c:ptCount val="4"/>
                <c:pt idx="0">
                  <c:v>0.50724637681159424</c:v>
                </c:pt>
                <c:pt idx="1">
                  <c:v>0.58974358974358976</c:v>
                </c:pt>
                <c:pt idx="2">
                  <c:v>0.5</c:v>
                </c:pt>
                <c:pt idx="3">
                  <c:v>0.45283018867924713</c:v>
                </c:pt>
              </c:numCache>
            </c:numRef>
          </c:val>
        </c:ser>
        <c:overlap val="100"/>
        <c:axId val="288479488"/>
        <c:axId val="288694272"/>
      </c:barChart>
      <c:catAx>
        <c:axId val="288479488"/>
        <c:scaling>
          <c:orientation val="minMax"/>
        </c:scaling>
        <c:axPos val="b"/>
        <c:tickLblPos val="nextTo"/>
        <c:txPr>
          <a:bodyPr/>
          <a:lstStyle/>
          <a:p>
            <a:pPr>
              <a:defRPr lang="en-US"/>
            </a:pPr>
            <a:endParaRPr lang="en-US"/>
          </a:p>
        </c:txPr>
        <c:crossAx val="288694272"/>
        <c:crosses val="autoZero"/>
        <c:auto val="1"/>
        <c:lblAlgn val="ctr"/>
        <c:lblOffset val="100"/>
      </c:catAx>
      <c:valAx>
        <c:axId val="288694272"/>
        <c:scaling>
          <c:orientation val="minMax"/>
          <c:max val="1"/>
        </c:scaling>
        <c:delete val="1"/>
        <c:axPos val="l"/>
        <c:numFmt formatCode="0%" sourceLinked="1"/>
        <c:tickLblPos val="none"/>
        <c:crossAx val="288479488"/>
        <c:crosses val="autoZero"/>
        <c:crossBetween val="between"/>
      </c:valAx>
    </c:plotArea>
    <c:legend>
      <c:legendPos val="r"/>
      <c:layout>
        <c:manualLayout>
          <c:xMode val="edge"/>
          <c:yMode val="edge"/>
          <c:x val="0.87010242950400463"/>
          <c:y val="0.40174008201051525"/>
          <c:w val="0.11964116023958569"/>
          <c:h val="0.1965195844129716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1.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4.6036482939632896E-2"/>
          <c:y val="3.3033033033033031E-2"/>
          <c:w val="0.79916942257218149"/>
          <c:h val="0.82012723409573862"/>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0.13714285714285721</c:v>
                </c:pt>
                <c:pt idx="1">
                  <c:v>0.12820512820512822</c:v>
                </c:pt>
                <c:pt idx="2">
                  <c:v>0.15217391304347827</c:v>
                </c:pt>
                <c:pt idx="3">
                  <c:v>0.1081081081081081</c:v>
                </c:pt>
                <c:pt idx="4">
                  <c:v>0.15094339622641675</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0.34285714285714286</c:v>
                </c:pt>
                <c:pt idx="1">
                  <c:v>0.33333333333333337</c:v>
                </c:pt>
                <c:pt idx="2">
                  <c:v>0.39130434782608925</c:v>
                </c:pt>
                <c:pt idx="3">
                  <c:v>0.29729729729729731</c:v>
                </c:pt>
                <c:pt idx="4">
                  <c:v>0.33962264150943694</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0.52</c:v>
                </c:pt>
                <c:pt idx="1">
                  <c:v>0.53846153846153844</c:v>
                </c:pt>
                <c:pt idx="2">
                  <c:v>0.45652173913043481</c:v>
                </c:pt>
                <c:pt idx="3">
                  <c:v>0.59459459459459463</c:v>
                </c:pt>
                <c:pt idx="4">
                  <c:v>0.5094339622641505</c:v>
                </c:pt>
              </c:numCache>
            </c:numRef>
          </c:val>
        </c:ser>
        <c:overlap val="100"/>
        <c:axId val="288770688"/>
        <c:axId val="288792960"/>
      </c:barChart>
      <c:catAx>
        <c:axId val="288770688"/>
        <c:scaling>
          <c:orientation val="minMax"/>
        </c:scaling>
        <c:axPos val="b"/>
        <c:tickLblPos val="nextTo"/>
        <c:txPr>
          <a:bodyPr/>
          <a:lstStyle/>
          <a:p>
            <a:pPr>
              <a:defRPr lang="en-US"/>
            </a:pPr>
            <a:endParaRPr lang="en-US"/>
          </a:p>
        </c:txPr>
        <c:crossAx val="288792960"/>
        <c:crosses val="autoZero"/>
        <c:auto val="1"/>
        <c:lblAlgn val="ctr"/>
        <c:lblOffset val="100"/>
      </c:catAx>
      <c:valAx>
        <c:axId val="288792960"/>
        <c:scaling>
          <c:orientation val="minMax"/>
          <c:max val="1"/>
        </c:scaling>
        <c:delete val="1"/>
        <c:axPos val="l"/>
        <c:numFmt formatCode="0%" sourceLinked="1"/>
        <c:tickLblPos val="none"/>
        <c:crossAx val="288770688"/>
        <c:crosses val="autoZero"/>
        <c:crossBetween val="between"/>
      </c:valAx>
    </c:plotArea>
    <c:legend>
      <c:legendPos val="r"/>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2.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4.51505016722408E-2"/>
          <c:y val="3.125E-2"/>
          <c:w val="0.80292628973217817"/>
          <c:h val="0.82664025892469295"/>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0.14275092936802972</c:v>
                </c:pt>
                <c:pt idx="1">
                  <c:v>0.15820895522388059</c:v>
                </c:pt>
                <c:pt idx="2">
                  <c:v>0.28228228228228441</c:v>
                </c:pt>
                <c:pt idx="3">
                  <c:v>5.9880239520958417E-2</c:v>
                </c:pt>
                <c:pt idx="4">
                  <c:v>7.2886297376093825E-2</c:v>
                </c:pt>
              </c:numCache>
            </c:numRef>
          </c:val>
        </c:ser>
        <c:ser>
          <c:idx val="1"/>
          <c:order val="1"/>
          <c:tx>
            <c:strRef>
              <c:f>Sheet1!$C$1</c:f>
              <c:strCache>
                <c:ptCount val="1"/>
                <c:pt idx="0">
                  <c:v>Never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0.13085501858736162</c:v>
                </c:pt>
                <c:pt idx="1">
                  <c:v>0.1283582089552239</c:v>
                </c:pt>
                <c:pt idx="2">
                  <c:v>0.18918918918919012</c:v>
                </c:pt>
                <c:pt idx="3">
                  <c:v>4.7904191616766484E-2</c:v>
                </c:pt>
                <c:pt idx="4">
                  <c:v>0.15743440233236378</c:v>
                </c:pt>
              </c:numCache>
            </c:numRef>
          </c:val>
        </c:ser>
        <c:ser>
          <c:idx val="2"/>
          <c:order val="2"/>
          <c:tx>
            <c:strRef>
              <c:f>Sheet1!$D$1</c:f>
              <c:strCache>
                <c:ptCount val="1"/>
                <c:pt idx="0">
                  <c:v>Occasionally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0.43197026022305168</c:v>
                </c:pt>
                <c:pt idx="1">
                  <c:v>0.41194029850746416</c:v>
                </c:pt>
                <c:pt idx="2">
                  <c:v>0.32732732732733033</c:v>
                </c:pt>
                <c:pt idx="3">
                  <c:v>0.52395209580838331</c:v>
                </c:pt>
                <c:pt idx="4">
                  <c:v>0.46355685131195501</c:v>
                </c:pt>
              </c:numCache>
            </c:numRef>
          </c:val>
        </c:ser>
        <c:ser>
          <c:idx val="3"/>
          <c:order val="3"/>
          <c:tx>
            <c:strRef>
              <c:f>Sheet1!$E$1</c:f>
              <c:strCache>
                <c:ptCount val="1"/>
                <c:pt idx="0">
                  <c:v>Frequently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0.29442379182156353</c:v>
                </c:pt>
                <c:pt idx="1">
                  <c:v>0.30149253731343451</c:v>
                </c:pt>
                <c:pt idx="2">
                  <c:v>0.20120120120120141</c:v>
                </c:pt>
                <c:pt idx="3">
                  <c:v>0.3682634730538939</c:v>
                </c:pt>
                <c:pt idx="4">
                  <c:v>0.30612244897959351</c:v>
                </c:pt>
              </c:numCache>
            </c:numRef>
          </c:val>
        </c:ser>
        <c:overlap val="100"/>
        <c:axId val="288850304"/>
        <c:axId val="288851840"/>
      </c:barChart>
      <c:catAx>
        <c:axId val="288850304"/>
        <c:scaling>
          <c:orientation val="minMax"/>
        </c:scaling>
        <c:axPos val="b"/>
        <c:tickLblPos val="nextTo"/>
        <c:txPr>
          <a:bodyPr/>
          <a:lstStyle/>
          <a:p>
            <a:pPr>
              <a:defRPr lang="en-US"/>
            </a:pPr>
            <a:endParaRPr lang="en-US"/>
          </a:p>
        </c:txPr>
        <c:crossAx val="288851840"/>
        <c:crosses val="autoZero"/>
        <c:auto val="1"/>
        <c:lblAlgn val="ctr"/>
        <c:lblOffset val="100"/>
      </c:catAx>
      <c:valAx>
        <c:axId val="288851840"/>
        <c:scaling>
          <c:orientation val="minMax"/>
          <c:max val="1"/>
        </c:scaling>
        <c:delete val="1"/>
        <c:axPos val="l"/>
        <c:numFmt formatCode="0%" sourceLinked="1"/>
        <c:tickLblPos val="none"/>
        <c:crossAx val="288850304"/>
        <c:crosses val="autoZero"/>
        <c:crossBetween val="between"/>
      </c:valAx>
    </c:plotArea>
    <c:legend>
      <c:legendPos val="r"/>
      <c:layout>
        <c:manualLayout>
          <c:xMode val="edge"/>
          <c:yMode val="edge"/>
          <c:x val="0.84640455060174369"/>
          <c:y val="0.38350259484609994"/>
          <c:w val="0.15359544939825734"/>
          <c:h val="0.23299481030780306"/>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3.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4.3749519095129398E-2"/>
          <c:y val="3.125E-2"/>
          <c:w val="0.78243530226474134"/>
          <c:h val="0.81996975378077763"/>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Sheet1!$B$2:$B$5</c:f>
              <c:numCache>
                <c:formatCode>0%</c:formatCode>
                <c:ptCount val="4"/>
                <c:pt idx="0">
                  <c:v>0.23046488625123743</c:v>
                </c:pt>
                <c:pt idx="1">
                  <c:v>0.21492537313432974</c:v>
                </c:pt>
                <c:pt idx="2">
                  <c:v>0.32432432432432762</c:v>
                </c:pt>
                <c:pt idx="3">
                  <c:v>0.15451895043731931</c:v>
                </c:pt>
              </c:numCache>
            </c:numRef>
          </c:val>
        </c:ser>
        <c:ser>
          <c:idx val="1"/>
          <c:order val="1"/>
          <c:tx>
            <c:strRef>
              <c:f>Sheet1!$C$1</c:f>
              <c:strCache>
                <c:ptCount val="1"/>
                <c:pt idx="0">
                  <c:v>Never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Sheet1!$C$2:$C$5</c:f>
              <c:numCache>
                <c:formatCode>0%</c:formatCode>
                <c:ptCount val="4"/>
                <c:pt idx="0">
                  <c:v>0.27002967359050611</c:v>
                </c:pt>
                <c:pt idx="1">
                  <c:v>0.17910447761194029</c:v>
                </c:pt>
                <c:pt idx="2">
                  <c:v>0.26426426426426636</c:v>
                </c:pt>
                <c:pt idx="3">
                  <c:v>0.36443148688046817</c:v>
                </c:pt>
              </c:numCache>
            </c:numRef>
          </c:val>
        </c:ser>
        <c:ser>
          <c:idx val="2"/>
          <c:order val="2"/>
          <c:tx>
            <c:strRef>
              <c:f>Sheet1!$D$1</c:f>
              <c:strCache>
                <c:ptCount val="1"/>
                <c:pt idx="0">
                  <c:v>Occasionally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Sheet1!$D$2:$D$5</c:f>
              <c:numCache>
                <c:formatCode>0%</c:formatCode>
                <c:ptCount val="4"/>
                <c:pt idx="0">
                  <c:v>0.35212660731948908</c:v>
                </c:pt>
                <c:pt idx="1">
                  <c:v>0.37910447761194294</c:v>
                </c:pt>
                <c:pt idx="2">
                  <c:v>0.28528528528528724</c:v>
                </c:pt>
                <c:pt idx="3">
                  <c:v>0.39067055393586386</c:v>
                </c:pt>
              </c:numCache>
            </c:numRef>
          </c:val>
        </c:ser>
        <c:ser>
          <c:idx val="3"/>
          <c:order val="3"/>
          <c:tx>
            <c:strRef>
              <c:f>Sheet1!$E$1</c:f>
              <c:strCache>
                <c:ptCount val="1"/>
                <c:pt idx="0">
                  <c:v>Frequently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Sheet1!$E$2:$E$5</c:f>
              <c:numCache>
                <c:formatCode>0%</c:formatCode>
                <c:ptCount val="4"/>
                <c:pt idx="0">
                  <c:v>0.14737883283877348</c:v>
                </c:pt>
                <c:pt idx="1">
                  <c:v>0.22686567164179106</c:v>
                </c:pt>
                <c:pt idx="2">
                  <c:v>0.12612612612612614</c:v>
                </c:pt>
                <c:pt idx="3">
                  <c:v>9.0379008746355696E-2</c:v>
                </c:pt>
              </c:numCache>
            </c:numRef>
          </c:val>
        </c:ser>
        <c:overlap val="100"/>
        <c:axId val="289981952"/>
        <c:axId val="289983488"/>
      </c:barChart>
      <c:catAx>
        <c:axId val="289981952"/>
        <c:scaling>
          <c:orientation val="minMax"/>
        </c:scaling>
        <c:axPos val="b"/>
        <c:tickLblPos val="nextTo"/>
        <c:txPr>
          <a:bodyPr/>
          <a:lstStyle/>
          <a:p>
            <a:pPr>
              <a:defRPr lang="en-US"/>
            </a:pPr>
            <a:endParaRPr lang="en-US"/>
          </a:p>
        </c:txPr>
        <c:crossAx val="289983488"/>
        <c:crosses val="autoZero"/>
        <c:auto val="1"/>
        <c:lblAlgn val="ctr"/>
        <c:lblOffset val="100"/>
      </c:catAx>
      <c:valAx>
        <c:axId val="289983488"/>
        <c:scaling>
          <c:orientation val="minMax"/>
          <c:max val="1"/>
        </c:scaling>
        <c:delete val="1"/>
        <c:axPos val="l"/>
        <c:numFmt formatCode="0%" sourceLinked="1"/>
        <c:tickLblPos val="none"/>
        <c:crossAx val="289981952"/>
        <c:crosses val="autoZero"/>
        <c:crossBetween val="between"/>
      </c:valAx>
    </c:plotArea>
    <c:legend>
      <c:legendPos val="r"/>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4.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37161164705546534"/>
          <c:y val="3.6534604227103216E-2"/>
          <c:w val="0.57242575711593691"/>
          <c:h val="0.88716883116883161"/>
        </c:manualLayout>
      </c:layout>
      <c:barChart>
        <c:barDir val="bar"/>
        <c:grouping val="clustered"/>
        <c:ser>
          <c:idx val="0"/>
          <c:order val="0"/>
          <c:tx>
            <c:strRef>
              <c:f>Sheet1!$B$1</c:f>
              <c:strCache>
                <c:ptCount val="1"/>
                <c:pt idx="0">
                  <c:v>France</c:v>
                </c:pt>
              </c:strCache>
            </c:strRef>
          </c:tx>
          <c:dLbls>
            <c:dLbl>
              <c:idx val="3"/>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Photo/Video sharing sites</c:v>
                </c:pt>
                <c:pt idx="2">
                  <c:v>News sharing sites</c:v>
                </c:pt>
                <c:pt idx="3">
                  <c:v>Social networking sites</c:v>
                </c:pt>
                <c:pt idx="4">
                  <c:v>Personal websites</c:v>
                </c:pt>
                <c:pt idx="5">
                  <c:v>Professional/Business networking sites</c:v>
                </c:pt>
              </c:strCache>
            </c:strRef>
          </c:cat>
          <c:val>
            <c:numRef>
              <c:f>Sheet1!$B$2:$B$7</c:f>
              <c:numCache>
                <c:formatCode>0%</c:formatCode>
                <c:ptCount val="6"/>
                <c:pt idx="0">
                  <c:v>0.25072886297376101</c:v>
                </c:pt>
                <c:pt idx="1">
                  <c:v>0.20116618075801751</c:v>
                </c:pt>
                <c:pt idx="2">
                  <c:v>0.21282798833819241</c:v>
                </c:pt>
                <c:pt idx="3">
                  <c:v>0.27696793002915465</c:v>
                </c:pt>
                <c:pt idx="4">
                  <c:v>0.32069970845481061</c:v>
                </c:pt>
                <c:pt idx="5">
                  <c:v>0.42274052478134116</c:v>
                </c:pt>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Photo/Video sharing sites</c:v>
                </c:pt>
                <c:pt idx="2">
                  <c:v>News sharing sites</c:v>
                </c:pt>
                <c:pt idx="3">
                  <c:v>Social networking sites</c:v>
                </c:pt>
                <c:pt idx="4">
                  <c:v>Personal websites</c:v>
                </c:pt>
                <c:pt idx="5">
                  <c:v>Professional/Business networking sites</c:v>
                </c:pt>
              </c:strCache>
            </c:strRef>
          </c:cat>
          <c:val>
            <c:numRef>
              <c:f>Sheet1!$C$2:$C$7</c:f>
              <c:numCache>
                <c:formatCode>0%</c:formatCode>
                <c:ptCount val="6"/>
                <c:pt idx="0">
                  <c:v>0.30838323353293423</c:v>
                </c:pt>
                <c:pt idx="1">
                  <c:v>0.35928143712574862</c:v>
                </c:pt>
                <c:pt idx="2">
                  <c:v>0.31437125748502992</c:v>
                </c:pt>
                <c:pt idx="3">
                  <c:v>0.40119760479041916</c:v>
                </c:pt>
                <c:pt idx="4">
                  <c:v>0.45808383233532934</c:v>
                </c:pt>
                <c:pt idx="5">
                  <c:v>0.57784431137724568</c:v>
                </c:pt>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Photo/Video sharing sites</c:v>
                </c:pt>
                <c:pt idx="2">
                  <c:v>News sharing sites</c:v>
                </c:pt>
                <c:pt idx="3">
                  <c:v>Social networking sites</c:v>
                </c:pt>
                <c:pt idx="4">
                  <c:v>Personal websites</c:v>
                </c:pt>
                <c:pt idx="5">
                  <c:v>Professional/Business networking sites</c:v>
                </c:pt>
              </c:strCache>
            </c:strRef>
          </c:cat>
          <c:val>
            <c:numRef>
              <c:f>Sheet1!$D$2:$D$7</c:f>
              <c:numCache>
                <c:formatCode>0%</c:formatCode>
                <c:ptCount val="6"/>
                <c:pt idx="0">
                  <c:v>0.24324324324324331</c:v>
                </c:pt>
                <c:pt idx="1">
                  <c:v>0.24324324324324331</c:v>
                </c:pt>
                <c:pt idx="2">
                  <c:v>0.26426426426426441</c:v>
                </c:pt>
                <c:pt idx="3">
                  <c:v>0.27627627627627632</c:v>
                </c:pt>
                <c:pt idx="4">
                  <c:v>0.32132132132132141</c:v>
                </c:pt>
                <c:pt idx="5">
                  <c:v>0.47747747747747771</c:v>
                </c:pt>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Photo/Video sharing sites</c:v>
                </c:pt>
                <c:pt idx="2">
                  <c:v>News sharing sites</c:v>
                </c:pt>
                <c:pt idx="3">
                  <c:v>Social networking sites</c:v>
                </c:pt>
                <c:pt idx="4">
                  <c:v>Personal websites</c:v>
                </c:pt>
                <c:pt idx="5">
                  <c:v>Professional/Business networking sites</c:v>
                </c:pt>
              </c:strCache>
            </c:strRef>
          </c:cat>
          <c:val>
            <c:numRef>
              <c:f>Sheet1!$E$2:$E$7</c:f>
              <c:numCache>
                <c:formatCode>0%</c:formatCode>
                <c:ptCount val="6"/>
                <c:pt idx="0">
                  <c:v>0.39104477611940336</c:v>
                </c:pt>
                <c:pt idx="1">
                  <c:v>0.4</c:v>
                </c:pt>
                <c:pt idx="2">
                  <c:v>0.41791044776119401</c:v>
                </c:pt>
                <c:pt idx="3">
                  <c:v>0.42985074626865688</c:v>
                </c:pt>
                <c:pt idx="4">
                  <c:v>0.45671641791044787</c:v>
                </c:pt>
                <c:pt idx="5">
                  <c:v>0.64179104477611981</c:v>
                </c:pt>
              </c:numCache>
            </c:numRef>
          </c:val>
        </c:ser>
        <c:ser>
          <c:idx val="4"/>
          <c:order val="4"/>
          <c:tx>
            <c:strRef>
              <c:f>Sheet1!$F$1</c:f>
              <c:strCache>
                <c:ptCount val="1"/>
                <c:pt idx="0">
                  <c:v>WW</c:v>
                </c:pt>
              </c:strCache>
            </c:strRef>
          </c:tx>
          <c:dLbls>
            <c:dLbl>
              <c:idx val="1"/>
              <c:layout>
                <c:manualLayout>
                  <c:x val="-1.1244980986463747E-2"/>
                  <c:y val="-3.2603636563412596E-3"/>
                </c:manualLayout>
              </c:layout>
              <c:showVal val="1"/>
            </c:dLbl>
            <c:dLbl>
              <c:idx val="2"/>
              <c:layout>
                <c:manualLayout>
                  <c:x val="-8.4337357398478578E-3"/>
                  <c:y val="-1.3041454625365026E-2"/>
                </c:manualLayout>
              </c:layout>
              <c:showVal val="1"/>
            </c:dLbl>
            <c:dLbl>
              <c:idx val="5"/>
              <c:layout>
                <c:manualLayout>
                  <c:x val="-8.4337357398478578E-3"/>
                  <c:y val="-1.6301818281706276E-2"/>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0">
                  <c:v>Blogs</c:v>
                </c:pt>
                <c:pt idx="1">
                  <c:v>Photo/Video sharing sites</c:v>
                </c:pt>
                <c:pt idx="2">
                  <c:v>News sharing sites</c:v>
                </c:pt>
                <c:pt idx="3">
                  <c:v>Social networking sites</c:v>
                </c:pt>
                <c:pt idx="4">
                  <c:v>Personal websites</c:v>
                </c:pt>
                <c:pt idx="5">
                  <c:v>Professional/Business networking sites</c:v>
                </c:pt>
              </c:strCache>
            </c:strRef>
          </c:cat>
          <c:val>
            <c:numRef>
              <c:f>Sheet1!$F$2:$F$7</c:f>
              <c:numCache>
                <c:formatCode>0%</c:formatCode>
                <c:ptCount val="6"/>
                <c:pt idx="0">
                  <c:v>0.29814126394052048</c:v>
                </c:pt>
                <c:pt idx="1">
                  <c:v>0.30037174721189602</c:v>
                </c:pt>
                <c:pt idx="2">
                  <c:v>0.30185873605947977</c:v>
                </c:pt>
                <c:pt idx="3">
                  <c:v>0.34572490706319708</c:v>
                </c:pt>
                <c:pt idx="4">
                  <c:v>0.38884758364312277</c:v>
                </c:pt>
                <c:pt idx="5">
                  <c:v>0.5293680297397767</c:v>
                </c:pt>
              </c:numCache>
            </c:numRef>
          </c:val>
        </c:ser>
        <c:axId val="299831296"/>
        <c:axId val="299832832"/>
      </c:barChart>
      <c:catAx>
        <c:axId val="299831296"/>
        <c:scaling>
          <c:orientation val="minMax"/>
        </c:scaling>
        <c:axPos val="l"/>
        <c:tickLblPos val="nextTo"/>
        <c:txPr>
          <a:bodyPr/>
          <a:lstStyle/>
          <a:p>
            <a:pPr>
              <a:defRPr lang="en-US"/>
            </a:pPr>
            <a:endParaRPr lang="en-US"/>
          </a:p>
        </c:txPr>
        <c:crossAx val="299832832"/>
        <c:crosses val="autoZero"/>
        <c:auto val="1"/>
        <c:lblAlgn val="ctr"/>
        <c:lblOffset val="100"/>
      </c:catAx>
      <c:valAx>
        <c:axId val="299832832"/>
        <c:scaling>
          <c:orientation val="minMax"/>
          <c:max val="0.8"/>
          <c:min val="0"/>
        </c:scaling>
        <c:delete val="1"/>
        <c:axPos val="b"/>
        <c:numFmt formatCode="0%" sourceLinked="1"/>
        <c:tickLblPos val="none"/>
        <c:crossAx val="299831296"/>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45.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7562772118025554"/>
          <c:y val="3.6534604227103216E-2"/>
          <c:w val="0.46840968299114732"/>
          <c:h val="0.88716883116883161"/>
        </c:manualLayout>
      </c:layout>
      <c:barChart>
        <c:barDir val="bar"/>
        <c:grouping val="clustered"/>
        <c:ser>
          <c:idx val="0"/>
          <c:order val="0"/>
          <c:tx>
            <c:strRef>
              <c:f>Sheet1!$B$1</c:f>
              <c:strCache>
                <c:ptCount val="1"/>
                <c:pt idx="0">
                  <c:v>France</c:v>
                </c:pt>
              </c:strCache>
            </c:strRef>
          </c:tx>
          <c:dLbls>
            <c:dLbl>
              <c:idx val="3"/>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Online gaming sites</c:v>
                </c:pt>
                <c:pt idx="2">
                  <c:v>Virtual world sites</c:v>
                </c:pt>
                <c:pt idx="3">
                  <c:v>Classifieds/auction sites</c:v>
                </c:pt>
                <c:pt idx="4">
                  <c:v>Sites that contain financial information about candidates</c:v>
                </c:pt>
                <c:pt idx="5">
                  <c:v>Online forums/Communities</c:v>
                </c:pt>
              </c:strCache>
            </c:strRef>
          </c:cat>
          <c:val>
            <c:numRef>
              <c:f>Sheet1!$B$2:$B$7</c:f>
              <c:numCache>
                <c:formatCode>0%</c:formatCode>
                <c:ptCount val="6"/>
                <c:pt idx="1">
                  <c:v>9.6209912536443176E-2</c:v>
                </c:pt>
                <c:pt idx="2">
                  <c:v>9.6209912536443176E-2</c:v>
                </c:pt>
                <c:pt idx="3">
                  <c:v>0.13994169096209924</c:v>
                </c:pt>
                <c:pt idx="4">
                  <c:v>0</c:v>
                </c:pt>
                <c:pt idx="5">
                  <c:v>0.23032069970845476</c:v>
                </c:pt>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Online gaming sites</c:v>
                </c:pt>
                <c:pt idx="2">
                  <c:v>Virtual world sites</c:v>
                </c:pt>
                <c:pt idx="3">
                  <c:v>Classifieds/auction sites</c:v>
                </c:pt>
                <c:pt idx="4">
                  <c:v>Sites that contain financial information about candidates</c:v>
                </c:pt>
                <c:pt idx="5">
                  <c:v>Online forums/Communities</c:v>
                </c:pt>
              </c:strCache>
            </c:strRef>
          </c:cat>
          <c:val>
            <c:numRef>
              <c:f>Sheet1!$C$2:$C$7</c:f>
              <c:numCache>
                <c:formatCode>0%</c:formatCode>
                <c:ptCount val="6"/>
                <c:pt idx="1">
                  <c:v>0.20958083832335331</c:v>
                </c:pt>
                <c:pt idx="2">
                  <c:v>0.20958083832335328</c:v>
                </c:pt>
                <c:pt idx="3">
                  <c:v>0.22754491017964071</c:v>
                </c:pt>
                <c:pt idx="4">
                  <c:v>0.24251497005988021</c:v>
                </c:pt>
                <c:pt idx="5">
                  <c:v>0.29041916167664694</c:v>
                </c:pt>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Online gaming sites</c:v>
                </c:pt>
                <c:pt idx="2">
                  <c:v>Virtual world sites</c:v>
                </c:pt>
                <c:pt idx="3">
                  <c:v>Classifieds/auction sites</c:v>
                </c:pt>
                <c:pt idx="4">
                  <c:v>Sites that contain financial information about candidates</c:v>
                </c:pt>
                <c:pt idx="5">
                  <c:v>Online forums/Communities</c:v>
                </c:pt>
              </c:strCache>
            </c:strRef>
          </c:cat>
          <c:val>
            <c:numRef>
              <c:f>Sheet1!$D$2:$D$7</c:f>
              <c:numCache>
                <c:formatCode>0%</c:formatCode>
                <c:ptCount val="6"/>
                <c:pt idx="1">
                  <c:v>0.17417417417417416</c:v>
                </c:pt>
                <c:pt idx="2">
                  <c:v>0.16816816816816821</c:v>
                </c:pt>
                <c:pt idx="3">
                  <c:v>0.1711711711711712</c:v>
                </c:pt>
                <c:pt idx="4">
                  <c:v>0.20720720720720726</c:v>
                </c:pt>
                <c:pt idx="5">
                  <c:v>0.22822822822822822</c:v>
                </c:pt>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Online gaming sites</c:v>
                </c:pt>
                <c:pt idx="2">
                  <c:v>Virtual world sites</c:v>
                </c:pt>
                <c:pt idx="3">
                  <c:v>Classifieds/auction sites</c:v>
                </c:pt>
                <c:pt idx="4">
                  <c:v>Sites that contain financial information about candidates</c:v>
                </c:pt>
                <c:pt idx="5">
                  <c:v>Online forums/Communities</c:v>
                </c:pt>
              </c:strCache>
            </c:strRef>
          </c:cat>
          <c:val>
            <c:numRef>
              <c:f>Sheet1!$E$2:$E$7</c:f>
              <c:numCache>
                <c:formatCode>0%</c:formatCode>
                <c:ptCount val="6"/>
                <c:pt idx="1">
                  <c:v>0.22985074626865665</c:v>
                </c:pt>
                <c:pt idx="2">
                  <c:v>0.25074626865671629</c:v>
                </c:pt>
                <c:pt idx="3">
                  <c:v>0.28059701492537314</c:v>
                </c:pt>
                <c:pt idx="4">
                  <c:v>0.34925373134328358</c:v>
                </c:pt>
                <c:pt idx="5">
                  <c:v>0.42089552238805983</c:v>
                </c:pt>
              </c:numCache>
            </c:numRef>
          </c:val>
        </c:ser>
        <c:ser>
          <c:idx val="4"/>
          <c:order val="4"/>
          <c:tx>
            <c:strRef>
              <c:f>Sheet1!$F$1</c:f>
              <c:strCache>
                <c:ptCount val="1"/>
                <c:pt idx="0">
                  <c:v>WW</c:v>
                </c:pt>
              </c:strCache>
            </c:strRef>
          </c:tx>
          <c:dLbls>
            <c:dLbl>
              <c:idx val="1"/>
              <c:layout>
                <c:manualLayout>
                  <c:x val="-1.4056226233079672E-2"/>
                  <c:y val="-9.7810909690237216E-3"/>
                </c:manualLayout>
              </c:layout>
              <c:showVal val="1"/>
            </c:dLbl>
            <c:dLbl>
              <c:idx val="2"/>
              <c:layout>
                <c:manualLayout>
                  <c:x val="-1.1244980986463747E-2"/>
                  <c:y val="-1.3041454625365026E-2"/>
                </c:manualLayout>
              </c:layout>
              <c:showVal val="1"/>
            </c:dLbl>
            <c:dLbl>
              <c:idx val="3"/>
              <c:layout>
                <c:manualLayout>
                  <c:x val="-1.1244980986463747E-2"/>
                  <c:y val="-9.7810909690237216E-3"/>
                </c:manualLayout>
              </c:layout>
              <c:showVal val="1"/>
            </c:dLbl>
            <c:dLbl>
              <c:idx val="5"/>
              <c:layout>
                <c:manualLayout>
                  <c:x val="-8.4337357398478578E-3"/>
                  <c:y val="-1.3041454625365026E-2"/>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Sheet1!$A$2:$A$7</c:f>
              <c:strCache>
                <c:ptCount val="6"/>
                <c:pt idx="1">
                  <c:v>Online gaming sites</c:v>
                </c:pt>
                <c:pt idx="2">
                  <c:v>Virtual world sites</c:v>
                </c:pt>
                <c:pt idx="3">
                  <c:v>Classifieds/auction sites</c:v>
                </c:pt>
                <c:pt idx="4">
                  <c:v>Sites that contain financial information about candidates</c:v>
                </c:pt>
                <c:pt idx="5">
                  <c:v>Online forums/Communities</c:v>
                </c:pt>
              </c:strCache>
            </c:strRef>
          </c:cat>
          <c:val>
            <c:numRef>
              <c:f>Sheet1!$F$2:$F$7</c:f>
              <c:numCache>
                <c:formatCode>0%</c:formatCode>
                <c:ptCount val="6"/>
                <c:pt idx="1">
                  <c:v>0.17695167286245361</c:v>
                </c:pt>
                <c:pt idx="2">
                  <c:v>0.18066914498141273</c:v>
                </c:pt>
                <c:pt idx="3">
                  <c:v>0.204460966542751</c:v>
                </c:pt>
                <c:pt idx="4">
                  <c:v>0.26646706586826358</c:v>
                </c:pt>
                <c:pt idx="5">
                  <c:v>0.29219330855018572</c:v>
                </c:pt>
              </c:numCache>
            </c:numRef>
          </c:val>
        </c:ser>
        <c:axId val="300112128"/>
        <c:axId val="300130304"/>
      </c:barChart>
      <c:catAx>
        <c:axId val="300112128"/>
        <c:scaling>
          <c:orientation val="minMax"/>
        </c:scaling>
        <c:axPos val="l"/>
        <c:tickLblPos val="nextTo"/>
        <c:txPr>
          <a:bodyPr/>
          <a:lstStyle/>
          <a:p>
            <a:pPr>
              <a:defRPr lang="en-US"/>
            </a:pPr>
            <a:endParaRPr lang="en-US"/>
          </a:p>
        </c:txPr>
        <c:crossAx val="300130304"/>
        <c:crosses val="autoZero"/>
        <c:auto val="1"/>
        <c:lblAlgn val="ctr"/>
        <c:lblOffset val="100"/>
      </c:catAx>
      <c:valAx>
        <c:axId val="300130304"/>
        <c:scaling>
          <c:orientation val="minMax"/>
          <c:max val="0.8"/>
          <c:min val="0"/>
        </c:scaling>
        <c:delete val="1"/>
        <c:axPos val="b"/>
        <c:numFmt formatCode="General" sourceLinked="1"/>
        <c:tickLblPos val="none"/>
        <c:crossAx val="300112128"/>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46.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7562772118025565"/>
          <c:y val="3.6534604227103216E-2"/>
          <c:w val="0.46840968299114732"/>
          <c:h val="0.88716883116883161"/>
        </c:manualLayout>
      </c:layout>
      <c:barChart>
        <c:barDir val="bar"/>
        <c:grouping val="clustered"/>
        <c:ser>
          <c:idx val="0"/>
          <c:order val="0"/>
          <c:tx>
            <c:strRef>
              <c:f>Sheet1!$B$1</c:f>
              <c:strCache>
                <c:ptCount val="1"/>
                <c:pt idx="0">
                  <c:v>France</c:v>
                </c:pt>
              </c:strCache>
            </c:strRef>
          </c:tx>
          <c:dLbls>
            <c:dLbl>
              <c:idx val="3"/>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Sheet1!$B$2:$B$7</c:f>
              <c:numCache>
                <c:formatCode>General</c:formatCode>
                <c:ptCount val="6"/>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Sheet1!$C$2:$C$7</c:f>
              <c:numCache>
                <c:formatCode>General</c:formatCode>
                <c:ptCount val="6"/>
              </c:numCache>
            </c:numRef>
          </c:val>
        </c:ser>
        <c:ser>
          <c:idx val="2"/>
          <c:order val="2"/>
          <c:tx>
            <c:strRef>
              <c:f>Sheet1!$D$1</c:f>
              <c:strCache>
                <c:ptCount val="1"/>
                <c:pt idx="0">
                  <c:v>UK</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Sheet1!$D$2:$D$7</c:f>
              <c:numCache>
                <c:formatCode>General</c:formatCode>
                <c:ptCount val="6"/>
              </c:numCache>
            </c:numRef>
          </c:val>
        </c:ser>
        <c:ser>
          <c:idx val="3"/>
          <c:order val="3"/>
          <c:tx>
            <c:strRef>
              <c:f>Sheet1!$E$1</c:f>
              <c:strCache>
                <c:ptCount val="1"/>
                <c:pt idx="0">
                  <c:v>US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Sheet1!$E$2:$E$7</c:f>
              <c:numCache>
                <c:formatCode>General</c:formatCode>
                <c:ptCount val="6"/>
              </c:numCache>
            </c:numRef>
          </c:val>
        </c:ser>
        <c:ser>
          <c:idx val="4"/>
          <c:order val="4"/>
          <c:tx>
            <c:strRef>
              <c:f>Sheet1!$F$1</c:f>
              <c:strCache>
                <c:ptCount val="1"/>
                <c:pt idx="0">
                  <c:v>WW</c:v>
                </c:pt>
              </c:strCache>
            </c:strRef>
          </c:tx>
          <c:dLbls>
            <c:dLbl>
              <c:idx val="1"/>
              <c:layout>
                <c:manualLayout>
                  <c:x val="-1.4056226233079672E-2"/>
                  <c:y val="-9.7810909690237216E-3"/>
                </c:manualLayout>
              </c:layout>
              <c:showVal val="1"/>
            </c:dLbl>
            <c:dLbl>
              <c:idx val="2"/>
              <c:layout>
                <c:manualLayout>
                  <c:x val="-1.1244980986463747E-2"/>
                  <c:y val="-1.3041454625365032E-2"/>
                </c:manualLayout>
              </c:layout>
              <c:showVal val="1"/>
            </c:dLbl>
            <c:dLbl>
              <c:idx val="3"/>
              <c:layout>
                <c:manualLayout>
                  <c:x val="-1.1244980986463747E-2"/>
                  <c:y val="-9.7810909690237216E-3"/>
                </c:manualLayout>
              </c:layout>
              <c:showVal val="1"/>
            </c:dLbl>
            <c:dLbl>
              <c:idx val="5"/>
              <c:layout>
                <c:manualLayout>
                  <c:x val="-8.4337357398478596E-3"/>
                  <c:y val="-1.3041454625365032E-2"/>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Sheet1!$A$2:$A$7</c:f>
              <c:numCache>
                <c:formatCode>General</c:formatCode>
                <c:ptCount val="6"/>
              </c:numCache>
            </c:numRef>
          </c:cat>
          <c:val>
            <c:numRef>
              <c:f>Sheet1!$F$2:$F$7</c:f>
              <c:numCache>
                <c:formatCode>General</c:formatCode>
                <c:ptCount val="6"/>
              </c:numCache>
            </c:numRef>
          </c:val>
        </c:ser>
        <c:axId val="300371968"/>
        <c:axId val="300373504"/>
      </c:barChart>
      <c:catAx>
        <c:axId val="300371968"/>
        <c:scaling>
          <c:orientation val="minMax"/>
        </c:scaling>
        <c:delete val="1"/>
        <c:axPos val="l"/>
        <c:numFmt formatCode="General" sourceLinked="1"/>
        <c:tickLblPos val="none"/>
        <c:crossAx val="300373504"/>
        <c:crosses val="autoZero"/>
        <c:auto val="1"/>
        <c:lblAlgn val="ctr"/>
        <c:lblOffset val="100"/>
      </c:catAx>
      <c:valAx>
        <c:axId val="300373504"/>
        <c:scaling>
          <c:orientation val="minMax"/>
          <c:max val="0.8"/>
          <c:min val="0"/>
        </c:scaling>
        <c:delete val="1"/>
        <c:axPos val="b"/>
        <c:numFmt formatCode="General" sourceLinked="1"/>
        <c:tickLblPos val="none"/>
        <c:crossAx val="300371968"/>
        <c:crosses val="autoZero"/>
        <c:crossBetween val="between"/>
      </c:valAx>
    </c:plotArea>
    <c:legend>
      <c:legendPos val="b"/>
      <c:layout>
        <c:manualLayout>
          <c:xMode val="edge"/>
          <c:yMode val="edge"/>
          <c:x val="0.10684614617747719"/>
          <c:y val="0"/>
          <c:w val="0.79956510974819828"/>
          <c:h val="0.80181736442128859"/>
        </c:manualLayout>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10060060060060062"/>
          <c:y val="3.1884057971014609E-2"/>
          <c:w val="0.72072072072072069"/>
          <c:h val="0.8487067592794556"/>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9.3680297397769743E-2</c:v>
                </c:pt>
                <c:pt idx="1">
                  <c:v>0.1104477611940293</c:v>
                </c:pt>
                <c:pt idx="2">
                  <c:v>0.12012012012012065</c:v>
                </c:pt>
                <c:pt idx="3">
                  <c:v>0.11377245508982042</c:v>
                </c:pt>
                <c:pt idx="4">
                  <c:v>3.2069970845481049E-2</c:v>
                </c:pt>
              </c:numCache>
            </c:numRef>
          </c:val>
        </c:ser>
        <c:ser>
          <c:idx val="1"/>
          <c:order val="1"/>
          <c:tx>
            <c:strRef>
              <c:f>Sheet1!$C$1</c:f>
              <c:strCache>
                <c:ptCount val="1"/>
                <c:pt idx="0">
                  <c:v>Not concerned that it will affect either my personal or professional life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0.295910780669148</c:v>
                </c:pt>
                <c:pt idx="1">
                  <c:v>0.36716417910448096</c:v>
                </c:pt>
                <c:pt idx="2">
                  <c:v>0.34534534534534689</c:v>
                </c:pt>
                <c:pt idx="3">
                  <c:v>0.20658682634730541</c:v>
                </c:pt>
                <c:pt idx="4">
                  <c:v>0.26530612244897961</c:v>
                </c:pt>
              </c:numCache>
            </c:numRef>
          </c:val>
        </c:ser>
        <c:ser>
          <c:idx val="2"/>
          <c:order val="2"/>
          <c:tx>
            <c:strRef>
              <c:f>Sheet1!$D$1</c:f>
              <c:strCache>
                <c:ptCount val="1"/>
                <c:pt idx="0">
                  <c:v>Equally concerned that it might affect both my personal and professional life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0.25947955390334582</c:v>
                </c:pt>
                <c:pt idx="1">
                  <c:v>0.22985074626865548</c:v>
                </c:pt>
                <c:pt idx="2">
                  <c:v>0.20120120120120141</c:v>
                </c:pt>
                <c:pt idx="3">
                  <c:v>0.26047904191616766</c:v>
                </c:pt>
                <c:pt idx="4">
                  <c:v>0.34402332361516036</c:v>
                </c:pt>
              </c:numCache>
            </c:numRef>
          </c:val>
        </c:ser>
        <c:ser>
          <c:idx val="3"/>
          <c:order val="3"/>
          <c:tx>
            <c:strRef>
              <c:f>Sheet1!$E$1</c:f>
              <c:strCache>
                <c:ptCount val="1"/>
                <c:pt idx="0">
                  <c:v>More concerned that it might affect my professional life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0.186617100371748</c:v>
                </c:pt>
                <c:pt idx="1">
                  <c:v>0.14328358208955225</c:v>
                </c:pt>
                <c:pt idx="2">
                  <c:v>0.1711711711711712</c:v>
                </c:pt>
                <c:pt idx="3">
                  <c:v>0.24850299401197698</c:v>
                </c:pt>
                <c:pt idx="4">
                  <c:v>0.18367346938775511</c:v>
                </c:pt>
              </c:numCache>
            </c:numRef>
          </c:val>
        </c:ser>
        <c:ser>
          <c:idx val="4"/>
          <c:order val="4"/>
          <c:tx>
            <c:strRef>
              <c:f>Sheet1!$F$1</c:f>
              <c:strCache>
                <c:ptCount val="1"/>
                <c:pt idx="0">
                  <c:v>More concerned that it might affect my personal life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0.16431226765799348</c:v>
                </c:pt>
                <c:pt idx="1">
                  <c:v>0.14925373134328371</c:v>
                </c:pt>
                <c:pt idx="2">
                  <c:v>0.16216216216216306</c:v>
                </c:pt>
                <c:pt idx="3">
                  <c:v>0.17065868263473052</c:v>
                </c:pt>
                <c:pt idx="4">
                  <c:v>0.17492711370262487</c:v>
                </c:pt>
              </c:numCache>
            </c:numRef>
          </c:val>
        </c:ser>
        <c:overlap val="100"/>
        <c:axId val="300619648"/>
        <c:axId val="300621184"/>
      </c:barChart>
      <c:catAx>
        <c:axId val="300619648"/>
        <c:scaling>
          <c:orientation val="minMax"/>
        </c:scaling>
        <c:axPos val="b"/>
        <c:tickLblPos val="nextTo"/>
        <c:txPr>
          <a:bodyPr/>
          <a:lstStyle/>
          <a:p>
            <a:pPr>
              <a:defRPr lang="en-US"/>
            </a:pPr>
            <a:endParaRPr lang="en-US"/>
          </a:p>
        </c:txPr>
        <c:crossAx val="300621184"/>
        <c:crosses val="autoZero"/>
        <c:auto val="1"/>
        <c:lblAlgn val="ctr"/>
        <c:lblOffset val="100"/>
      </c:catAx>
      <c:valAx>
        <c:axId val="300621184"/>
        <c:scaling>
          <c:orientation val="minMax"/>
          <c:max val="1"/>
        </c:scaling>
        <c:delete val="1"/>
        <c:axPos val="l"/>
        <c:numFmt formatCode="0%" sourceLinked="1"/>
        <c:tickLblPos val="none"/>
        <c:crossAx val="300619648"/>
        <c:crosses val="autoZero"/>
        <c:crossBetween val="between"/>
      </c:valAx>
    </c:plotArea>
    <c:legend>
      <c:legendPos val="r"/>
      <c:layout>
        <c:manualLayout>
          <c:xMode val="edge"/>
          <c:yMode val="edge"/>
          <c:x val="0.7972972972972977"/>
          <c:y val="7.7545361177678893E-2"/>
          <c:w val="0.19369369369369369"/>
          <c:h val="0.81592377039826569"/>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7.4829346781017075E-2"/>
          <c:y val="3.1985393130206555E-2"/>
          <c:w val="0.74134603053470605"/>
          <c:h val="0.85123712535225837"/>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6.7657992565055766E-2</c:v>
                </c:pt>
                <c:pt idx="1">
                  <c:v>5.6716417910448499E-2</c:v>
                </c:pt>
                <c:pt idx="2">
                  <c:v>9.9099099099100085E-2</c:v>
                </c:pt>
                <c:pt idx="3">
                  <c:v>6.2874251497005984E-2</c:v>
                </c:pt>
                <c:pt idx="4">
                  <c:v>5.2478134110787174E-2</c:v>
                </c:pt>
              </c:numCache>
            </c:numRef>
          </c:val>
        </c:ser>
        <c:ser>
          <c:idx val="1"/>
          <c:order val="1"/>
          <c:tx>
            <c:strRef>
              <c:f>Sheet1!$C$1</c:f>
              <c:strCache>
                <c:ptCount val="1"/>
                <c:pt idx="0">
                  <c:v>Not at all concerned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0.29814126394052048</c:v>
                </c:pt>
                <c:pt idx="1">
                  <c:v>0.37014925373134328</c:v>
                </c:pt>
                <c:pt idx="2">
                  <c:v>0.38738738738739154</c:v>
                </c:pt>
                <c:pt idx="3">
                  <c:v>0.19461077844311367</c:v>
                </c:pt>
                <c:pt idx="4">
                  <c:v>0.24198250728862972</c:v>
                </c:pt>
              </c:numCache>
            </c:numRef>
          </c:val>
        </c:ser>
        <c:ser>
          <c:idx val="2"/>
          <c:order val="2"/>
          <c:tx>
            <c:strRef>
              <c:f>Sheet1!$D$1</c:f>
              <c:strCache>
                <c:ptCount val="1"/>
                <c:pt idx="0">
                  <c:v>Not very concerned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0.27583643122676582</c:v>
                </c:pt>
                <c:pt idx="1">
                  <c:v>0.27761194029850744</c:v>
                </c:pt>
                <c:pt idx="2">
                  <c:v>0.22222222222222221</c:v>
                </c:pt>
                <c:pt idx="3">
                  <c:v>0.25748502994011985</c:v>
                </c:pt>
                <c:pt idx="4">
                  <c:v>0.34402332361516036</c:v>
                </c:pt>
              </c:numCache>
            </c:numRef>
          </c:val>
        </c:ser>
        <c:ser>
          <c:idx val="3"/>
          <c:order val="3"/>
          <c:tx>
            <c:strRef>
              <c:f>Sheet1!$E$1</c:f>
              <c:strCache>
                <c:ptCount val="1"/>
                <c:pt idx="0">
                  <c:v>Somewhat concerned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0.25799256505576373</c:v>
                </c:pt>
                <c:pt idx="1">
                  <c:v>0.18208955223880588</c:v>
                </c:pt>
                <c:pt idx="2">
                  <c:v>0.19819819819819906</c:v>
                </c:pt>
                <c:pt idx="3">
                  <c:v>0.38023952095808383</c:v>
                </c:pt>
                <c:pt idx="4">
                  <c:v>0.27113702623906705</c:v>
                </c:pt>
              </c:numCache>
            </c:numRef>
          </c:val>
        </c:ser>
        <c:ser>
          <c:idx val="4"/>
          <c:order val="4"/>
          <c:tx>
            <c:strRef>
              <c:f>Sheet1!$F$1</c:f>
              <c:strCache>
                <c:ptCount val="1"/>
                <c:pt idx="0">
                  <c:v>Very concerned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0.10037174721189612</c:v>
                </c:pt>
                <c:pt idx="1">
                  <c:v>0.11343283582089538</c:v>
                </c:pt>
                <c:pt idx="2">
                  <c:v>9.3093093093093993E-2</c:v>
                </c:pt>
                <c:pt idx="3">
                  <c:v>0.10479041916167672</c:v>
                </c:pt>
                <c:pt idx="4">
                  <c:v>9.0379008746355696E-2</c:v>
                </c:pt>
              </c:numCache>
            </c:numRef>
          </c:val>
        </c:ser>
        <c:overlap val="100"/>
        <c:axId val="300781952"/>
        <c:axId val="300783488"/>
      </c:barChart>
      <c:catAx>
        <c:axId val="300781952"/>
        <c:scaling>
          <c:orientation val="minMax"/>
        </c:scaling>
        <c:axPos val="b"/>
        <c:tickLblPos val="nextTo"/>
        <c:txPr>
          <a:bodyPr/>
          <a:lstStyle/>
          <a:p>
            <a:pPr>
              <a:defRPr lang="en-US"/>
            </a:pPr>
            <a:endParaRPr lang="en-US"/>
          </a:p>
        </c:txPr>
        <c:crossAx val="300783488"/>
        <c:crosses val="autoZero"/>
        <c:auto val="1"/>
        <c:lblAlgn val="ctr"/>
        <c:lblOffset val="100"/>
      </c:catAx>
      <c:valAx>
        <c:axId val="300783488"/>
        <c:scaling>
          <c:orientation val="minMax"/>
          <c:max val="1"/>
        </c:scaling>
        <c:delete val="1"/>
        <c:axPos val="l"/>
        <c:numFmt formatCode="0%" sourceLinked="1"/>
        <c:tickLblPos val="none"/>
        <c:crossAx val="300781952"/>
        <c:crosses val="autoZero"/>
        <c:crossBetween val="between"/>
      </c:valAx>
    </c:plotArea>
    <c:legend>
      <c:legendPos val="r"/>
      <c:layout>
        <c:manualLayout>
          <c:xMode val="edge"/>
          <c:yMode val="edge"/>
          <c:x val="0.8148554627889476"/>
          <c:y val="0.26595115827912813"/>
          <c:w val="0.17943634490748875"/>
          <c:h val="0.49163338213103425"/>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49.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1137558106441514"/>
          <c:y val="3.5113847948493808E-2"/>
          <c:w val="0.72372972203775765"/>
          <c:h val="0.83889630352698663"/>
        </c:manualLayout>
      </c:layout>
      <c:barChart>
        <c:barDir val="col"/>
        <c:grouping val="stacked"/>
        <c:ser>
          <c:idx val="0"/>
          <c:order val="0"/>
          <c:tx>
            <c:strRef>
              <c:f>Sheet1!$B$1</c:f>
              <c:strCache>
                <c:ptCount val="1"/>
                <c:pt idx="0">
                  <c:v>Don’t know / Not applicable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0.23866171003717473</c:v>
                </c:pt>
                <c:pt idx="1">
                  <c:v>0.32835820895522655</c:v>
                </c:pt>
                <c:pt idx="2">
                  <c:v>0.28828828828829001</c:v>
                </c:pt>
                <c:pt idx="3">
                  <c:v>0.19461077844311367</c:v>
                </c:pt>
                <c:pt idx="4">
                  <c:v>0.14577259475218671</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0.64832713754646865</c:v>
                </c:pt>
                <c:pt idx="1">
                  <c:v>0.54029850746268671</c:v>
                </c:pt>
                <c:pt idx="2">
                  <c:v>0.61561561561561995</c:v>
                </c:pt>
                <c:pt idx="3">
                  <c:v>0.6676646706586904</c:v>
                </c:pt>
                <c:pt idx="4">
                  <c:v>0.76676384839650513</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0.11301115241635692</c:v>
                </c:pt>
                <c:pt idx="1">
                  <c:v>0.13134328358209121</c:v>
                </c:pt>
                <c:pt idx="2">
                  <c:v>9.6096096096097081E-2</c:v>
                </c:pt>
                <c:pt idx="3">
                  <c:v>0.13772455089820371</c:v>
                </c:pt>
                <c:pt idx="4">
                  <c:v>8.7463556851311172E-2</c:v>
                </c:pt>
              </c:numCache>
            </c:numRef>
          </c:val>
        </c:ser>
        <c:overlap val="100"/>
        <c:axId val="300978560"/>
        <c:axId val="300980096"/>
      </c:barChart>
      <c:catAx>
        <c:axId val="300978560"/>
        <c:scaling>
          <c:orientation val="minMax"/>
        </c:scaling>
        <c:axPos val="b"/>
        <c:tickLblPos val="nextTo"/>
        <c:txPr>
          <a:bodyPr/>
          <a:lstStyle/>
          <a:p>
            <a:pPr>
              <a:defRPr lang="en-US"/>
            </a:pPr>
            <a:endParaRPr lang="en-US"/>
          </a:p>
        </c:txPr>
        <c:crossAx val="300980096"/>
        <c:crosses val="autoZero"/>
        <c:auto val="1"/>
        <c:lblAlgn val="ctr"/>
        <c:lblOffset val="100"/>
      </c:catAx>
      <c:valAx>
        <c:axId val="300980096"/>
        <c:scaling>
          <c:orientation val="minMax"/>
          <c:max val="1"/>
        </c:scaling>
        <c:delete val="1"/>
        <c:axPos val="l"/>
        <c:numFmt formatCode="0%" sourceLinked="1"/>
        <c:tickLblPos val="none"/>
        <c:crossAx val="300978560"/>
        <c:crosses val="autoZero"/>
        <c:crossBetween val="between"/>
      </c:valAx>
    </c:plotArea>
    <c:legend>
      <c:legendPos val="r"/>
      <c:layout>
        <c:manualLayout>
          <c:xMode val="edge"/>
          <c:yMode val="edge"/>
          <c:x val="0.86863532871644045"/>
          <c:y val="0.39516970635081022"/>
          <c:w val="0.12857769933930668"/>
          <c:h val="0.2500330121778256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304906421988314"/>
          <c:y val="6.1841132752358981E-2"/>
          <c:w val="0.6695093578011696"/>
          <c:h val="0.93309127115084112"/>
        </c:manualLayout>
      </c:layout>
      <c:barChart>
        <c:barDir val="bar"/>
        <c:grouping val="clustered"/>
        <c:ser>
          <c:idx val="0"/>
          <c:order val="0"/>
          <c:tx>
            <c:strRef>
              <c:f>Sheet1!$B$1</c:f>
              <c:strCache>
                <c:ptCount val="1"/>
                <c:pt idx="0">
                  <c:v>Consumer</c:v>
                </c:pt>
              </c:strCache>
            </c:strRef>
          </c:tx>
          <c:dLbls>
            <c:txPr>
              <a:bodyPr/>
              <a:lstStyle/>
              <a:p>
                <a:pPr>
                  <a:defRPr sz="1000">
                    <a:latin typeface="Calibri" pitchFamily="34" charset="0"/>
                  </a:defRPr>
                </a:pPr>
                <a:endParaRPr lang="en-US"/>
              </a:p>
            </c:txPr>
            <c:showVal val="1"/>
          </c:dLbls>
          <c:cat>
            <c:strRef>
              <c:f>Sheet1!$A$2:$A$11</c:f>
              <c:strCache>
                <c:ptCount val="10"/>
                <c:pt idx="0">
                  <c:v>News sharing sites</c:v>
                </c:pt>
                <c:pt idx="1">
                  <c:v>Online forums/communities</c:v>
                </c:pt>
                <c:pt idx="2">
                  <c:v>Blogs</c:v>
                </c:pt>
                <c:pt idx="3">
                  <c:v>Photo/Video sharing sites</c:v>
                </c:pt>
                <c:pt idx="4">
                  <c:v>Personal websites</c:v>
                </c:pt>
                <c:pt idx="5">
                  <c:v>Professional/Business networking sites</c:v>
                </c:pt>
                <c:pt idx="6">
                  <c:v>Social networking sites</c:v>
                </c:pt>
                <c:pt idx="7">
                  <c:v>Classifieds/Auction sites</c:v>
                </c:pt>
                <c:pt idx="8">
                  <c:v>Online gaming sites</c:v>
                </c:pt>
                <c:pt idx="9">
                  <c:v>Virtual world sites</c:v>
                </c:pt>
              </c:strCache>
            </c:strRef>
          </c:cat>
          <c:val>
            <c:numRef>
              <c:f>Sheet1!$B$2:$B$11</c:f>
              <c:numCache>
                <c:formatCode>0%</c:formatCode>
                <c:ptCount val="10"/>
                <c:pt idx="0">
                  <c:v>0.3000000000000001</c:v>
                </c:pt>
                <c:pt idx="1">
                  <c:v>0.29000000000000009</c:v>
                </c:pt>
                <c:pt idx="2">
                  <c:v>0.3000000000000001</c:v>
                </c:pt>
                <c:pt idx="3">
                  <c:v>0.3000000000000001</c:v>
                </c:pt>
                <c:pt idx="4">
                  <c:v>0.39000000000000012</c:v>
                </c:pt>
                <c:pt idx="5">
                  <c:v>0.53</c:v>
                </c:pt>
                <c:pt idx="6">
                  <c:v>0.35000000000000009</c:v>
                </c:pt>
                <c:pt idx="7">
                  <c:v>0.2</c:v>
                </c:pt>
                <c:pt idx="8">
                  <c:v>0.18000000000000005</c:v>
                </c:pt>
                <c:pt idx="9">
                  <c:v>0.18000000000000005</c:v>
                </c:pt>
              </c:numCache>
            </c:numRef>
          </c:val>
        </c:ser>
        <c:ser>
          <c:idx val="1"/>
          <c:order val="1"/>
          <c:tx>
            <c:strRef>
              <c:f>Sheet1!$C$1</c:f>
              <c:strCache>
                <c:ptCount val="1"/>
                <c:pt idx="0">
                  <c:v>Recruiters</c:v>
                </c:pt>
              </c:strCache>
            </c:strRef>
          </c:tx>
          <c:dLbls>
            <c:txPr>
              <a:bodyPr/>
              <a:lstStyle/>
              <a:p>
                <a:pPr>
                  <a:defRPr sz="1000">
                    <a:latin typeface="Calibri" pitchFamily="34" charset="0"/>
                  </a:defRPr>
                </a:pPr>
                <a:endParaRPr lang="en-US"/>
              </a:p>
            </c:txPr>
            <c:showVal val="1"/>
          </c:dLbls>
          <c:cat>
            <c:strRef>
              <c:f>Sheet1!$A$2:$A$11</c:f>
              <c:strCache>
                <c:ptCount val="10"/>
                <c:pt idx="0">
                  <c:v>News sharing sites</c:v>
                </c:pt>
                <c:pt idx="1">
                  <c:v>Online forums/communities</c:v>
                </c:pt>
                <c:pt idx="2">
                  <c:v>Blogs</c:v>
                </c:pt>
                <c:pt idx="3">
                  <c:v>Photo/Video sharing sites</c:v>
                </c:pt>
                <c:pt idx="4">
                  <c:v>Personal websites</c:v>
                </c:pt>
                <c:pt idx="5">
                  <c:v>Professional/Business networking sites</c:v>
                </c:pt>
                <c:pt idx="6">
                  <c:v>Social networking sites</c:v>
                </c:pt>
                <c:pt idx="7">
                  <c:v>Classifieds/Auction sites</c:v>
                </c:pt>
                <c:pt idx="8">
                  <c:v>Online gaming sites</c:v>
                </c:pt>
                <c:pt idx="9">
                  <c:v>Virtual world sites</c:v>
                </c:pt>
              </c:strCache>
            </c:strRef>
          </c:cat>
          <c:val>
            <c:numRef>
              <c:f>Sheet1!$C$2:$C$11</c:f>
              <c:numCache>
                <c:formatCode>0%</c:formatCode>
                <c:ptCount val="10"/>
                <c:pt idx="0">
                  <c:v>0.25</c:v>
                </c:pt>
                <c:pt idx="1">
                  <c:v>0.25</c:v>
                </c:pt>
                <c:pt idx="2">
                  <c:v>0.31000000000000011</c:v>
                </c:pt>
                <c:pt idx="3">
                  <c:v>0.35000000000000009</c:v>
                </c:pt>
                <c:pt idx="4">
                  <c:v>0.44</c:v>
                </c:pt>
                <c:pt idx="5">
                  <c:v>0.52</c:v>
                </c:pt>
                <c:pt idx="6">
                  <c:v>0.62000000000000022</c:v>
                </c:pt>
                <c:pt idx="7">
                  <c:v>0.14000000000000001</c:v>
                </c:pt>
                <c:pt idx="8">
                  <c:v>0.14000000000000001</c:v>
                </c:pt>
                <c:pt idx="9">
                  <c:v>0.16</c:v>
                </c:pt>
              </c:numCache>
            </c:numRef>
          </c:val>
        </c:ser>
        <c:axId val="208701312"/>
        <c:axId val="208190464"/>
      </c:barChart>
      <c:catAx>
        <c:axId val="208701312"/>
        <c:scaling>
          <c:orientation val="minMax"/>
        </c:scaling>
        <c:axPos val="l"/>
        <c:tickLblPos val="nextTo"/>
        <c:txPr>
          <a:bodyPr/>
          <a:lstStyle/>
          <a:p>
            <a:pPr>
              <a:defRPr sz="1100">
                <a:latin typeface="Calibri" pitchFamily="34" charset="0"/>
              </a:defRPr>
            </a:pPr>
            <a:endParaRPr lang="en-US"/>
          </a:p>
        </c:txPr>
        <c:crossAx val="208190464"/>
        <c:crosses val="autoZero"/>
        <c:auto val="1"/>
        <c:lblAlgn val="ctr"/>
        <c:lblOffset val="100"/>
      </c:catAx>
      <c:valAx>
        <c:axId val="208190464"/>
        <c:scaling>
          <c:orientation val="minMax"/>
        </c:scaling>
        <c:axPos val="b"/>
        <c:numFmt formatCode="0%" sourceLinked="1"/>
        <c:majorTickMark val="none"/>
        <c:tickLblPos val="none"/>
        <c:crossAx val="208701312"/>
        <c:crosses val="autoZero"/>
        <c:crossBetween val="between"/>
        <c:majorUnit val="0.25"/>
      </c:valAx>
    </c:plotArea>
    <c:legend>
      <c:legendPos val="r"/>
      <c:layout>
        <c:manualLayout>
          <c:xMode val="edge"/>
          <c:yMode val="edge"/>
          <c:x val="0.83976340477224676"/>
          <c:y val="0.44684136654957435"/>
          <c:w val="0.12305273729398752"/>
          <c:h val="0.14099133788297585"/>
        </c:manualLayout>
      </c:layout>
      <c:txPr>
        <a:bodyPr/>
        <a:lstStyle/>
        <a:p>
          <a:pPr>
            <a:defRPr sz="1100">
              <a:latin typeface="Calibri" pitchFamily="34" charset="0"/>
            </a:defRPr>
          </a:pPr>
          <a:endParaRPr lang="en-US"/>
        </a:p>
      </c:txPr>
    </c:legend>
    <c:plotVisOnly val="1"/>
    <c:dispBlanksAs val="gap"/>
  </c:chart>
  <c:txPr>
    <a:bodyPr/>
    <a:lstStyle/>
    <a:p>
      <a:pPr>
        <a:defRPr sz="1800"/>
      </a:pPr>
      <a:endParaRPr lang="en-US"/>
    </a:p>
  </c:txPr>
  <c:externalData r:id="rId1"/>
</c:chartSpace>
</file>

<file path=ppt/charts/chart5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4064878117780258"/>
          <c:y val="3.8511446907286875E-2"/>
          <c:w val="0.71854271771417955"/>
          <c:h val="0.83585620718414555"/>
        </c:manualLayout>
      </c:layout>
      <c:barChart>
        <c:barDir val="col"/>
        <c:grouping val="stacked"/>
        <c:ser>
          <c:idx val="0"/>
          <c:order val="0"/>
          <c:tx>
            <c:strRef>
              <c:f>Sheet1!$B$1</c:f>
              <c:strCache>
                <c:ptCount val="1"/>
                <c:pt idx="0">
                  <c:v>Don’t know / Not applicable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Sheet1!$B$2:$B$5</c:f>
              <c:numCache>
                <c:formatCode>0%</c:formatCode>
                <c:ptCount val="4"/>
                <c:pt idx="0">
                  <c:v>0.27101879327398837</c:v>
                </c:pt>
                <c:pt idx="1">
                  <c:v>0.35820895522388246</c:v>
                </c:pt>
                <c:pt idx="2">
                  <c:v>0.32132132132132313</c:v>
                </c:pt>
                <c:pt idx="3">
                  <c:v>0.13702623906705541</c:v>
                </c:pt>
              </c:numCache>
            </c:numRef>
          </c:val>
        </c:ser>
        <c:ser>
          <c:idx val="1"/>
          <c:order val="1"/>
          <c:tx>
            <c:strRef>
              <c:f>Sheet1!$C$1</c:f>
              <c:strCache>
                <c:ptCount val="1"/>
                <c:pt idx="0">
                  <c:v>No</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Sheet1!$C$2:$C$5</c:f>
              <c:numCache>
                <c:formatCode>0%</c:formatCode>
                <c:ptCount val="4"/>
                <c:pt idx="0">
                  <c:v>0.54995054401582588</c:v>
                </c:pt>
                <c:pt idx="1">
                  <c:v>0.56716417910447769</c:v>
                </c:pt>
                <c:pt idx="2">
                  <c:v>0.60660660660661025</c:v>
                </c:pt>
                <c:pt idx="3">
                  <c:v>0.478134110787172</c:v>
                </c:pt>
              </c:numCache>
            </c:numRef>
          </c:val>
        </c:ser>
        <c:ser>
          <c:idx val="2"/>
          <c:order val="2"/>
          <c:tx>
            <c:strRef>
              <c:f>Sheet1!$D$1</c:f>
              <c:strCache>
                <c:ptCount val="1"/>
                <c:pt idx="0">
                  <c:v>Yes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Sheet1!$D$2:$D$5</c:f>
              <c:numCache>
                <c:formatCode>0%</c:formatCode>
                <c:ptCount val="4"/>
                <c:pt idx="0">
                  <c:v>0.17903066271018792</c:v>
                </c:pt>
                <c:pt idx="1">
                  <c:v>7.4626865671641798E-2</c:v>
                </c:pt>
                <c:pt idx="2">
                  <c:v>7.2072072072072071E-2</c:v>
                </c:pt>
                <c:pt idx="3">
                  <c:v>0.38483965014577282</c:v>
                </c:pt>
              </c:numCache>
            </c:numRef>
          </c:val>
        </c:ser>
        <c:overlap val="100"/>
        <c:axId val="301051904"/>
        <c:axId val="301053440"/>
      </c:barChart>
      <c:catAx>
        <c:axId val="301051904"/>
        <c:scaling>
          <c:orientation val="minMax"/>
        </c:scaling>
        <c:axPos val="b"/>
        <c:tickLblPos val="nextTo"/>
        <c:txPr>
          <a:bodyPr/>
          <a:lstStyle/>
          <a:p>
            <a:pPr>
              <a:defRPr lang="en-US"/>
            </a:pPr>
            <a:endParaRPr lang="en-US"/>
          </a:p>
        </c:txPr>
        <c:crossAx val="301053440"/>
        <c:crosses val="autoZero"/>
        <c:auto val="1"/>
        <c:lblAlgn val="ctr"/>
        <c:lblOffset val="100"/>
      </c:catAx>
      <c:valAx>
        <c:axId val="301053440"/>
        <c:scaling>
          <c:orientation val="minMax"/>
          <c:max val="1"/>
        </c:scaling>
        <c:delete val="1"/>
        <c:axPos val="l"/>
        <c:numFmt formatCode="0%" sourceLinked="1"/>
        <c:tickLblPos val="none"/>
        <c:crossAx val="301051904"/>
        <c:crosses val="autoZero"/>
        <c:crossBetween val="between"/>
      </c:valAx>
    </c:plotArea>
    <c:legend>
      <c:legendPos val="r"/>
      <c:layout>
        <c:manualLayout>
          <c:xMode val="edge"/>
          <c:yMode val="edge"/>
          <c:x val="0.85795782450846536"/>
          <c:y val="0.39516964522693088"/>
          <c:w val="0.12857769933930668"/>
          <c:h val="0.2500330121778256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1.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4064878117780258"/>
          <c:y val="3.8511446907286875E-2"/>
          <c:w val="0.71854271771417955"/>
          <c:h val="0.83705579699808275"/>
        </c:manualLayout>
      </c:layout>
      <c:barChart>
        <c:barDir val="col"/>
        <c:grouping val="stacked"/>
        <c:ser>
          <c:idx val="0"/>
          <c:order val="0"/>
          <c:tx>
            <c:strRef>
              <c:f>Sheet1!$B$1</c:f>
              <c:strCache>
                <c:ptCount val="1"/>
                <c:pt idx="0">
                  <c:v>Don’t know/Not applicable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0.20743494423791844</c:v>
                </c:pt>
                <c:pt idx="1">
                  <c:v>0.24477611940298521</c:v>
                </c:pt>
                <c:pt idx="2">
                  <c:v>0.24024024024024143</c:v>
                </c:pt>
                <c:pt idx="3">
                  <c:v>0.16766467065868162</c:v>
                </c:pt>
                <c:pt idx="4">
                  <c:v>0.17784256559766851</c:v>
                </c:pt>
              </c:numCache>
            </c:numRef>
          </c:val>
        </c:ser>
        <c:ser>
          <c:idx val="1"/>
          <c:order val="1"/>
          <c:tx>
            <c:strRef>
              <c:f>Sheet1!$C$1</c:f>
              <c:strCache>
                <c:ptCount val="1"/>
                <c:pt idx="0">
                  <c:v>No</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0.49888475836431551</c:v>
                </c:pt>
                <c:pt idx="1">
                  <c:v>0.36417910447761198</c:v>
                </c:pt>
                <c:pt idx="2">
                  <c:v>0.42342342342342348</c:v>
                </c:pt>
                <c:pt idx="3">
                  <c:v>0.42814371257485195</c:v>
                </c:pt>
                <c:pt idx="4">
                  <c:v>0.77259475218659535</c:v>
                </c:pt>
              </c:numCache>
            </c:numRef>
          </c:val>
        </c:ser>
        <c:ser>
          <c:idx val="2"/>
          <c:order val="2"/>
          <c:tx>
            <c:strRef>
              <c:f>Sheet1!$D$1</c:f>
              <c:strCache>
                <c:ptCount val="1"/>
                <c:pt idx="0">
                  <c:v>Yes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0.29368029739777279</c:v>
                </c:pt>
                <c:pt idx="1">
                  <c:v>0.39104477611940619</c:v>
                </c:pt>
                <c:pt idx="2">
                  <c:v>0.33633633633633636</c:v>
                </c:pt>
                <c:pt idx="3">
                  <c:v>0.40419161676646709</c:v>
                </c:pt>
                <c:pt idx="4">
                  <c:v>4.9562682215744051E-2</c:v>
                </c:pt>
              </c:numCache>
            </c:numRef>
          </c:val>
        </c:ser>
        <c:overlap val="100"/>
        <c:axId val="301191168"/>
        <c:axId val="301192704"/>
      </c:barChart>
      <c:catAx>
        <c:axId val="301191168"/>
        <c:scaling>
          <c:orientation val="minMax"/>
        </c:scaling>
        <c:axPos val="b"/>
        <c:tickLblPos val="nextTo"/>
        <c:txPr>
          <a:bodyPr/>
          <a:lstStyle/>
          <a:p>
            <a:pPr>
              <a:defRPr lang="en-US"/>
            </a:pPr>
            <a:endParaRPr lang="en-US"/>
          </a:p>
        </c:txPr>
        <c:crossAx val="301192704"/>
        <c:crosses val="autoZero"/>
        <c:auto val="1"/>
        <c:lblAlgn val="ctr"/>
        <c:lblOffset val="100"/>
      </c:catAx>
      <c:valAx>
        <c:axId val="301192704"/>
        <c:scaling>
          <c:orientation val="minMax"/>
          <c:max val="1"/>
        </c:scaling>
        <c:delete val="1"/>
        <c:axPos val="l"/>
        <c:numFmt formatCode="0%" sourceLinked="1"/>
        <c:tickLblPos val="none"/>
        <c:crossAx val="301191168"/>
        <c:crosses val="autoZero"/>
        <c:crossBetween val="between"/>
      </c:valAx>
    </c:plotArea>
    <c:legend>
      <c:legendPos val="r"/>
      <c:layout>
        <c:manualLayout>
          <c:xMode val="edge"/>
          <c:yMode val="edge"/>
          <c:x val="0.85795782450846536"/>
          <c:y val="0.30295060019514952"/>
          <c:w val="0.13007473242491388"/>
          <c:h val="0.4094086546098172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2.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4064878117780258"/>
          <c:y val="3.8511446907286875E-2"/>
          <c:w val="0.71854271771417955"/>
          <c:h val="0.84035776578163901"/>
        </c:manualLayout>
      </c:layout>
      <c:barChart>
        <c:barDir val="col"/>
        <c:grouping val="stacked"/>
        <c:ser>
          <c:idx val="0"/>
          <c:order val="0"/>
          <c:tx>
            <c:strRef>
              <c:f>Sheet1!$B$1</c:f>
              <c:strCache>
                <c:ptCount val="1"/>
                <c:pt idx="0">
                  <c:v>Don’t know/Not applicable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0.21784386617100468</c:v>
                </c:pt>
                <c:pt idx="1">
                  <c:v>0.2656716417910448</c:v>
                </c:pt>
                <c:pt idx="2">
                  <c:v>0.27027027027027195</c:v>
                </c:pt>
                <c:pt idx="3">
                  <c:v>0.21556886227544941</c:v>
                </c:pt>
                <c:pt idx="4">
                  <c:v>0.12244897959183668</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0.68178438661710061</c:v>
                </c:pt>
                <c:pt idx="1">
                  <c:v>0.65970149253732002</c:v>
                </c:pt>
                <c:pt idx="2">
                  <c:v>0.63963963963964521</c:v>
                </c:pt>
                <c:pt idx="3">
                  <c:v>0.64970059880239561</c:v>
                </c:pt>
                <c:pt idx="4">
                  <c:v>0.77551020408163251</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0.10037174721189612</c:v>
                </c:pt>
                <c:pt idx="1">
                  <c:v>7.4626865671641798E-2</c:v>
                </c:pt>
                <c:pt idx="2">
                  <c:v>9.0090090090090974E-2</c:v>
                </c:pt>
                <c:pt idx="3">
                  <c:v>0.1347305389221557</c:v>
                </c:pt>
                <c:pt idx="4">
                  <c:v>0.10204081632653061</c:v>
                </c:pt>
              </c:numCache>
            </c:numRef>
          </c:val>
        </c:ser>
        <c:overlap val="100"/>
        <c:axId val="301301760"/>
        <c:axId val="301303296"/>
      </c:barChart>
      <c:catAx>
        <c:axId val="301301760"/>
        <c:scaling>
          <c:orientation val="minMax"/>
        </c:scaling>
        <c:axPos val="b"/>
        <c:tickLblPos val="nextTo"/>
        <c:txPr>
          <a:bodyPr/>
          <a:lstStyle/>
          <a:p>
            <a:pPr>
              <a:defRPr lang="en-US"/>
            </a:pPr>
            <a:endParaRPr lang="en-US"/>
          </a:p>
        </c:txPr>
        <c:crossAx val="301303296"/>
        <c:crosses val="autoZero"/>
        <c:auto val="1"/>
        <c:lblAlgn val="ctr"/>
        <c:lblOffset val="100"/>
      </c:catAx>
      <c:valAx>
        <c:axId val="301303296"/>
        <c:scaling>
          <c:orientation val="minMax"/>
          <c:max val="1"/>
        </c:scaling>
        <c:delete val="1"/>
        <c:axPos val="l"/>
        <c:numFmt formatCode="0%" sourceLinked="1"/>
        <c:tickLblPos val="none"/>
        <c:crossAx val="301301760"/>
        <c:crosses val="autoZero"/>
        <c:crossBetween val="between"/>
      </c:valAx>
    </c:plotArea>
    <c:legend>
      <c:legendPos val="r"/>
      <c:layout>
        <c:manualLayout>
          <c:xMode val="edge"/>
          <c:yMode val="edge"/>
          <c:x val="0.85795782450846536"/>
          <c:y val="0.30809099354153757"/>
          <c:w val="0.1255837144608421"/>
          <c:h val="0.396100371582767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3.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4064878117780258"/>
          <c:y val="3.8511446907286875E-2"/>
          <c:w val="0.71854271771417955"/>
          <c:h val="0.8314269689054703"/>
        </c:manualLayout>
      </c:layout>
      <c:barChart>
        <c:barDir val="col"/>
        <c:grouping val="stacked"/>
        <c:ser>
          <c:idx val="0"/>
          <c:order val="0"/>
          <c:tx>
            <c:strRef>
              <c:f>Sheet1!$B$1</c:f>
              <c:strCache>
                <c:ptCount val="1"/>
                <c:pt idx="0">
                  <c:v>Don’t know/Not applicable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Sheet1!$B$2:$B$5</c:f>
              <c:numCache>
                <c:formatCode>0%</c:formatCode>
                <c:ptCount val="4"/>
                <c:pt idx="0">
                  <c:v>0.23442136498516344</c:v>
                </c:pt>
                <c:pt idx="1">
                  <c:v>0.2835820895522409</c:v>
                </c:pt>
                <c:pt idx="2">
                  <c:v>0.31531531531531748</c:v>
                </c:pt>
                <c:pt idx="3">
                  <c:v>0.10787172011661871</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Sheet1!$C$2:$C$5</c:f>
              <c:numCache>
                <c:formatCode>0%</c:formatCode>
                <c:ptCount val="4"/>
                <c:pt idx="0">
                  <c:v>0.68941641938674558</c:v>
                </c:pt>
                <c:pt idx="1">
                  <c:v>0.67462686567164265</c:v>
                </c:pt>
                <c:pt idx="2">
                  <c:v>0.61861861861862444</c:v>
                </c:pt>
                <c:pt idx="3">
                  <c:v>0.77259475218659535</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WW</c:v>
                </c:pt>
                <c:pt idx="1">
                  <c:v>US</c:v>
                </c:pt>
                <c:pt idx="2">
                  <c:v>UK</c:v>
                </c:pt>
                <c:pt idx="3">
                  <c:v>France</c:v>
                </c:pt>
              </c:strCache>
            </c:strRef>
          </c:cat>
          <c:val>
            <c:numRef>
              <c:f>Sheet1!$D$2:$D$5</c:f>
              <c:numCache>
                <c:formatCode>0%</c:formatCode>
                <c:ptCount val="4"/>
                <c:pt idx="0">
                  <c:v>7.6162215628091084E-2</c:v>
                </c:pt>
                <c:pt idx="1">
                  <c:v>4.1791044776119397E-2</c:v>
                </c:pt>
                <c:pt idx="2">
                  <c:v>6.606606606606609E-2</c:v>
                </c:pt>
                <c:pt idx="3">
                  <c:v>0.119533527696793</c:v>
                </c:pt>
              </c:numCache>
            </c:numRef>
          </c:val>
        </c:ser>
        <c:overlap val="100"/>
        <c:axId val="301346816"/>
        <c:axId val="301348352"/>
      </c:barChart>
      <c:catAx>
        <c:axId val="301346816"/>
        <c:scaling>
          <c:orientation val="minMax"/>
        </c:scaling>
        <c:axPos val="b"/>
        <c:tickLblPos val="nextTo"/>
        <c:txPr>
          <a:bodyPr/>
          <a:lstStyle/>
          <a:p>
            <a:pPr>
              <a:defRPr lang="en-US"/>
            </a:pPr>
            <a:endParaRPr lang="en-US"/>
          </a:p>
        </c:txPr>
        <c:crossAx val="301348352"/>
        <c:crosses val="autoZero"/>
        <c:auto val="1"/>
        <c:lblAlgn val="ctr"/>
        <c:lblOffset val="100"/>
      </c:catAx>
      <c:valAx>
        <c:axId val="301348352"/>
        <c:scaling>
          <c:orientation val="minMax"/>
          <c:max val="1"/>
        </c:scaling>
        <c:delete val="1"/>
        <c:axPos val="l"/>
        <c:numFmt formatCode="0%" sourceLinked="1"/>
        <c:tickLblPos val="none"/>
        <c:crossAx val="301346816"/>
        <c:crosses val="autoZero"/>
        <c:crossBetween val="between"/>
      </c:valAx>
    </c:plotArea>
    <c:legend>
      <c:legendPos val="r"/>
      <c:layout>
        <c:manualLayout>
          <c:xMode val="edge"/>
          <c:yMode val="edge"/>
          <c:x val="0.85795782450846536"/>
          <c:y val="0.33337189241794379"/>
          <c:w val="0.13905676835305725"/>
          <c:h val="0.35677452888613626"/>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4.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4064878117780258"/>
          <c:y val="3.8511446907286875E-2"/>
          <c:w val="0.71854271771417955"/>
          <c:h val="0.83601618616922457"/>
        </c:manualLayout>
      </c:layout>
      <c:barChart>
        <c:barDir val="col"/>
        <c:grouping val="stacked"/>
        <c:ser>
          <c:idx val="0"/>
          <c:order val="0"/>
          <c:tx>
            <c:strRef>
              <c:f>Sheet1!$B$1</c:f>
              <c:strCache>
                <c:ptCount val="1"/>
                <c:pt idx="0">
                  <c:v>Don’t know/Not applicable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0.20074349442379313</c:v>
                </c:pt>
                <c:pt idx="1">
                  <c:v>0.23582089552238841</c:v>
                </c:pt>
                <c:pt idx="2">
                  <c:v>0.23723723723723852</c:v>
                </c:pt>
                <c:pt idx="3">
                  <c:v>0.19161676646706591</c:v>
                </c:pt>
                <c:pt idx="4">
                  <c:v>0.13994169096210032</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0.70557620817843869</c:v>
                </c:pt>
                <c:pt idx="1">
                  <c:v>0.67761194029851401</c:v>
                </c:pt>
                <c:pt idx="2">
                  <c:v>0.67867867867868836</c:v>
                </c:pt>
                <c:pt idx="3">
                  <c:v>0.67065868263473705</c:v>
                </c:pt>
                <c:pt idx="4">
                  <c:v>0.79300291545189505</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9.3680297397769743E-2</c:v>
                </c:pt>
                <c:pt idx="1">
                  <c:v>8.6567164179104567E-2</c:v>
                </c:pt>
                <c:pt idx="2">
                  <c:v>8.4084084084084146E-2</c:v>
                </c:pt>
                <c:pt idx="3">
                  <c:v>0.13772455089820371</c:v>
                </c:pt>
                <c:pt idx="4">
                  <c:v>6.7055393586005832E-2</c:v>
                </c:pt>
              </c:numCache>
            </c:numRef>
          </c:val>
        </c:ser>
        <c:overlap val="100"/>
        <c:axId val="301469696"/>
        <c:axId val="301471232"/>
      </c:barChart>
      <c:catAx>
        <c:axId val="301469696"/>
        <c:scaling>
          <c:orientation val="minMax"/>
        </c:scaling>
        <c:axPos val="b"/>
        <c:tickLblPos val="nextTo"/>
        <c:txPr>
          <a:bodyPr/>
          <a:lstStyle/>
          <a:p>
            <a:pPr>
              <a:defRPr lang="en-US"/>
            </a:pPr>
            <a:endParaRPr lang="en-US"/>
          </a:p>
        </c:txPr>
        <c:crossAx val="301471232"/>
        <c:crosses val="autoZero"/>
        <c:auto val="1"/>
        <c:lblAlgn val="ctr"/>
        <c:lblOffset val="100"/>
      </c:catAx>
      <c:valAx>
        <c:axId val="301471232"/>
        <c:scaling>
          <c:orientation val="minMax"/>
          <c:max val="1"/>
        </c:scaling>
        <c:delete val="1"/>
        <c:axPos val="l"/>
        <c:numFmt formatCode="0%" sourceLinked="1"/>
        <c:tickLblPos val="none"/>
        <c:crossAx val="301469696"/>
        <c:crosses val="autoZero"/>
        <c:crossBetween val="between"/>
      </c:valAx>
    </c:plotArea>
    <c:legend>
      <c:legendPos val="r"/>
      <c:layout>
        <c:manualLayout>
          <c:xMode val="edge"/>
          <c:yMode val="edge"/>
          <c:x val="0.85795782450846536"/>
          <c:y val="0.3305629036538989"/>
          <c:w val="0.13606275637700976"/>
          <c:h val="0.28374082102096787"/>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5.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4064878117780258"/>
          <c:y val="3.8511446907286875E-2"/>
          <c:w val="0.71854271771417955"/>
          <c:h val="0.84317465335982755"/>
        </c:manualLayout>
      </c:layout>
      <c:barChart>
        <c:barDir val="col"/>
        <c:grouping val="stacked"/>
        <c:ser>
          <c:idx val="0"/>
          <c:order val="0"/>
          <c:tx>
            <c:strRef>
              <c:f>Sheet1!$B$1</c:f>
              <c:strCache>
                <c:ptCount val="1"/>
                <c:pt idx="0">
                  <c:v>Don’t know/Not applicable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0.10706319702602272</c:v>
                </c:pt>
                <c:pt idx="1">
                  <c:v>0.10746268656716419</c:v>
                </c:pt>
                <c:pt idx="2">
                  <c:v>0.12012012012012065</c:v>
                </c:pt>
                <c:pt idx="3">
                  <c:v>8.682634730539017E-2</c:v>
                </c:pt>
                <c:pt idx="4">
                  <c:v>0.11370262390670602</c:v>
                </c:pt>
              </c:numCache>
            </c:numRef>
          </c:val>
        </c:ser>
        <c:ser>
          <c:idx val="1"/>
          <c:order val="1"/>
          <c:tx>
            <c:strRef>
              <c:f>Sheet1!$C$1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0.69739776951672849</c:v>
                </c:pt>
                <c:pt idx="1">
                  <c:v>0.71940298507462341</c:v>
                </c:pt>
                <c:pt idx="2">
                  <c:v>0.6966966966967022</c:v>
                </c:pt>
                <c:pt idx="3">
                  <c:v>0.70958083832335361</c:v>
                </c:pt>
                <c:pt idx="4">
                  <c:v>0.66472303206997863</c:v>
                </c:pt>
              </c:numCache>
            </c:numRef>
          </c:val>
        </c:ser>
        <c:ser>
          <c:idx val="2"/>
          <c:order val="2"/>
          <c:tx>
            <c:strRef>
              <c:f>Sheet1!$D$1</c:f>
              <c:strCache>
                <c:ptCount val="1"/>
                <c:pt idx="0">
                  <c:v>Yes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0.19553903345725032</c:v>
                </c:pt>
                <c:pt idx="1">
                  <c:v>0.17313432835820888</c:v>
                </c:pt>
                <c:pt idx="2">
                  <c:v>0.18318318318318341</c:v>
                </c:pt>
                <c:pt idx="3">
                  <c:v>0.20359281437125748</c:v>
                </c:pt>
                <c:pt idx="4">
                  <c:v>0.22157434402332371</c:v>
                </c:pt>
              </c:numCache>
            </c:numRef>
          </c:val>
        </c:ser>
        <c:overlap val="100"/>
        <c:axId val="301608960"/>
        <c:axId val="301610496"/>
      </c:barChart>
      <c:catAx>
        <c:axId val="301608960"/>
        <c:scaling>
          <c:orientation val="minMax"/>
        </c:scaling>
        <c:axPos val="b"/>
        <c:tickLblPos val="nextTo"/>
        <c:txPr>
          <a:bodyPr/>
          <a:lstStyle/>
          <a:p>
            <a:pPr>
              <a:defRPr lang="en-US"/>
            </a:pPr>
            <a:endParaRPr lang="en-US"/>
          </a:p>
        </c:txPr>
        <c:crossAx val="301610496"/>
        <c:crosses val="autoZero"/>
        <c:auto val="1"/>
        <c:lblAlgn val="ctr"/>
        <c:lblOffset val="100"/>
      </c:catAx>
      <c:valAx>
        <c:axId val="301610496"/>
        <c:scaling>
          <c:orientation val="minMax"/>
          <c:max val="1"/>
        </c:scaling>
        <c:delete val="1"/>
        <c:axPos val="l"/>
        <c:numFmt formatCode="0%" sourceLinked="1"/>
        <c:tickLblPos val="none"/>
        <c:crossAx val="301608960"/>
        <c:crosses val="autoZero"/>
        <c:crossBetween val="between"/>
      </c:valAx>
    </c:plotArea>
    <c:legend>
      <c:legendPos val="r"/>
      <c:layout>
        <c:manualLayout>
          <c:xMode val="edge"/>
          <c:yMode val="edge"/>
          <c:x val="0.85046418973077287"/>
          <c:y val="0.327753914889854"/>
          <c:w val="0.14953581026922541"/>
          <c:h val="0.28654980978501282"/>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6.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7.8008086826984513E-2"/>
          <c:y val="3.6143579559886396E-2"/>
          <c:w val="0.72094831051524189"/>
          <c:h val="0.78949698298021787"/>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7.2118959107806913E-2</c:v>
                </c:pt>
                <c:pt idx="1">
                  <c:v>7.4626865671641798E-2</c:v>
                </c:pt>
                <c:pt idx="2">
                  <c:v>6.606606606606609E-2</c:v>
                </c:pt>
                <c:pt idx="3">
                  <c:v>0.12275449101796408</c:v>
                </c:pt>
                <c:pt idx="4">
                  <c:v>2.6239067055393847E-2</c:v>
                </c:pt>
              </c:numCache>
            </c:numRef>
          </c:val>
        </c:ser>
        <c:ser>
          <c:idx val="1"/>
          <c:order val="1"/>
          <c:tx>
            <c:strRef>
              <c:f>Sheet1!$C$1</c:f>
              <c:strCache>
                <c:ptCount val="1"/>
                <c:pt idx="0">
                  <c:v>I am not at all concerned about my online reputation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0.22230483271375465</c:v>
                </c:pt>
                <c:pt idx="1">
                  <c:v>0.23582089552238841</c:v>
                </c:pt>
                <c:pt idx="2">
                  <c:v>0.23723723723723858</c:v>
                </c:pt>
                <c:pt idx="3">
                  <c:v>0.12275449101796408</c:v>
                </c:pt>
                <c:pt idx="4">
                  <c:v>0.2915451895043733</c:v>
                </c:pt>
              </c:numCache>
            </c:numRef>
          </c:val>
        </c:ser>
        <c:ser>
          <c:idx val="2"/>
          <c:order val="2"/>
          <c:tx>
            <c:strRef>
              <c:f>Sheet1!$D$1</c:f>
              <c:strCache>
                <c:ptCount val="1"/>
                <c:pt idx="0">
                  <c:v>I am not very concerned about my online reputation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0.25501858736059663</c:v>
                </c:pt>
                <c:pt idx="1">
                  <c:v>0.18208955223880588</c:v>
                </c:pt>
                <c:pt idx="2">
                  <c:v>0.20420420420420421</c:v>
                </c:pt>
                <c:pt idx="3">
                  <c:v>0.28143712574850299</c:v>
                </c:pt>
                <c:pt idx="4">
                  <c:v>0.34985422740524974</c:v>
                </c:pt>
              </c:numCache>
            </c:numRef>
          </c:val>
        </c:ser>
        <c:ser>
          <c:idx val="3"/>
          <c:order val="3"/>
          <c:tx>
            <c:strRef>
              <c:f>Sheet1!$E$1</c:f>
              <c:strCache>
                <c:ptCount val="1"/>
                <c:pt idx="0">
                  <c:v>I am somewhat concerned about my online reputation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0.28475836431226992</c:v>
                </c:pt>
                <c:pt idx="1">
                  <c:v>0.2656716417910448</c:v>
                </c:pt>
                <c:pt idx="2">
                  <c:v>0.30930930930931233</c:v>
                </c:pt>
                <c:pt idx="3">
                  <c:v>0.32335329341317381</c:v>
                </c:pt>
                <c:pt idx="4">
                  <c:v>0.24198250728862972</c:v>
                </c:pt>
              </c:numCache>
            </c:numRef>
          </c:val>
        </c:ser>
        <c:ser>
          <c:idx val="4"/>
          <c:order val="4"/>
          <c:tx>
            <c:strRef>
              <c:f>Sheet1!$F$1</c:f>
              <c:strCache>
                <c:ptCount val="1"/>
                <c:pt idx="0">
                  <c:v>I am very concerned about my online reputation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0.16579925650557698</c:v>
                </c:pt>
                <c:pt idx="1">
                  <c:v>0.24179104477612065</c:v>
                </c:pt>
                <c:pt idx="2">
                  <c:v>0.18318318318318341</c:v>
                </c:pt>
                <c:pt idx="3">
                  <c:v>0.14970059880239675</c:v>
                </c:pt>
                <c:pt idx="4">
                  <c:v>9.0379008746355696E-2</c:v>
                </c:pt>
              </c:numCache>
            </c:numRef>
          </c:val>
        </c:ser>
        <c:overlap val="100"/>
        <c:axId val="301902464"/>
        <c:axId val="301920640"/>
      </c:barChart>
      <c:catAx>
        <c:axId val="301902464"/>
        <c:scaling>
          <c:orientation val="minMax"/>
        </c:scaling>
        <c:axPos val="b"/>
        <c:tickLblPos val="nextTo"/>
        <c:txPr>
          <a:bodyPr/>
          <a:lstStyle/>
          <a:p>
            <a:pPr>
              <a:defRPr lang="en-US"/>
            </a:pPr>
            <a:endParaRPr lang="en-US"/>
          </a:p>
        </c:txPr>
        <c:crossAx val="301920640"/>
        <c:crosses val="autoZero"/>
        <c:auto val="1"/>
        <c:lblAlgn val="ctr"/>
        <c:lblOffset val="100"/>
      </c:catAx>
      <c:valAx>
        <c:axId val="301920640"/>
        <c:scaling>
          <c:orientation val="minMax"/>
          <c:max val="1"/>
        </c:scaling>
        <c:delete val="1"/>
        <c:axPos val="l"/>
        <c:numFmt formatCode="0%" sourceLinked="1"/>
        <c:tickLblPos val="none"/>
        <c:crossAx val="301902464"/>
        <c:crosses val="autoZero"/>
        <c:crossBetween val="between"/>
      </c:valAx>
    </c:plotArea>
    <c:legend>
      <c:legendPos val="r"/>
      <c:layout>
        <c:manualLayout>
          <c:xMode val="edge"/>
          <c:yMode val="edge"/>
          <c:x val="0.79895639734222357"/>
          <c:y val="8.2059482300783027E-2"/>
          <c:w val="0.19203459364876688"/>
          <c:h val="0.76843235504652829"/>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7.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0053060934950699"/>
          <c:y val="3.5724523564989161E-2"/>
          <c:w val="0.72158638953914456"/>
          <c:h val="0.84819319903623958"/>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9.2936802973978244E-2</c:v>
                </c:pt>
                <c:pt idx="1">
                  <c:v>0.10149253731343302</c:v>
                </c:pt>
                <c:pt idx="2">
                  <c:v>0.1081081081081081</c:v>
                </c:pt>
                <c:pt idx="3">
                  <c:v>0.11377245508982042</c:v>
                </c:pt>
                <c:pt idx="4">
                  <c:v>4.9562682215744051E-2</c:v>
                </c:pt>
              </c:numCache>
            </c:numRef>
          </c:val>
        </c:ser>
        <c:ser>
          <c:idx val="1"/>
          <c:order val="1"/>
          <c:tx>
            <c:strRef>
              <c:f>Sheet1!$C$1</c:f>
              <c:strCache>
                <c:ptCount val="1"/>
                <c:pt idx="0">
                  <c:v>No control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0.11598513011152417</c:v>
                </c:pt>
                <c:pt idx="1">
                  <c:v>6.2686567164179099E-2</c:v>
                </c:pt>
                <c:pt idx="2">
                  <c:v>9.0090090090090974E-2</c:v>
                </c:pt>
                <c:pt idx="3">
                  <c:v>0.12275449101796408</c:v>
                </c:pt>
                <c:pt idx="4">
                  <c:v>0.18658892128279891</c:v>
                </c:pt>
              </c:numCache>
            </c:numRef>
          </c:val>
        </c:ser>
        <c:ser>
          <c:idx val="2"/>
          <c:order val="2"/>
          <c:tx>
            <c:strRef>
              <c:f>Sheet1!$D$1</c:f>
              <c:strCache>
                <c:ptCount val="1"/>
                <c:pt idx="0">
                  <c:v>Some control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0.51078066914498144</c:v>
                </c:pt>
                <c:pt idx="1">
                  <c:v>0.43283582089552242</c:v>
                </c:pt>
                <c:pt idx="2">
                  <c:v>0.49549549549549582</c:v>
                </c:pt>
                <c:pt idx="3">
                  <c:v>0.61976047904191622</c:v>
                </c:pt>
                <c:pt idx="4">
                  <c:v>0.49562682215743653</c:v>
                </c:pt>
              </c:numCache>
            </c:numRef>
          </c:val>
        </c:ser>
        <c:ser>
          <c:idx val="3"/>
          <c:order val="3"/>
          <c:tx>
            <c:strRef>
              <c:f>Sheet1!$E$1</c:f>
              <c:strCache>
                <c:ptCount val="1"/>
                <c:pt idx="0">
                  <c:v>A lot of control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0.28029739776951684</c:v>
                </c:pt>
                <c:pt idx="1">
                  <c:v>0.40298507462686711</c:v>
                </c:pt>
                <c:pt idx="2">
                  <c:v>0.30630630630630795</c:v>
                </c:pt>
                <c:pt idx="3">
                  <c:v>0.14371257485030026</c:v>
                </c:pt>
                <c:pt idx="4">
                  <c:v>0.26822157434402338</c:v>
                </c:pt>
              </c:numCache>
            </c:numRef>
          </c:val>
        </c:ser>
        <c:overlap val="100"/>
        <c:axId val="302170880"/>
        <c:axId val="302172416"/>
      </c:barChart>
      <c:catAx>
        <c:axId val="302170880"/>
        <c:scaling>
          <c:orientation val="minMax"/>
        </c:scaling>
        <c:axPos val="b"/>
        <c:tickLblPos val="nextTo"/>
        <c:txPr>
          <a:bodyPr/>
          <a:lstStyle/>
          <a:p>
            <a:pPr>
              <a:defRPr lang="en-US"/>
            </a:pPr>
            <a:endParaRPr lang="en-US"/>
          </a:p>
        </c:txPr>
        <c:crossAx val="302172416"/>
        <c:crosses val="autoZero"/>
        <c:auto val="1"/>
        <c:lblAlgn val="ctr"/>
        <c:lblOffset val="100"/>
      </c:catAx>
      <c:valAx>
        <c:axId val="302172416"/>
        <c:scaling>
          <c:orientation val="minMax"/>
          <c:max val="1"/>
        </c:scaling>
        <c:delete val="1"/>
        <c:axPos val="l"/>
        <c:numFmt formatCode="0%" sourceLinked="1"/>
        <c:tickLblPos val="none"/>
        <c:crossAx val="302170880"/>
        <c:crosses val="autoZero"/>
        <c:crossBetween val="between"/>
      </c:valAx>
    </c:plotArea>
    <c:legend>
      <c:legendPos val="r"/>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4.9663879555772138E-2"/>
          <c:y val="3.6464380561897235E-2"/>
          <c:w val="0.78094693375054502"/>
          <c:h val="0.84879187438849035"/>
        </c:manualLayout>
      </c:layout>
      <c:barChart>
        <c:barDir val="col"/>
        <c:grouping val="stacked"/>
        <c:ser>
          <c:idx val="0"/>
          <c:order val="0"/>
          <c:tx>
            <c:strRef>
              <c:f>Sheet1!$B$1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0.22013093289689128</c:v>
                </c:pt>
                <c:pt idx="1">
                  <c:v>0.21107266435986158</c:v>
                </c:pt>
                <c:pt idx="2">
                  <c:v>0.25773195876288663</c:v>
                </c:pt>
                <c:pt idx="3">
                  <c:v>0.27974276527331188</c:v>
                </c:pt>
                <c:pt idx="4">
                  <c:v>0.13897280966767372</c:v>
                </c:pt>
              </c:numCache>
            </c:numRef>
          </c:val>
        </c:ser>
        <c:ser>
          <c:idx val="1"/>
          <c:order val="1"/>
          <c:tx>
            <c:strRef>
              <c:f>Sheet1!$C$1</c:f>
              <c:strCache>
                <c:ptCount val="1"/>
                <c:pt idx="0">
                  <c:v>Yes, in some instances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0.25368248772504376</c:v>
                </c:pt>
                <c:pt idx="1">
                  <c:v>0.25951557093425842</c:v>
                </c:pt>
                <c:pt idx="2">
                  <c:v>0.25773195876288663</c:v>
                </c:pt>
                <c:pt idx="3">
                  <c:v>0.24758842443730059</c:v>
                </c:pt>
                <c:pt idx="4">
                  <c:v>0.25075528700906341</c:v>
                </c:pt>
              </c:numCache>
            </c:numRef>
          </c:val>
        </c:ser>
        <c:ser>
          <c:idx val="2"/>
          <c:order val="2"/>
          <c:tx>
            <c:strRef>
              <c:f>Sheet1!$D$1</c:f>
              <c:strCache>
                <c:ptCount val="1"/>
                <c:pt idx="0">
                  <c:v>Yes, always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0.52618657937806856</c:v>
                </c:pt>
                <c:pt idx="1">
                  <c:v>0.52941176470588236</c:v>
                </c:pt>
                <c:pt idx="2">
                  <c:v>0.4845360824742268</c:v>
                </c:pt>
                <c:pt idx="3">
                  <c:v>0.47266881028939084</c:v>
                </c:pt>
                <c:pt idx="4">
                  <c:v>0.61027190332326364</c:v>
                </c:pt>
              </c:numCache>
            </c:numRef>
          </c:val>
        </c:ser>
        <c:overlap val="100"/>
        <c:axId val="303936256"/>
        <c:axId val="303937792"/>
      </c:barChart>
      <c:catAx>
        <c:axId val="303936256"/>
        <c:scaling>
          <c:orientation val="minMax"/>
        </c:scaling>
        <c:axPos val="b"/>
        <c:tickLblPos val="nextTo"/>
        <c:txPr>
          <a:bodyPr/>
          <a:lstStyle/>
          <a:p>
            <a:pPr>
              <a:defRPr lang="en-US"/>
            </a:pPr>
            <a:endParaRPr lang="en-US"/>
          </a:p>
        </c:txPr>
        <c:crossAx val="303937792"/>
        <c:crosses val="autoZero"/>
        <c:auto val="1"/>
        <c:lblAlgn val="ctr"/>
        <c:lblOffset val="100"/>
      </c:catAx>
      <c:valAx>
        <c:axId val="303937792"/>
        <c:scaling>
          <c:orientation val="minMax"/>
          <c:max val="1"/>
        </c:scaling>
        <c:delete val="1"/>
        <c:axPos val="l"/>
        <c:numFmt formatCode="0%" sourceLinked="1"/>
        <c:tickLblPos val="none"/>
        <c:crossAx val="303936256"/>
        <c:crosses val="autoZero"/>
        <c:crossBetween val="between"/>
      </c:valAx>
    </c:plotArea>
    <c:legend>
      <c:legendPos val="r"/>
      <c:layout>
        <c:manualLayout>
          <c:xMode val="edge"/>
          <c:yMode val="edge"/>
          <c:x val="0.83657967631896446"/>
          <c:y val="0.40900782742393876"/>
          <c:w val="0.15853433019569768"/>
          <c:h val="0.28257582816940935"/>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59.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31468385352433381"/>
          <c:y val="3.9166183174471604E-2"/>
          <c:w val="0.57055038112978951"/>
          <c:h val="0.88716883116883161"/>
        </c:manualLayout>
      </c:layout>
      <c:barChart>
        <c:barDir val="bar"/>
        <c:grouping val="clustered"/>
        <c:ser>
          <c:idx val="0"/>
          <c:order val="0"/>
          <c:tx>
            <c:strRef>
              <c:f>Sheet1!$B$1</c:f>
              <c:strCache>
                <c:ptCount val="1"/>
                <c:pt idx="0">
                  <c:v>France (n=285)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Sheet1!$B$2:$B$6</c:f>
              <c:numCache>
                <c:formatCode>0%</c:formatCode>
                <c:ptCount val="5"/>
                <c:pt idx="0">
                  <c:v>1.4035087719298244E-2</c:v>
                </c:pt>
                <c:pt idx="1">
                  <c:v>0.35438596491228369</c:v>
                </c:pt>
                <c:pt idx="2">
                  <c:v>0.35438596491228369</c:v>
                </c:pt>
                <c:pt idx="3">
                  <c:v>0.45263157894736844</c:v>
                </c:pt>
                <c:pt idx="4">
                  <c:v>0.46315789473684232</c:v>
                </c:pt>
              </c:numCache>
            </c:numRef>
          </c:val>
        </c:ser>
        <c:ser>
          <c:idx val="1"/>
          <c:order val="1"/>
          <c:tx>
            <c:strRef>
              <c:f>Sheet1!$C$1</c:f>
              <c:strCache>
                <c:ptCount val="1"/>
                <c:pt idx="0">
                  <c:v>Germany (n=224)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Sheet1!$C$2:$C$6</c:f>
              <c:numCache>
                <c:formatCode>0%</c:formatCode>
                <c:ptCount val="5"/>
                <c:pt idx="0">
                  <c:v>8.9285714285714159E-3</c:v>
                </c:pt>
                <c:pt idx="1">
                  <c:v>0.34375</c:v>
                </c:pt>
                <c:pt idx="2">
                  <c:v>0.36607142857142855</c:v>
                </c:pt>
                <c:pt idx="3">
                  <c:v>0.5625</c:v>
                </c:pt>
                <c:pt idx="4">
                  <c:v>0.44196428571428764</c:v>
                </c:pt>
              </c:numCache>
            </c:numRef>
          </c:val>
        </c:ser>
        <c:ser>
          <c:idx val="2"/>
          <c:order val="2"/>
          <c:tx>
            <c:strRef>
              <c:f>Sheet1!$D$1</c:f>
              <c:strCache>
                <c:ptCount val="1"/>
                <c:pt idx="0">
                  <c:v>UK (n=216)</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Sheet1!$D$2:$D$6</c:f>
              <c:numCache>
                <c:formatCode>0%</c:formatCode>
                <c:ptCount val="5"/>
                <c:pt idx="0">
                  <c:v>2.3148148148148147E-2</c:v>
                </c:pt>
                <c:pt idx="1">
                  <c:v>0.35185185185185386</c:v>
                </c:pt>
                <c:pt idx="2">
                  <c:v>0.36111111111111116</c:v>
                </c:pt>
                <c:pt idx="3">
                  <c:v>0.34722222222222232</c:v>
                </c:pt>
                <c:pt idx="4">
                  <c:v>0.53240740740740744</c:v>
                </c:pt>
              </c:numCache>
            </c:numRef>
          </c:val>
        </c:ser>
        <c:ser>
          <c:idx val="3"/>
          <c:order val="3"/>
          <c:tx>
            <c:strRef>
              <c:f>Sheet1!$E$1</c:f>
              <c:strCache>
                <c:ptCount val="1"/>
                <c:pt idx="0">
                  <c:v>US (n=228)</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Sheet1!$E$2:$E$6</c:f>
              <c:numCache>
                <c:formatCode>0%</c:formatCode>
                <c:ptCount val="5"/>
                <c:pt idx="0">
                  <c:v>3.9473684210526355E-2</c:v>
                </c:pt>
                <c:pt idx="1">
                  <c:v>0.31140350877192985</c:v>
                </c:pt>
                <c:pt idx="2">
                  <c:v>0.42982456140351144</c:v>
                </c:pt>
                <c:pt idx="3">
                  <c:v>0.37719298245614036</c:v>
                </c:pt>
                <c:pt idx="4">
                  <c:v>0.56578947368421451</c:v>
                </c:pt>
              </c:numCache>
            </c:numRef>
          </c:val>
        </c:ser>
        <c:ser>
          <c:idx val="4"/>
          <c:order val="4"/>
          <c:tx>
            <c:strRef>
              <c:f>Sheet1!$F$1</c:f>
              <c:strCache>
                <c:ptCount val="1"/>
                <c:pt idx="0">
                  <c:v>WW (n=953)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Others</c:v>
                </c:pt>
                <c:pt idx="1">
                  <c:v>Keep all or some of my user profiles anonymous</c:v>
                </c:pt>
                <c:pt idx="2">
                  <c:v>Don’t publicly share which sites I use</c:v>
                </c:pt>
                <c:pt idx="3">
                  <c:v>Use multiple user profiles</c:v>
                </c:pt>
                <c:pt idx="4">
                  <c:v>Restrict who has access to my sites</c:v>
                </c:pt>
              </c:strCache>
            </c:strRef>
          </c:cat>
          <c:val>
            <c:numRef>
              <c:f>Sheet1!$F$2:$F$6</c:f>
              <c:numCache>
                <c:formatCode>0%</c:formatCode>
                <c:ptCount val="5"/>
                <c:pt idx="0">
                  <c:v>2.098635886673663E-2</c:v>
                </c:pt>
                <c:pt idx="1">
                  <c:v>0.34102833158447243</c:v>
                </c:pt>
                <c:pt idx="2">
                  <c:v>0.37670514165792235</c:v>
                </c:pt>
                <c:pt idx="3">
                  <c:v>0.4365162644281218</c:v>
                </c:pt>
                <c:pt idx="4">
                  <c:v>0.49842602308499773</c:v>
                </c:pt>
              </c:numCache>
            </c:numRef>
          </c:val>
        </c:ser>
        <c:axId val="304000000"/>
        <c:axId val="304034560"/>
      </c:barChart>
      <c:catAx>
        <c:axId val="304000000"/>
        <c:scaling>
          <c:orientation val="minMax"/>
        </c:scaling>
        <c:axPos val="l"/>
        <c:tickLblPos val="nextTo"/>
        <c:txPr>
          <a:bodyPr/>
          <a:lstStyle/>
          <a:p>
            <a:pPr>
              <a:defRPr lang="en-US"/>
            </a:pPr>
            <a:endParaRPr lang="en-US"/>
          </a:p>
        </c:txPr>
        <c:crossAx val="304034560"/>
        <c:crosses val="autoZero"/>
        <c:auto val="1"/>
        <c:lblAlgn val="ctr"/>
        <c:lblOffset val="100"/>
      </c:catAx>
      <c:valAx>
        <c:axId val="304034560"/>
        <c:scaling>
          <c:orientation val="minMax"/>
          <c:max val="0.70000000000000062"/>
          <c:min val="0"/>
        </c:scaling>
        <c:delete val="1"/>
        <c:axPos val="b"/>
        <c:numFmt formatCode="0%" sourceLinked="1"/>
        <c:tickLblPos val="none"/>
        <c:crossAx val="304000000"/>
        <c:crosses val="autoZero"/>
        <c:crossBetween val="between"/>
      </c:valAx>
    </c:plotArea>
    <c:legend>
      <c:legendPos val="r"/>
      <c:layout>
        <c:manualLayout>
          <c:xMode val="edge"/>
          <c:yMode val="edge"/>
          <c:x val="0.85466618442272957"/>
          <c:y val="0.16492331990477935"/>
          <c:w val="0.14314383654629662"/>
          <c:h val="0.476555347006042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7258818257473919E-2"/>
          <c:y val="3.2744690296502253E-2"/>
          <c:w val="0.79836092439664386"/>
          <c:h val="0.85761620098491032"/>
        </c:manualLayout>
      </c:layout>
      <c:barChart>
        <c:barDir val="col"/>
        <c:grouping val="stacked"/>
        <c:ser>
          <c:idx val="0"/>
          <c:order val="0"/>
          <c:tx>
            <c:strRef>
              <c:f>Sheet1!$B$1</c:f>
              <c:strCache>
                <c:ptCount val="1"/>
                <c:pt idx="0">
                  <c:v>Don’t know</c:v>
                </c:pt>
              </c:strCache>
            </c:strRef>
          </c:tx>
          <c:dLbls>
            <c:dLbl>
              <c:idx val="1"/>
              <c:layout>
                <c:manualLayout>
                  <c:x val="-1.4634146341463415E-2"/>
                  <c:y val="5.9347181008903476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3.2549728752260441E-2</c:v>
                </c:pt>
                <c:pt idx="1">
                  <c:v>2.9090909090909091E-2</c:v>
                </c:pt>
                <c:pt idx="2">
                  <c:v>3.6231884057971092E-2</c:v>
                </c:pt>
                <c:pt idx="3">
                  <c:v>2.150537634408603E-2</c:v>
                </c:pt>
                <c:pt idx="4">
                  <c:v>4.3478260869565223E-2</c:v>
                </c:pt>
              </c:numCache>
            </c:numRef>
          </c:val>
        </c:ser>
        <c:ser>
          <c:idx val="1"/>
          <c:order val="1"/>
          <c:tx>
            <c:strRef>
              <c:f>Sheet1!$C$1</c:f>
              <c:strCache>
                <c:ptCount val="1"/>
                <c:pt idx="0">
                  <c:v>Not at all</c:v>
                </c:pt>
              </c:strCache>
            </c:strRef>
          </c:tx>
          <c:dLbls>
            <c:dLbl>
              <c:idx val="1"/>
              <c:layout>
                <c:manualLayout>
                  <c:x val="1.7886178861788685E-2"/>
                  <c:y val="2.9673590504451174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7.7757685352622577E-2</c:v>
                </c:pt>
                <c:pt idx="1">
                  <c:v>1.0909090909090898E-2</c:v>
                </c:pt>
                <c:pt idx="2">
                  <c:v>7.2463768115942184E-2</c:v>
                </c:pt>
                <c:pt idx="3">
                  <c:v>6.4516129032258132E-2</c:v>
                </c:pt>
                <c:pt idx="4">
                  <c:v>0.16304347826086971</c:v>
                </c:pt>
              </c:numCache>
            </c:numRef>
          </c:val>
        </c:ser>
        <c:ser>
          <c:idx val="2"/>
          <c:order val="2"/>
          <c:tx>
            <c:strRef>
              <c:f>Sheet1!$D$1</c:f>
              <c:strCache>
                <c:ptCount val="1"/>
                <c:pt idx="0">
                  <c:v>A little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0.21066907775768534</c:v>
                </c:pt>
                <c:pt idx="1">
                  <c:v>9.8181818181818245E-2</c:v>
                </c:pt>
                <c:pt idx="2">
                  <c:v>0.23550724637681239</c:v>
                </c:pt>
                <c:pt idx="3">
                  <c:v>0.20071684587813718</c:v>
                </c:pt>
                <c:pt idx="4">
                  <c:v>0.30797101449275388</c:v>
                </c:pt>
              </c:numCache>
            </c:numRef>
          </c:val>
        </c:ser>
        <c:ser>
          <c:idx val="3"/>
          <c:order val="3"/>
          <c:tx>
            <c:strRef>
              <c:f>Sheet1!$E$1</c:f>
              <c:strCache>
                <c:ptCount val="1"/>
                <c:pt idx="0">
                  <c:v>To some extent</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0.45931283905967768</c:v>
                </c:pt>
                <c:pt idx="1">
                  <c:v>0.38181818181818467</c:v>
                </c:pt>
                <c:pt idx="2">
                  <c:v>0.46376811594202932</c:v>
                </c:pt>
                <c:pt idx="3">
                  <c:v>0.55913978494623295</c:v>
                </c:pt>
                <c:pt idx="4">
                  <c:v>0.43115942028985765</c:v>
                </c:pt>
              </c:numCache>
            </c:numRef>
          </c:val>
        </c:ser>
        <c:ser>
          <c:idx val="4"/>
          <c:order val="4"/>
          <c:tx>
            <c:strRef>
              <c:f>Sheet1!$F$1</c:f>
              <c:strCache>
                <c:ptCount val="1"/>
                <c:pt idx="0">
                  <c:v>To a great extent</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0.21971066907775771</c:v>
                </c:pt>
                <c:pt idx="1">
                  <c:v>0.48000000000000032</c:v>
                </c:pt>
                <c:pt idx="2">
                  <c:v>0.19202898550724726</c:v>
                </c:pt>
                <c:pt idx="3">
                  <c:v>0.15412186379928314</c:v>
                </c:pt>
                <c:pt idx="4">
                  <c:v>5.434782608695652E-2</c:v>
                </c:pt>
              </c:numCache>
            </c:numRef>
          </c:val>
        </c:ser>
        <c:dLbls>
          <c:showVal val="1"/>
        </c:dLbls>
        <c:overlap val="100"/>
        <c:axId val="232843520"/>
        <c:axId val="232974208"/>
      </c:barChart>
      <c:catAx>
        <c:axId val="232843520"/>
        <c:scaling>
          <c:orientation val="minMax"/>
        </c:scaling>
        <c:axPos val="b"/>
        <c:tickLblPos val="nextTo"/>
        <c:txPr>
          <a:bodyPr/>
          <a:lstStyle/>
          <a:p>
            <a:pPr>
              <a:defRPr lang="en-IN"/>
            </a:pPr>
            <a:endParaRPr lang="en-US"/>
          </a:p>
        </c:txPr>
        <c:crossAx val="232974208"/>
        <c:crosses val="autoZero"/>
        <c:auto val="1"/>
        <c:lblAlgn val="ctr"/>
        <c:lblOffset val="100"/>
      </c:catAx>
      <c:valAx>
        <c:axId val="232974208"/>
        <c:scaling>
          <c:orientation val="minMax"/>
          <c:max val="1"/>
        </c:scaling>
        <c:delete val="1"/>
        <c:axPos val="l"/>
        <c:numFmt formatCode="0%" sourceLinked="1"/>
        <c:tickLblPos val="none"/>
        <c:crossAx val="232843520"/>
        <c:crosses val="autoZero"/>
        <c:crossBetween val="between"/>
      </c:valAx>
    </c:plotArea>
    <c:legend>
      <c:legendPos val="r"/>
      <c:layout>
        <c:manualLayout>
          <c:xMode val="edge"/>
          <c:yMode val="edge"/>
          <c:x val="0.81511132449907175"/>
          <c:y val="0.31053295637748651"/>
          <c:w val="0.17838461046027784"/>
          <c:h val="0.42937919110259742"/>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60.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48184792572570351"/>
          <c:y val="3.9166183174471604E-2"/>
          <c:w val="0.46913949935362581"/>
          <c:h val="0.88716883116883161"/>
        </c:manualLayout>
      </c:layout>
      <c:barChart>
        <c:barDir val="bar"/>
        <c:grouping val="clustered"/>
        <c:ser>
          <c:idx val="0"/>
          <c:order val="0"/>
          <c:tx>
            <c:strRef>
              <c:f>Sheet1!$B$1</c:f>
              <c:strCache>
                <c:ptCount val="1"/>
                <c:pt idx="0">
                  <c:v>France (n=343)</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Sheet1!$B$2:$B$5</c:f>
              <c:numCache>
                <c:formatCode>0%</c:formatCode>
                <c:ptCount val="4"/>
                <c:pt idx="0">
                  <c:v>0.2244897959183674</c:v>
                </c:pt>
                <c:pt idx="1">
                  <c:v>0.36734693877551139</c:v>
                </c:pt>
                <c:pt idx="2">
                  <c:v>0.43440233236151632</c:v>
                </c:pt>
                <c:pt idx="3">
                  <c:v>0.55976676384839652</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Sheet1!$C$2:$C$5</c:f>
              <c:numCache>
                <c:formatCode>0%</c:formatCode>
                <c:ptCount val="4"/>
                <c:pt idx="0">
                  <c:v>0.20958083832335331</c:v>
                </c:pt>
                <c:pt idx="1">
                  <c:v>0.29940119760479167</c:v>
                </c:pt>
                <c:pt idx="2">
                  <c:v>0.41017964071856289</c:v>
                </c:pt>
                <c:pt idx="3">
                  <c:v>0.58682634730538918</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Sheet1!$D$2:$D$5</c:f>
              <c:numCache>
                <c:formatCode>0%</c:formatCode>
                <c:ptCount val="4"/>
                <c:pt idx="0">
                  <c:v>0.16816816816816821</c:v>
                </c:pt>
                <c:pt idx="1">
                  <c:v>0.30630630630630762</c:v>
                </c:pt>
                <c:pt idx="2">
                  <c:v>0.26426426426426591</c:v>
                </c:pt>
                <c:pt idx="3">
                  <c:v>0.36036036036036301</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Sheet1!$E$2:$E$5</c:f>
              <c:numCache>
                <c:formatCode>0%</c:formatCode>
                <c:ptCount val="4"/>
                <c:pt idx="0">
                  <c:v>0.18805970149253801</c:v>
                </c:pt>
                <c:pt idx="1">
                  <c:v>0.36716417910448018</c:v>
                </c:pt>
                <c:pt idx="2">
                  <c:v>0.35223880597015056</c:v>
                </c:pt>
                <c:pt idx="3">
                  <c:v>0.42089552238805988</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Checked to see what other people say about me on websites/gaming communities/blogs/online auction &amp; classifieds sites etc.</c:v>
                </c:pt>
                <c:pt idx="1">
                  <c:v>Used privacy settings on social networking sites that determine who can access and respond to my content</c:v>
                </c:pt>
                <c:pt idx="2">
                  <c:v>Decided not to post specific text, photos or video online</c:v>
                </c:pt>
                <c:pt idx="3">
                  <c:v>Searched my own name using a search engine</c:v>
                </c:pt>
              </c:strCache>
            </c:strRef>
          </c:cat>
          <c:val>
            <c:numRef>
              <c:f>Sheet1!$F$2:$F$5</c:f>
              <c:numCache>
                <c:formatCode>0%</c:formatCode>
                <c:ptCount val="4"/>
                <c:pt idx="0">
                  <c:v>0.19776951672862453</c:v>
                </c:pt>
                <c:pt idx="1">
                  <c:v>0.33531598513011418</c:v>
                </c:pt>
                <c:pt idx="2">
                  <c:v>0.36579925650557493</c:v>
                </c:pt>
                <c:pt idx="3">
                  <c:v>0.48252788104089461</c:v>
                </c:pt>
              </c:numCache>
            </c:numRef>
          </c:val>
        </c:ser>
        <c:axId val="304145920"/>
        <c:axId val="304147456"/>
      </c:barChart>
      <c:catAx>
        <c:axId val="304145920"/>
        <c:scaling>
          <c:orientation val="minMax"/>
        </c:scaling>
        <c:axPos val="l"/>
        <c:tickLblPos val="nextTo"/>
        <c:txPr>
          <a:bodyPr/>
          <a:lstStyle/>
          <a:p>
            <a:pPr>
              <a:defRPr lang="en-US" sz="1100"/>
            </a:pPr>
            <a:endParaRPr lang="en-US"/>
          </a:p>
        </c:txPr>
        <c:crossAx val="304147456"/>
        <c:crosses val="autoZero"/>
        <c:auto val="1"/>
        <c:lblAlgn val="ctr"/>
        <c:lblOffset val="100"/>
      </c:catAx>
      <c:valAx>
        <c:axId val="304147456"/>
        <c:scaling>
          <c:orientation val="minMax"/>
          <c:max val="0.70000000000000062"/>
          <c:min val="0"/>
        </c:scaling>
        <c:delete val="1"/>
        <c:axPos val="b"/>
        <c:numFmt formatCode="0%" sourceLinked="1"/>
        <c:tickLblPos val="none"/>
        <c:crossAx val="304145920"/>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55050464214361261"/>
          <c:y val="3.9166183174471604E-2"/>
          <c:w val="0.40048278293571715"/>
          <c:h val="0.88716883116883161"/>
        </c:manualLayout>
      </c:layout>
      <c:barChart>
        <c:barDir val="bar"/>
        <c:grouping val="clustered"/>
        <c:ser>
          <c:idx val="0"/>
          <c:order val="0"/>
          <c:tx>
            <c:strRef>
              <c:f>Sheet1!$B$1</c:f>
              <c:strCache>
                <c:ptCount val="1"/>
                <c:pt idx="0">
                  <c:v>France (n=343)</c:v>
                </c:pt>
              </c:strCache>
            </c:strRef>
          </c:tx>
          <c:dLbls>
            <c:dLbl>
              <c:idx val="0"/>
              <c:delete val="1"/>
            </c:dLbl>
            <c:dLbl>
              <c:idx val="2"/>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Sheet1!$B$2:$B$5</c:f>
              <c:numCache>
                <c:formatCode>0%</c:formatCode>
                <c:ptCount val="4"/>
                <c:pt idx="0">
                  <c:v>2.9154518950437317E-3</c:v>
                </c:pt>
                <c:pt idx="1">
                  <c:v>4.3731778425655975E-2</c:v>
                </c:pt>
                <c:pt idx="2">
                  <c:v>0</c:v>
                </c:pt>
                <c:pt idx="3">
                  <c:v>7.8717201166180834E-2</c:v>
                </c:pt>
              </c:numCache>
            </c:numRef>
          </c:val>
        </c:ser>
        <c:ser>
          <c:idx val="1"/>
          <c:order val="1"/>
          <c:tx>
            <c:strRef>
              <c:f>Sheet1!$C$1</c:f>
              <c:strCache>
                <c:ptCount val="1"/>
                <c:pt idx="0">
                  <c:v>Germany (n=334)</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Sheet1!$C$2:$C$5</c:f>
              <c:numCache>
                <c:formatCode>0%</c:formatCode>
                <c:ptCount val="4"/>
                <c:pt idx="0">
                  <c:v>4.1916167664670663E-2</c:v>
                </c:pt>
                <c:pt idx="1">
                  <c:v>4.1916167664670663E-2</c:v>
                </c:pt>
                <c:pt idx="2">
                  <c:v>4.7904191616766484E-2</c:v>
                </c:pt>
                <c:pt idx="3">
                  <c:v>0.16167664670658616</c:v>
                </c:pt>
              </c:numCache>
            </c:numRef>
          </c:val>
        </c:ser>
        <c:ser>
          <c:idx val="2"/>
          <c:order val="2"/>
          <c:tx>
            <c:strRef>
              <c:f>Sheet1!$D$1</c:f>
              <c:strCache>
                <c:ptCount val="1"/>
                <c:pt idx="0">
                  <c:v>UK (n=333)</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Sheet1!$D$2:$D$5</c:f>
              <c:numCache>
                <c:formatCode>0%</c:formatCode>
                <c:ptCount val="4"/>
                <c:pt idx="0">
                  <c:v>2.4024024024024031E-2</c:v>
                </c:pt>
                <c:pt idx="1">
                  <c:v>3.903903903903904E-2</c:v>
                </c:pt>
                <c:pt idx="2">
                  <c:v>9.9099099099099933E-2</c:v>
                </c:pt>
                <c:pt idx="3">
                  <c:v>8.4084084084084146E-2</c:v>
                </c:pt>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Sheet1!$E$2:$E$5</c:f>
              <c:numCache>
                <c:formatCode>0%</c:formatCode>
                <c:ptCount val="4"/>
                <c:pt idx="0">
                  <c:v>2.6865671641791048E-2</c:v>
                </c:pt>
                <c:pt idx="1">
                  <c:v>4.7761194029850913E-2</c:v>
                </c:pt>
                <c:pt idx="2">
                  <c:v>0.19104477611940296</c:v>
                </c:pt>
                <c:pt idx="3">
                  <c:v>0.13432835820895517</c:v>
                </c:pt>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Sheet1!$A$2:$A$5</c:f>
              <c:strCache>
                <c:ptCount val="4"/>
                <c:pt idx="0">
                  <c:v>Employed an online reputation management company</c:v>
                </c:pt>
                <c:pt idx="1">
                  <c:v>Contacted a web site owner or administrator and asked them to remove unflattering or untrue content</c:v>
                </c:pt>
                <c:pt idx="2">
                  <c:v>Checked my credit report</c:v>
                </c:pt>
                <c:pt idx="3">
                  <c:v>Used the alert feature provided by some websites that automatically notifies me of any new mention of my name or other personal information</c:v>
                </c:pt>
              </c:strCache>
            </c:strRef>
          </c:cat>
          <c:val>
            <c:numRef>
              <c:f>Sheet1!$F$2:$F$5</c:f>
              <c:numCache>
                <c:formatCode>0%</c:formatCode>
                <c:ptCount val="4"/>
                <c:pt idx="0">
                  <c:v>2.3791821561338269E-2</c:v>
                </c:pt>
                <c:pt idx="1">
                  <c:v>4.3122676579925703E-2</c:v>
                </c:pt>
                <c:pt idx="2">
                  <c:v>0.11277445109780439</c:v>
                </c:pt>
                <c:pt idx="3">
                  <c:v>0.11449814126394088</c:v>
                </c:pt>
              </c:numCache>
            </c:numRef>
          </c:val>
        </c:ser>
        <c:axId val="304282624"/>
        <c:axId val="308552448"/>
      </c:barChart>
      <c:catAx>
        <c:axId val="304282624"/>
        <c:scaling>
          <c:orientation val="minMax"/>
        </c:scaling>
        <c:axPos val="l"/>
        <c:tickLblPos val="nextTo"/>
        <c:txPr>
          <a:bodyPr/>
          <a:lstStyle/>
          <a:p>
            <a:pPr>
              <a:defRPr lang="en-US" sz="1100"/>
            </a:pPr>
            <a:endParaRPr lang="en-US"/>
          </a:p>
        </c:txPr>
        <c:crossAx val="308552448"/>
        <c:crosses val="autoZero"/>
        <c:auto val="1"/>
        <c:lblAlgn val="ctr"/>
        <c:lblOffset val="100"/>
      </c:catAx>
      <c:valAx>
        <c:axId val="308552448"/>
        <c:scaling>
          <c:orientation val="minMax"/>
          <c:max val="0.70000000000000062"/>
          <c:min val="0"/>
        </c:scaling>
        <c:delete val="1"/>
        <c:axPos val="b"/>
        <c:numFmt formatCode="0%" sourceLinked="1"/>
        <c:tickLblPos val="none"/>
        <c:crossAx val="304282624"/>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6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1468385352433381"/>
          <c:y val="3.9166183174471604E-2"/>
          <c:w val="0.63630374285406111"/>
          <c:h val="0.88716883116883161"/>
        </c:manualLayout>
      </c:layout>
      <c:barChart>
        <c:barDir val="bar"/>
        <c:grouping val="clustered"/>
        <c:ser>
          <c:idx val="0"/>
          <c:order val="0"/>
          <c:tx>
            <c:strRef>
              <c:f>Sheet1!$B$1</c:f>
              <c:strCache>
                <c:ptCount val="1"/>
                <c:pt idx="0">
                  <c:v>France (n=343)</c:v>
                </c:pt>
              </c:strCache>
            </c:strRef>
          </c:tx>
          <c:dLbls>
            <c:dLbl>
              <c:idx val="0"/>
              <c:delete val="1"/>
            </c:dLbl>
            <c:dLbl>
              <c:idx val="1"/>
              <c:delete val="1"/>
            </c:dLbl>
            <c:dLbl>
              <c:idx val="3"/>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Sheet1!$B$2:$B$5</c:f>
              <c:numCache>
                <c:formatCode>General</c:formatCode>
                <c:ptCount val="4"/>
              </c:numCache>
            </c:numRef>
          </c:val>
        </c:ser>
        <c:ser>
          <c:idx val="1"/>
          <c:order val="1"/>
          <c:tx>
            <c:strRef>
              <c:f>Sheet1!$C$1</c:f>
              <c:strCache>
                <c:ptCount val="1"/>
                <c:pt idx="0">
                  <c:v>Germany (n=334)</c:v>
                </c:pt>
              </c:strCache>
            </c:strRef>
          </c:tx>
          <c:dLbls>
            <c:dLbl>
              <c:idx val="0"/>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Sheet1!$C$2:$C$5</c:f>
              <c:numCache>
                <c:formatCode>General</c:formatCode>
                <c:ptCount val="4"/>
              </c:numCache>
            </c:numRef>
          </c:val>
        </c:ser>
        <c:ser>
          <c:idx val="2"/>
          <c:order val="2"/>
          <c:tx>
            <c:strRef>
              <c:f>Sheet1!$D$1</c:f>
              <c:strCache>
                <c:ptCount val="1"/>
                <c:pt idx="0">
                  <c:v>UK (n=333)</c:v>
                </c:pt>
              </c:strCache>
            </c:strRef>
          </c:tx>
          <c:invertIfNegative val="1"/>
          <c:dLbls>
            <c:dLbl>
              <c:idx val="0"/>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Sheet1!$D$2:$D$5</c:f>
              <c:numCache>
                <c:formatCode>General</c:formatCode>
                <c:ptCount val="4"/>
              </c:numCache>
            </c:numRef>
          </c:val>
        </c:ser>
        <c:ser>
          <c:idx val="3"/>
          <c:order val="3"/>
          <c:tx>
            <c:strRef>
              <c:f>Sheet1!$E$1</c:f>
              <c:strCache>
                <c:ptCount val="1"/>
                <c:pt idx="0">
                  <c:v>US (n=335)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Sheet1!$E$2:$E$5</c:f>
              <c:numCache>
                <c:formatCode>General</c:formatCode>
                <c:ptCount val="4"/>
              </c:numCache>
            </c:numRef>
          </c:val>
        </c:ser>
        <c:ser>
          <c:idx val="4"/>
          <c:order val="4"/>
          <c:tx>
            <c:strRef>
              <c:f>Sheet1!$F$1</c:f>
              <c:strCache>
                <c:ptCount val="1"/>
                <c:pt idx="0">
                  <c:v>WW (n=1345)</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Sheet1!$A$2:$A$5</c:f>
              <c:numCache>
                <c:formatCode>General</c:formatCode>
                <c:ptCount val="4"/>
              </c:numCache>
            </c:numRef>
          </c:cat>
          <c:val>
            <c:numRef>
              <c:f>Sheet1!$F$2:$F$5</c:f>
              <c:numCache>
                <c:formatCode>General</c:formatCode>
                <c:ptCount val="4"/>
              </c:numCache>
            </c:numRef>
          </c:val>
        </c:ser>
        <c:axId val="308654848"/>
        <c:axId val="308656384"/>
      </c:barChart>
      <c:catAx>
        <c:axId val="308654848"/>
        <c:scaling>
          <c:orientation val="minMax"/>
        </c:scaling>
        <c:delete val="1"/>
        <c:axPos val="l"/>
        <c:numFmt formatCode="General" sourceLinked="1"/>
        <c:tickLblPos val="none"/>
        <c:crossAx val="308656384"/>
        <c:crosses val="autoZero"/>
        <c:auto val="1"/>
        <c:lblAlgn val="ctr"/>
        <c:lblOffset val="100"/>
      </c:catAx>
      <c:valAx>
        <c:axId val="308656384"/>
        <c:scaling>
          <c:orientation val="minMax"/>
          <c:max val="0.70000000000000062"/>
          <c:min val="0"/>
        </c:scaling>
        <c:delete val="1"/>
        <c:axPos val="b"/>
        <c:numFmt formatCode="General" sourceLinked="1"/>
        <c:tickLblPos val="none"/>
        <c:crossAx val="308654848"/>
        <c:crosses val="autoZero"/>
        <c:crossBetween val="between"/>
      </c:valAx>
    </c:plotArea>
    <c:legend>
      <c:legendPos val="b"/>
      <c:layout>
        <c:manualLayout>
          <c:xMode val="edge"/>
          <c:yMode val="edge"/>
          <c:x val="0"/>
          <c:y val="0.11654855643044618"/>
          <c:w val="1"/>
          <c:h val="0.68345144356955634"/>
        </c:manualLayout>
      </c:layout>
      <c:txPr>
        <a:bodyPr/>
        <a:lstStyle/>
        <a:p>
          <a:pPr>
            <a:defRPr lang="en-IN"/>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3.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13630630714828071"/>
          <c:y val="3.8511446907286875E-2"/>
          <c:w val="0.69424391882912562"/>
          <c:h val="0.84674175271926044"/>
        </c:manualLayout>
      </c:layout>
      <c:barChart>
        <c:barDir val="col"/>
        <c:grouping val="stacked"/>
        <c:ser>
          <c:idx val="0"/>
          <c:order val="0"/>
          <c:tx>
            <c:strRef>
              <c:f>Sheet1!$B$1</c:f>
              <c:strCache>
                <c:ptCount val="1"/>
                <c:pt idx="0">
                  <c:v>Don’t know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9.3680297397769743E-2</c:v>
                </c:pt>
                <c:pt idx="1">
                  <c:v>8.0597014925373148E-2</c:v>
                </c:pt>
                <c:pt idx="2">
                  <c:v>0.14414414414414495</c:v>
                </c:pt>
                <c:pt idx="3">
                  <c:v>8.682634730539017E-2</c:v>
                </c:pt>
                <c:pt idx="4">
                  <c:v>6.4139941690962099E-2</c:v>
                </c:pt>
              </c:numCache>
            </c:numRef>
          </c:val>
        </c:ser>
        <c:ser>
          <c:idx val="1"/>
          <c:order val="1"/>
          <c:tx>
            <c:strRef>
              <c:f>Sheet1!$C$1</c:f>
              <c:strCache>
                <c:ptCount val="1"/>
                <c:pt idx="0">
                  <c:v>Responsibility resides with the website owners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4.4609665427509299E-2</c:v>
                </c:pt>
                <c:pt idx="1">
                  <c:v>1.7910447761194031E-2</c:v>
                </c:pt>
                <c:pt idx="2">
                  <c:v>4.2042042042042073E-2</c:v>
                </c:pt>
                <c:pt idx="3">
                  <c:v>4.7904191616766484E-2</c:v>
                </c:pt>
                <c:pt idx="4">
                  <c:v>6.9970845481049565E-2</c:v>
                </c:pt>
              </c:numCache>
            </c:numRef>
          </c:val>
        </c:ser>
        <c:ser>
          <c:idx val="2"/>
          <c:order val="2"/>
          <c:tx>
            <c:strRef>
              <c:f>Sheet1!$D$1</c:f>
              <c:strCache>
                <c:ptCount val="1"/>
                <c:pt idx="0">
                  <c:v>Responsibility is shared between the individual and the webs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0.4676579925650558</c:v>
                </c:pt>
                <c:pt idx="1">
                  <c:v>0.41791044776119407</c:v>
                </c:pt>
                <c:pt idx="2">
                  <c:v>0.45645645645645644</c:v>
                </c:pt>
                <c:pt idx="3">
                  <c:v>0.44311377245508976</c:v>
                </c:pt>
                <c:pt idx="4">
                  <c:v>0.55102040816326525</c:v>
                </c:pt>
              </c:numCache>
            </c:numRef>
          </c:val>
        </c:ser>
        <c:ser>
          <c:idx val="3"/>
          <c:order val="3"/>
          <c:tx>
            <c:strRef>
              <c:f>Sheet1!$E$1</c:f>
              <c:strCache>
                <c:ptCount val="1"/>
                <c:pt idx="0">
                  <c:v>Responsibility resides entirely with the individual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0.39405204460966764</c:v>
                </c:pt>
                <c:pt idx="1">
                  <c:v>0.4835820895522413</c:v>
                </c:pt>
                <c:pt idx="2">
                  <c:v>0.35735735735735924</c:v>
                </c:pt>
                <c:pt idx="3">
                  <c:v>0.42215568862275482</c:v>
                </c:pt>
                <c:pt idx="4">
                  <c:v>0.31486880466472605</c:v>
                </c:pt>
              </c:numCache>
            </c:numRef>
          </c:val>
        </c:ser>
        <c:overlap val="100"/>
        <c:axId val="308729728"/>
        <c:axId val="308731264"/>
      </c:barChart>
      <c:catAx>
        <c:axId val="308729728"/>
        <c:scaling>
          <c:orientation val="minMax"/>
        </c:scaling>
        <c:axPos val="b"/>
        <c:tickLblPos val="nextTo"/>
        <c:txPr>
          <a:bodyPr/>
          <a:lstStyle/>
          <a:p>
            <a:pPr>
              <a:defRPr lang="en-US"/>
            </a:pPr>
            <a:endParaRPr lang="en-US"/>
          </a:p>
        </c:txPr>
        <c:crossAx val="308731264"/>
        <c:crosses val="autoZero"/>
        <c:auto val="1"/>
        <c:lblAlgn val="ctr"/>
        <c:lblOffset val="100"/>
      </c:catAx>
      <c:valAx>
        <c:axId val="308731264"/>
        <c:scaling>
          <c:orientation val="minMax"/>
          <c:max val="1"/>
        </c:scaling>
        <c:delete val="1"/>
        <c:axPos val="l"/>
        <c:numFmt formatCode="0%" sourceLinked="1"/>
        <c:tickLblPos val="none"/>
        <c:crossAx val="308729728"/>
        <c:crosses val="autoZero"/>
        <c:crossBetween val="between"/>
      </c:valAx>
    </c:plotArea>
    <c:legend>
      <c:legendPos val="r"/>
      <c:layout>
        <c:manualLayout>
          <c:xMode val="edge"/>
          <c:yMode val="edge"/>
          <c:x val="0.83550276043080818"/>
          <c:y val="0.10211782305854804"/>
          <c:w val="0.16449726531189693"/>
          <c:h val="0.7425696728030288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4.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24789661270495275"/>
          <c:y val="4.2208769280552255E-2"/>
          <c:w val="0.66944134628485641"/>
          <c:h val="0.83867004638119413"/>
        </c:manualLayout>
      </c:layout>
      <c:barChart>
        <c:barDir val="bar"/>
        <c:grouping val="percentStacked"/>
        <c:ser>
          <c:idx val="0"/>
          <c:order val="0"/>
          <c:tx>
            <c:strRef>
              <c:f>Sheet1!$B$1</c:f>
              <c:strCache>
                <c:ptCount val="1"/>
                <c:pt idx="0">
                  <c:v>Female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0.54200743494423786</c:v>
                </c:pt>
                <c:pt idx="1">
                  <c:v>0.57014925373134362</c:v>
                </c:pt>
                <c:pt idx="2">
                  <c:v>0.56156156156156156</c:v>
                </c:pt>
                <c:pt idx="3">
                  <c:v>0.49401197604790653</c:v>
                </c:pt>
                <c:pt idx="4">
                  <c:v>0.54227405247813998</c:v>
                </c:pt>
              </c:numCache>
            </c:numRef>
          </c:val>
        </c:ser>
        <c:ser>
          <c:idx val="1"/>
          <c:order val="1"/>
          <c:tx>
            <c:strRef>
              <c:f>Sheet1!$C$1</c:f>
              <c:strCache>
                <c:ptCount val="1"/>
                <c:pt idx="0">
                  <c:v>Male</c:v>
                </c:pt>
              </c:strCache>
            </c:strRef>
          </c:tx>
          <c:dLbls>
            <c:txPr>
              <a:bodyPr/>
              <a:lstStyle/>
              <a:p>
                <a:pPr>
                  <a:defRPr lang="en-US" sz="900" b="1"/>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0.45799256505576413</c:v>
                </c:pt>
                <c:pt idx="1">
                  <c:v>0.42985074626865966</c:v>
                </c:pt>
                <c:pt idx="2">
                  <c:v>0.43843843843843844</c:v>
                </c:pt>
                <c:pt idx="3">
                  <c:v>0.50598802395209586</c:v>
                </c:pt>
                <c:pt idx="4">
                  <c:v>0.45772594752186591</c:v>
                </c:pt>
              </c:numCache>
            </c:numRef>
          </c:val>
        </c:ser>
        <c:overlap val="100"/>
        <c:axId val="308900992"/>
        <c:axId val="308902528"/>
      </c:barChart>
      <c:catAx>
        <c:axId val="308900992"/>
        <c:scaling>
          <c:orientation val="minMax"/>
        </c:scaling>
        <c:axPos val="l"/>
        <c:tickLblPos val="nextTo"/>
        <c:txPr>
          <a:bodyPr/>
          <a:lstStyle/>
          <a:p>
            <a:pPr>
              <a:defRPr lang="en-US" sz="1100"/>
            </a:pPr>
            <a:endParaRPr lang="en-US"/>
          </a:p>
        </c:txPr>
        <c:crossAx val="308902528"/>
        <c:crosses val="autoZero"/>
        <c:auto val="1"/>
        <c:lblAlgn val="ctr"/>
        <c:lblOffset val="100"/>
      </c:catAx>
      <c:valAx>
        <c:axId val="308902528"/>
        <c:scaling>
          <c:orientation val="minMax"/>
          <c:max val="1"/>
        </c:scaling>
        <c:delete val="1"/>
        <c:axPos val="b"/>
        <c:numFmt formatCode="0%" sourceLinked="1"/>
        <c:tickLblPos val="none"/>
        <c:crossAx val="308900992"/>
        <c:crosses val="autoZero"/>
        <c:crossBetween val="between"/>
      </c:valAx>
    </c:plotArea>
    <c:legend>
      <c:legendPos val="b"/>
      <c:layout>
        <c:manualLayout>
          <c:xMode val="edge"/>
          <c:yMode val="edge"/>
          <c:x val="0.25403325695365625"/>
          <c:y val="0.93258546011407362"/>
          <c:w val="0.47946108503333967"/>
          <c:h val="5.2152911105619135E-2"/>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5.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24789661270495275"/>
          <c:y val="4.2208769280552255E-2"/>
          <c:w val="0.66944134628485663"/>
          <c:h val="0.83867004638119436"/>
        </c:manualLayout>
      </c:layout>
      <c:barChart>
        <c:barDir val="bar"/>
        <c:grouping val="percentStacked"/>
        <c:ser>
          <c:idx val="0"/>
          <c:order val="0"/>
          <c:tx>
            <c:strRef>
              <c:f>Sheet1!$B$1</c:f>
              <c:strCache>
                <c:ptCount val="1"/>
                <c:pt idx="0">
                  <c:v>50+</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0.17</c:v>
                </c:pt>
                <c:pt idx="1">
                  <c:v>0.24000000000000021</c:v>
                </c:pt>
                <c:pt idx="2">
                  <c:v>0.19</c:v>
                </c:pt>
                <c:pt idx="3">
                  <c:v>0.12000000000000002</c:v>
                </c:pt>
                <c:pt idx="4">
                  <c:v>0.13</c:v>
                </c:pt>
              </c:numCache>
            </c:numRef>
          </c:val>
        </c:ser>
        <c:ser>
          <c:idx val="1"/>
          <c:order val="1"/>
          <c:tx>
            <c:strRef>
              <c:f>Sheet1!$C$1</c:f>
              <c:strCache>
                <c:ptCount val="1"/>
                <c:pt idx="0">
                  <c:v>41-50</c:v>
                </c:pt>
              </c:strCache>
            </c:strRef>
          </c:tx>
          <c:dLbls>
            <c:txPr>
              <a:bodyPr/>
              <a:lstStyle/>
              <a:p>
                <a:pPr>
                  <a:defRPr lang="en-US" sz="900" b="1"/>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0.13</c:v>
                </c:pt>
                <c:pt idx="1">
                  <c:v>8.0000000000000043E-2</c:v>
                </c:pt>
                <c:pt idx="2">
                  <c:v>0.14000000000000001</c:v>
                </c:pt>
                <c:pt idx="3">
                  <c:v>0.18000000000000024</c:v>
                </c:pt>
                <c:pt idx="4">
                  <c:v>0.13</c:v>
                </c:pt>
              </c:numCache>
            </c:numRef>
          </c:val>
        </c:ser>
        <c:ser>
          <c:idx val="2"/>
          <c:order val="2"/>
          <c:tx>
            <c:strRef>
              <c:f>Sheet1!$D$1</c:f>
              <c:strCache>
                <c:ptCount val="1"/>
                <c:pt idx="0">
                  <c:v>31-40</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0.21000000000000021</c:v>
                </c:pt>
                <c:pt idx="1">
                  <c:v>0.18000000000000024</c:v>
                </c:pt>
                <c:pt idx="2">
                  <c:v>0.17</c:v>
                </c:pt>
                <c:pt idx="3">
                  <c:v>0.2</c:v>
                </c:pt>
                <c:pt idx="4">
                  <c:v>0.26</c:v>
                </c:pt>
              </c:numCache>
            </c:numRef>
          </c:val>
        </c:ser>
        <c:ser>
          <c:idx val="3"/>
          <c:order val="3"/>
          <c:tx>
            <c:strRef>
              <c:f>Sheet1!$E$1</c:f>
              <c:strCache>
                <c:ptCount val="1"/>
                <c:pt idx="0">
                  <c:v>25-30</c:v>
                </c:pt>
              </c:strCache>
            </c:strRef>
          </c:tx>
          <c:dLbls>
            <c:txPr>
              <a:bodyPr/>
              <a:lstStyle/>
              <a:p>
                <a:pPr>
                  <a:defRPr lang="en-IN" sz="900" b="1">
                    <a:solidFill>
                      <a:schemeClr val="bg1"/>
                    </a:solidFill>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0.30000000000000032</c:v>
                </c:pt>
                <c:pt idx="1">
                  <c:v>0.29000000000000031</c:v>
                </c:pt>
                <c:pt idx="2">
                  <c:v>0.29000000000000031</c:v>
                </c:pt>
                <c:pt idx="3">
                  <c:v>0.30000000000000032</c:v>
                </c:pt>
                <c:pt idx="4">
                  <c:v>0.3300000000000014</c:v>
                </c:pt>
              </c:numCache>
            </c:numRef>
          </c:val>
        </c:ser>
        <c:ser>
          <c:idx val="4"/>
          <c:order val="4"/>
          <c:tx>
            <c:strRef>
              <c:f>Sheet1!$F$1</c:f>
              <c:strCache>
                <c:ptCount val="1"/>
                <c:pt idx="0">
                  <c:v>18-24           </c:v>
                </c:pt>
              </c:strCache>
            </c:strRef>
          </c:tx>
          <c:dLbls>
            <c:txPr>
              <a:bodyPr/>
              <a:lstStyle/>
              <a:p>
                <a:pPr>
                  <a:defRPr lang="en-IN" sz="900" b="1"/>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0.19</c:v>
                </c:pt>
                <c:pt idx="1">
                  <c:v>0.21000000000000021</c:v>
                </c:pt>
                <c:pt idx="2">
                  <c:v>0.21000000000000021</c:v>
                </c:pt>
                <c:pt idx="3">
                  <c:v>0.19</c:v>
                </c:pt>
                <c:pt idx="4">
                  <c:v>0.15000000000000024</c:v>
                </c:pt>
              </c:numCache>
            </c:numRef>
          </c:val>
        </c:ser>
        <c:overlap val="100"/>
        <c:axId val="308935680"/>
        <c:axId val="309900032"/>
      </c:barChart>
      <c:catAx>
        <c:axId val="308935680"/>
        <c:scaling>
          <c:orientation val="minMax"/>
        </c:scaling>
        <c:axPos val="l"/>
        <c:tickLblPos val="nextTo"/>
        <c:txPr>
          <a:bodyPr/>
          <a:lstStyle/>
          <a:p>
            <a:pPr>
              <a:defRPr lang="en-US" sz="1100"/>
            </a:pPr>
            <a:endParaRPr lang="en-US"/>
          </a:p>
        </c:txPr>
        <c:crossAx val="309900032"/>
        <c:crosses val="autoZero"/>
        <c:auto val="1"/>
        <c:lblAlgn val="ctr"/>
        <c:lblOffset val="100"/>
      </c:catAx>
      <c:valAx>
        <c:axId val="309900032"/>
        <c:scaling>
          <c:orientation val="minMax"/>
          <c:max val="1"/>
        </c:scaling>
        <c:delete val="1"/>
        <c:axPos val="b"/>
        <c:numFmt formatCode="0%" sourceLinked="1"/>
        <c:tickLblPos val="none"/>
        <c:crossAx val="308935680"/>
        <c:crosses val="autoZero"/>
        <c:crossBetween val="between"/>
      </c:valAx>
    </c:plotArea>
    <c:legend>
      <c:legendPos val="b"/>
      <c:layout>
        <c:manualLayout>
          <c:xMode val="edge"/>
          <c:yMode val="edge"/>
          <c:x val="9.1242602033354173E-2"/>
          <c:y val="0.89443138816330459"/>
          <c:w val="0.88965111276395969"/>
          <c:h val="0.10049041501616089"/>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6.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32654584768290196"/>
          <c:y val="3.6790927253496301E-2"/>
          <c:w val="0.58263210470579185"/>
          <c:h val="0.84360403478976875"/>
        </c:manualLayout>
      </c:layout>
      <c:barChart>
        <c:barDir val="bar"/>
        <c:grouping val="percentStacked"/>
        <c:ser>
          <c:idx val="0"/>
          <c:order val="0"/>
          <c:tx>
            <c:strRef>
              <c:f>Sheet1!$B$1</c:f>
              <c:strCache>
                <c:ptCount val="1"/>
                <c:pt idx="0">
                  <c:v>Don’t know</c:v>
                </c:pt>
              </c:strCache>
            </c:strRef>
          </c:tx>
          <c:dLbls>
            <c:dLbl>
              <c:idx val="1"/>
              <c:delete val="1"/>
            </c:dLbl>
            <c:dLbl>
              <c:idx val="3"/>
              <c:delete val="1"/>
            </c:dLbl>
            <c:dLbl>
              <c:idx val="4"/>
              <c:delete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1.0000000000000005E-2</c:v>
                </c:pt>
                <c:pt idx="1">
                  <c:v>0</c:v>
                </c:pt>
                <c:pt idx="2">
                  <c:v>4.0000000000000022E-2</c:v>
                </c:pt>
                <c:pt idx="3">
                  <c:v>0</c:v>
                </c:pt>
                <c:pt idx="4">
                  <c:v>0</c:v>
                </c:pt>
              </c:numCache>
            </c:numRef>
          </c:val>
        </c:ser>
        <c:ser>
          <c:idx val="1"/>
          <c:order val="1"/>
          <c:tx>
            <c:strRef>
              <c:f>Sheet1!$C$1</c:f>
              <c:strCache>
                <c:ptCount val="1"/>
                <c:pt idx="0">
                  <c:v>No</c:v>
                </c:pt>
              </c:strCache>
            </c:strRef>
          </c:tx>
          <c:dLbls>
            <c:dLbl>
              <c:idx val="0"/>
              <c:layout>
                <c:manualLayout>
                  <c:x val="9.0791155559326268E-3"/>
                  <c:y val="0"/>
                </c:manualLayout>
              </c:layout>
              <c:showVal val="1"/>
            </c:dLbl>
            <c:dLbl>
              <c:idx val="1"/>
              <c:layout>
                <c:manualLayout>
                  <c:x val="3.026371851977557E-3"/>
                  <c:y val="0"/>
                </c:manualLayout>
              </c:layout>
              <c:showVal val="1"/>
            </c:dLbl>
            <c:dLbl>
              <c:idx val="2"/>
              <c:layout>
                <c:manualLayout>
                  <c:x val="2.1184602963842721E-2"/>
                  <c:y val="0"/>
                </c:manualLayout>
              </c:layout>
              <c:showVal val="1"/>
            </c:dLbl>
            <c:dLbl>
              <c:idx val="4"/>
              <c:layout>
                <c:manualLayout>
                  <c:x val="0"/>
                  <c:y val="0"/>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0.05</c:v>
                </c:pt>
                <c:pt idx="1">
                  <c:v>9.0000000000000024E-2</c:v>
                </c:pt>
                <c:pt idx="2">
                  <c:v>3.0000000000000002E-2</c:v>
                </c:pt>
                <c:pt idx="3">
                  <c:v>8.0000000000000043E-2</c:v>
                </c:pt>
                <c:pt idx="4">
                  <c:v>2.0000000000000011E-2</c:v>
                </c:pt>
              </c:numCache>
            </c:numRef>
          </c:val>
        </c:ser>
        <c:ser>
          <c:idx val="2"/>
          <c:order val="2"/>
          <c:tx>
            <c:strRef>
              <c:f>Sheet1!$D$1</c:f>
              <c:strCache>
                <c:ptCount val="1"/>
                <c:pt idx="0">
                  <c:v>Yes</c:v>
                </c:pt>
              </c:strCache>
            </c:strRef>
          </c:tx>
          <c:dLbls>
            <c:dLbl>
              <c:idx val="0"/>
              <c:layout/>
              <c:showVal val="1"/>
            </c:dLbl>
            <c:dLbl>
              <c:idx val="1"/>
              <c:layout/>
              <c:showVal val="1"/>
            </c:dLbl>
            <c:dLbl>
              <c:idx val="2"/>
              <c:layout/>
              <c:showVal val="1"/>
            </c:dLbl>
            <c:dLbl>
              <c:idx val="3"/>
              <c:layout/>
              <c:showVal val="1"/>
            </c:dLbl>
            <c:dLbl>
              <c:idx val="4"/>
              <c:layout/>
              <c:showVal val="1"/>
            </c:dLbl>
            <c:delete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0.94000000000000061</c:v>
                </c:pt>
                <c:pt idx="1">
                  <c:v>0.91</c:v>
                </c:pt>
                <c:pt idx="2">
                  <c:v>0.93</c:v>
                </c:pt>
                <c:pt idx="3">
                  <c:v>0.92</c:v>
                </c:pt>
                <c:pt idx="4">
                  <c:v>0.98</c:v>
                </c:pt>
              </c:numCache>
            </c:numRef>
          </c:val>
        </c:ser>
        <c:overlap val="100"/>
        <c:axId val="310791168"/>
        <c:axId val="310801152"/>
      </c:barChart>
      <c:catAx>
        <c:axId val="310791168"/>
        <c:scaling>
          <c:orientation val="minMax"/>
        </c:scaling>
        <c:axPos val="l"/>
        <c:tickLblPos val="nextTo"/>
        <c:txPr>
          <a:bodyPr/>
          <a:lstStyle/>
          <a:p>
            <a:pPr>
              <a:defRPr lang="en-US"/>
            </a:pPr>
            <a:endParaRPr lang="en-US"/>
          </a:p>
        </c:txPr>
        <c:crossAx val="310801152"/>
        <c:crosses val="autoZero"/>
        <c:auto val="1"/>
        <c:lblAlgn val="ctr"/>
        <c:lblOffset val="100"/>
      </c:catAx>
      <c:valAx>
        <c:axId val="310801152"/>
        <c:scaling>
          <c:orientation val="minMax"/>
          <c:max val="1"/>
        </c:scaling>
        <c:delete val="1"/>
        <c:axPos val="b"/>
        <c:numFmt formatCode="0%" sourceLinked="1"/>
        <c:tickLblPos val="none"/>
        <c:crossAx val="310791168"/>
        <c:crosses val="autoZero"/>
        <c:crossBetween val="between"/>
      </c:valAx>
    </c:plotArea>
    <c:legend>
      <c:legendPos val="b"/>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7.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24789661270495275"/>
          <c:y val="4.2208769280552255E-2"/>
          <c:w val="0.66944134628485696"/>
          <c:h val="0.83867004638119513"/>
        </c:manualLayout>
      </c:layout>
      <c:barChart>
        <c:barDir val="bar"/>
        <c:grouping val="percentStacked"/>
        <c:ser>
          <c:idx val="0"/>
          <c:order val="0"/>
          <c:tx>
            <c:strRef>
              <c:f>Sheet1!$B$1</c:f>
              <c:strCache>
                <c:ptCount val="1"/>
                <c:pt idx="0">
                  <c:v>No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0.74000000000000232</c:v>
                </c:pt>
                <c:pt idx="1">
                  <c:v>0.8</c:v>
                </c:pt>
                <c:pt idx="2">
                  <c:v>0.77000000000000268</c:v>
                </c:pt>
                <c:pt idx="3">
                  <c:v>0.69000000000000061</c:v>
                </c:pt>
                <c:pt idx="4">
                  <c:v>0.67000000000000304</c:v>
                </c:pt>
              </c:numCache>
            </c:numRef>
          </c:val>
        </c:ser>
        <c:ser>
          <c:idx val="1"/>
          <c:order val="1"/>
          <c:tx>
            <c:strRef>
              <c:f>Sheet1!$C$1</c:f>
              <c:strCache>
                <c:ptCount val="1"/>
                <c:pt idx="0">
                  <c:v>Yes  </c:v>
                </c:pt>
              </c:strCache>
            </c:strRef>
          </c:tx>
          <c:dLbls>
            <c:txPr>
              <a:bodyPr/>
              <a:lstStyle/>
              <a:p>
                <a:pPr>
                  <a:defRPr lang="en-US" sz="900" b="1"/>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0.26</c:v>
                </c:pt>
                <c:pt idx="1">
                  <c:v>0.2</c:v>
                </c:pt>
                <c:pt idx="2">
                  <c:v>0.23</c:v>
                </c:pt>
                <c:pt idx="3">
                  <c:v>0.31000000000000116</c:v>
                </c:pt>
                <c:pt idx="4">
                  <c:v>0.33000000000000151</c:v>
                </c:pt>
              </c:numCache>
            </c:numRef>
          </c:val>
        </c:ser>
        <c:overlap val="100"/>
        <c:axId val="310953472"/>
        <c:axId val="310955008"/>
      </c:barChart>
      <c:catAx>
        <c:axId val="310953472"/>
        <c:scaling>
          <c:orientation val="minMax"/>
        </c:scaling>
        <c:axPos val="l"/>
        <c:tickLblPos val="nextTo"/>
        <c:txPr>
          <a:bodyPr/>
          <a:lstStyle/>
          <a:p>
            <a:pPr>
              <a:defRPr lang="en-US" sz="1100"/>
            </a:pPr>
            <a:endParaRPr lang="en-US"/>
          </a:p>
        </c:txPr>
        <c:crossAx val="310955008"/>
        <c:crosses val="autoZero"/>
        <c:auto val="1"/>
        <c:lblAlgn val="ctr"/>
        <c:lblOffset val="100"/>
      </c:catAx>
      <c:valAx>
        <c:axId val="310955008"/>
        <c:scaling>
          <c:orientation val="minMax"/>
          <c:max val="1"/>
        </c:scaling>
        <c:delete val="1"/>
        <c:axPos val="b"/>
        <c:numFmt formatCode="0%" sourceLinked="1"/>
        <c:tickLblPos val="none"/>
        <c:crossAx val="310953472"/>
        <c:crosses val="autoZero"/>
        <c:crossBetween val="between"/>
      </c:valAx>
    </c:plotArea>
    <c:legend>
      <c:legendPos val="b"/>
      <c:layout>
        <c:manualLayout>
          <c:xMode val="edge"/>
          <c:yMode val="edge"/>
          <c:x val="0.25403325695365625"/>
          <c:y val="0.93258546011407362"/>
          <c:w val="0.47946108503333967"/>
          <c:h val="5.2152911105619183E-2"/>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18270479481654234"/>
          <c:y val="1.1273648872538599E-2"/>
          <c:w val="0.63854065521602565"/>
          <c:h val="0.81650771890534957"/>
        </c:manualLayout>
      </c:layout>
      <c:barChart>
        <c:barDir val="bar"/>
        <c:grouping val="percentStacked"/>
        <c:ser>
          <c:idx val="0"/>
          <c:order val="0"/>
          <c:tx>
            <c:strRef>
              <c:f>Sheet1!$B$1</c:f>
              <c:strCache>
                <c:ptCount val="1"/>
                <c:pt idx="0">
                  <c:v>Full-time college student      </c:v>
                </c:pt>
              </c:strCache>
            </c:strRef>
          </c:tx>
          <c:dLbls>
            <c:dLbl>
              <c:idx val="4"/>
              <c:layout>
                <c:manualLayout>
                  <c:x val="0"/>
                  <c:y val="1.1599005042827333E-2"/>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6.9888475836431999E-2</c:v>
                </c:pt>
                <c:pt idx="1">
                  <c:v>8.0597014925373148E-2</c:v>
                </c:pt>
                <c:pt idx="2">
                  <c:v>7.2072072072072071E-2</c:v>
                </c:pt>
                <c:pt idx="3">
                  <c:v>8.0838323353294494E-2</c:v>
                </c:pt>
                <c:pt idx="4">
                  <c:v>4.6647230320699708E-2</c:v>
                </c:pt>
              </c:numCache>
            </c:numRef>
          </c:val>
        </c:ser>
        <c:ser>
          <c:idx val="1"/>
          <c:order val="1"/>
          <c:tx>
            <c:strRef>
              <c:f>Sheet1!$C$1</c:f>
              <c:strCache>
                <c:ptCount val="1"/>
                <c:pt idx="0">
                  <c:v>Full-time high school student  </c:v>
                </c:pt>
              </c:strCache>
            </c:strRef>
          </c:tx>
          <c:dLbls>
            <c:dLbl>
              <c:idx val="0"/>
              <c:layout>
                <c:manualLayout>
                  <c:x val="-7.7720207253886339E-3"/>
                  <c:y val="-1.7398507564241012E-2"/>
                </c:manualLayout>
              </c:layout>
              <c:showVal val="1"/>
            </c:dLbl>
            <c:dLbl>
              <c:idx val="1"/>
              <c:delete val="1"/>
            </c:dLbl>
            <c:dLbl>
              <c:idx val="4"/>
              <c:layout>
                <c:manualLayout>
                  <c:x val="-4.6728980559456613E-3"/>
                  <c:y val="-1.7398507564240894E-2"/>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1.0408921933085503E-2</c:v>
                </c:pt>
                <c:pt idx="1">
                  <c:v>0</c:v>
                </c:pt>
                <c:pt idx="2">
                  <c:v>9.0090090090091078E-3</c:v>
                </c:pt>
                <c:pt idx="3">
                  <c:v>2.6946107784431256E-2</c:v>
                </c:pt>
                <c:pt idx="4">
                  <c:v>5.8309037900874834E-3</c:v>
                </c:pt>
              </c:numCache>
            </c:numRef>
          </c:val>
        </c:ser>
        <c:ser>
          <c:idx val="2"/>
          <c:order val="2"/>
          <c:tx>
            <c:strRef>
              <c:f>Sheet1!$D$1</c:f>
              <c:strCache>
                <c:ptCount val="1"/>
                <c:pt idx="0">
                  <c:v>Not employed                   </c:v>
                </c:pt>
              </c:strCache>
            </c:strRef>
          </c:tx>
          <c:dLbls>
            <c:dLbl>
              <c:idx val="4"/>
              <c:layout>
                <c:manualLayout>
                  <c:x val="0"/>
                  <c:y val="-2.029825882494771E-2"/>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0.15390334572490844</c:v>
                </c:pt>
                <c:pt idx="1">
                  <c:v>0.27164179104477632</c:v>
                </c:pt>
                <c:pt idx="2">
                  <c:v>0.20720720720720812</c:v>
                </c:pt>
                <c:pt idx="3">
                  <c:v>9.281437125748504E-2</c:v>
                </c:pt>
                <c:pt idx="4">
                  <c:v>4.6647230320699708E-2</c:v>
                </c:pt>
              </c:numCache>
            </c:numRef>
          </c:val>
        </c:ser>
        <c:ser>
          <c:idx val="3"/>
          <c:order val="3"/>
          <c:tx>
            <c:strRef>
              <c:f>Sheet1!$E$1</c:f>
              <c:strCache>
                <c:ptCount val="1"/>
                <c:pt idx="0">
                  <c:v>Retired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7.0631970260223054E-2</c:v>
                </c:pt>
                <c:pt idx="1">
                  <c:v>0.13432835820895517</c:v>
                </c:pt>
                <c:pt idx="2">
                  <c:v>9.3093093093094062E-2</c:v>
                </c:pt>
                <c:pt idx="3">
                  <c:v>5.0898203592814384E-2</c:v>
                </c:pt>
                <c:pt idx="4">
                  <c:v>5.8309037900874834E-3</c:v>
                </c:pt>
              </c:numCache>
            </c:numRef>
          </c:val>
        </c:ser>
        <c:ser>
          <c:idx val="4"/>
          <c:order val="4"/>
          <c:tx>
            <c:strRef>
              <c:f>Sheet1!$F$1</c:f>
              <c:strCache>
                <c:ptCount val="1"/>
                <c:pt idx="0">
                  <c:v>Employed part-time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0.12267657992565152</c:v>
                </c:pt>
                <c:pt idx="1">
                  <c:v>0.15820895522388059</c:v>
                </c:pt>
                <c:pt idx="2">
                  <c:v>0.13213213213213326</c:v>
                </c:pt>
                <c:pt idx="3">
                  <c:v>0.10179640718562949</c:v>
                </c:pt>
                <c:pt idx="4">
                  <c:v>9.9125364431488033E-2</c:v>
                </c:pt>
              </c:numCache>
            </c:numRef>
          </c:val>
        </c:ser>
        <c:ser>
          <c:idx val="5"/>
          <c:order val="5"/>
          <c:tx>
            <c:strRef>
              <c:f>Sheet1!$G$1</c:f>
              <c:strCache>
                <c:ptCount val="1"/>
                <c:pt idx="0">
                  <c:v>Employed full-time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0.57249070631970622</c:v>
                </c:pt>
                <c:pt idx="1">
                  <c:v>0.35522388059701498</c:v>
                </c:pt>
                <c:pt idx="2">
                  <c:v>0.48648648648648823</c:v>
                </c:pt>
                <c:pt idx="3">
                  <c:v>0.64670658682634741</c:v>
                </c:pt>
                <c:pt idx="4">
                  <c:v>0.79591836734693544</c:v>
                </c:pt>
              </c:numCache>
            </c:numRef>
          </c:val>
        </c:ser>
        <c:overlap val="100"/>
        <c:axId val="311793152"/>
        <c:axId val="311794688"/>
      </c:barChart>
      <c:catAx>
        <c:axId val="311793152"/>
        <c:scaling>
          <c:orientation val="minMax"/>
        </c:scaling>
        <c:axPos val="l"/>
        <c:tickLblPos val="nextTo"/>
        <c:txPr>
          <a:bodyPr/>
          <a:lstStyle/>
          <a:p>
            <a:pPr>
              <a:defRPr lang="en-US"/>
            </a:pPr>
            <a:endParaRPr lang="en-US"/>
          </a:p>
        </c:txPr>
        <c:crossAx val="311794688"/>
        <c:crosses val="autoZero"/>
        <c:auto val="1"/>
        <c:lblAlgn val="ctr"/>
        <c:lblOffset val="100"/>
      </c:catAx>
      <c:valAx>
        <c:axId val="311794688"/>
        <c:scaling>
          <c:orientation val="minMax"/>
          <c:max val="1"/>
        </c:scaling>
        <c:delete val="1"/>
        <c:axPos val="b"/>
        <c:numFmt formatCode="0%" sourceLinked="1"/>
        <c:tickLblPos val="none"/>
        <c:crossAx val="311793152"/>
        <c:crosses val="autoZero"/>
        <c:crossBetween val="between"/>
      </c:valAx>
    </c:plotArea>
    <c:legend>
      <c:legendPos val="b"/>
      <c:layout>
        <c:manualLayout>
          <c:xMode val="edge"/>
          <c:yMode val="edge"/>
          <c:x val="3.8468168323356255E-2"/>
          <c:y val="0.84241855960235357"/>
          <c:w val="0.9417520704989597"/>
          <c:h val="0.14018293916133026"/>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69.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20807136767139794"/>
          <c:y val="3.8511446907286875E-2"/>
          <c:w val="0.69949169968403813"/>
          <c:h val="0.79210520848482513"/>
        </c:manualLayout>
      </c:layout>
      <c:barChart>
        <c:barDir val="bar"/>
        <c:grouping val="percentStacked"/>
        <c:ser>
          <c:idx val="0"/>
          <c:order val="0"/>
          <c:tx>
            <c:strRef>
              <c:f>Sheet1!$B$1</c:f>
              <c:strCache>
                <c:ptCount val="1"/>
                <c:pt idx="0">
                  <c:v>Graduate degree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0.11672862453531622</c:v>
                </c:pt>
                <c:pt idx="1">
                  <c:v>5.9701492537313931E-2</c:v>
                </c:pt>
                <c:pt idx="2">
                  <c:v>0.26426426426426647</c:v>
                </c:pt>
                <c:pt idx="3">
                  <c:v>1.7964071856287563E-2</c:v>
                </c:pt>
                <c:pt idx="4">
                  <c:v>0.12536443148688145</c:v>
                </c:pt>
              </c:numCache>
            </c:numRef>
          </c:val>
        </c:ser>
        <c:ser>
          <c:idx val="1"/>
          <c:order val="1"/>
          <c:tx>
            <c:strRef>
              <c:f>Sheet1!$C$1</c:f>
              <c:strCache>
                <c:ptCount val="1"/>
                <c:pt idx="0">
                  <c:v>College graduate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0.26394052044609623</c:v>
                </c:pt>
                <c:pt idx="1">
                  <c:v>0.30149253731343462</c:v>
                </c:pt>
                <c:pt idx="2">
                  <c:v>0.16516516516516541</c:v>
                </c:pt>
                <c:pt idx="3">
                  <c:v>0.34131736526946577</c:v>
                </c:pt>
                <c:pt idx="4">
                  <c:v>0.24781341107871721</c:v>
                </c:pt>
              </c:numCache>
            </c:numRef>
          </c:val>
        </c:ser>
        <c:ser>
          <c:idx val="2"/>
          <c:order val="2"/>
          <c:tx>
            <c:strRef>
              <c:f>Sheet1!$D$1</c:f>
              <c:strCache>
                <c:ptCount val="1"/>
                <c:pt idx="0">
                  <c:v>Some college or technical training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0.31672862453531608</c:v>
                </c:pt>
                <c:pt idx="1">
                  <c:v>0.38507462686567528</c:v>
                </c:pt>
                <c:pt idx="2">
                  <c:v>0.2852852852852874</c:v>
                </c:pt>
                <c:pt idx="3">
                  <c:v>0.31437125748502992</c:v>
                </c:pt>
                <c:pt idx="4">
                  <c:v>0.28279883381924442</c:v>
                </c:pt>
              </c:numCache>
            </c:numRef>
          </c:val>
        </c:ser>
        <c:ser>
          <c:idx val="3"/>
          <c:order val="3"/>
          <c:tx>
            <c:strRef>
              <c:f>Sheet1!$E$1</c:f>
              <c:strCache>
                <c:ptCount val="1"/>
                <c:pt idx="0">
                  <c:v>High school graduate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0.22527881040892195</c:v>
                </c:pt>
                <c:pt idx="1">
                  <c:v>0.23582089552238841</c:v>
                </c:pt>
                <c:pt idx="2">
                  <c:v>0.19819819819819912</c:v>
                </c:pt>
                <c:pt idx="3">
                  <c:v>0.23353293413173751</c:v>
                </c:pt>
                <c:pt idx="4">
                  <c:v>0.23323615160349939</c:v>
                </c:pt>
              </c:numCache>
            </c:numRef>
          </c:val>
        </c:ser>
        <c:ser>
          <c:idx val="4"/>
          <c:order val="4"/>
          <c:tx>
            <c:strRef>
              <c:f>Sheet1!$F$1</c:f>
              <c:strCache>
                <c:ptCount val="1"/>
                <c:pt idx="0">
                  <c:v>Some high school or less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7.7323420074349905E-2</c:v>
                </c:pt>
                <c:pt idx="1">
                  <c:v>1.7910447761194031E-2</c:v>
                </c:pt>
                <c:pt idx="2">
                  <c:v>8.7087087087087081E-2</c:v>
                </c:pt>
                <c:pt idx="3">
                  <c:v>9.281437125748504E-2</c:v>
                </c:pt>
                <c:pt idx="4">
                  <c:v>0.11078717201166192</c:v>
                </c:pt>
              </c:numCache>
            </c:numRef>
          </c:val>
        </c:ser>
        <c:overlap val="100"/>
        <c:axId val="311885184"/>
        <c:axId val="311968896"/>
      </c:barChart>
      <c:catAx>
        <c:axId val="311885184"/>
        <c:scaling>
          <c:orientation val="minMax"/>
        </c:scaling>
        <c:axPos val="l"/>
        <c:tickLblPos val="nextTo"/>
        <c:txPr>
          <a:bodyPr/>
          <a:lstStyle/>
          <a:p>
            <a:pPr>
              <a:defRPr lang="en-US"/>
            </a:pPr>
            <a:endParaRPr lang="en-US"/>
          </a:p>
        </c:txPr>
        <c:crossAx val="311968896"/>
        <c:crosses val="autoZero"/>
        <c:auto val="1"/>
        <c:lblAlgn val="ctr"/>
        <c:lblOffset val="100"/>
      </c:catAx>
      <c:valAx>
        <c:axId val="311968896"/>
        <c:scaling>
          <c:orientation val="minMax"/>
          <c:max val="1"/>
        </c:scaling>
        <c:delete val="1"/>
        <c:axPos val="b"/>
        <c:numFmt formatCode="0%" sourceLinked="1"/>
        <c:tickLblPos val="none"/>
        <c:crossAx val="311885184"/>
        <c:crosses val="autoZero"/>
        <c:crossBetween val="between"/>
      </c:valAx>
    </c:plotArea>
    <c:plotVisOnly val="1"/>
    <c:dispBlanksAs val="gap"/>
  </c:chart>
  <c:txPr>
    <a:bodyPr/>
    <a:lstStyle/>
    <a:p>
      <a:pPr>
        <a:defRPr sz="1200">
          <a:latin typeface="Calibri" pitchFamily="34" charset="0"/>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6.1307463812532492E-2"/>
          <c:y val="2.6934665243844632E-2"/>
          <c:w val="0.71854271771417944"/>
          <c:h val="0.83705579699808252"/>
        </c:manualLayout>
      </c:layout>
      <c:barChart>
        <c:barDir val="col"/>
        <c:grouping val="stacked"/>
        <c:ser>
          <c:idx val="0"/>
          <c:order val="0"/>
          <c:tx>
            <c:strRef>
              <c:f>Sheet1!$B$1</c:f>
              <c:strCache>
                <c:ptCount val="1"/>
                <c:pt idx="0">
                  <c:v>Yes</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18-24</c:v>
                </c:pt>
                <c:pt idx="1">
                  <c:v>25-30</c:v>
                </c:pt>
                <c:pt idx="2">
                  <c:v>31-40</c:v>
                </c:pt>
                <c:pt idx="3">
                  <c:v>41-50</c:v>
                </c:pt>
                <c:pt idx="4">
                  <c:v>50+</c:v>
                </c:pt>
              </c:strCache>
            </c:strRef>
          </c:cat>
          <c:val>
            <c:numRef>
              <c:f>Sheet1!$B$2:$B$6</c:f>
              <c:numCache>
                <c:formatCode>0%</c:formatCode>
                <c:ptCount val="5"/>
                <c:pt idx="0">
                  <c:v>0.45736434108527174</c:v>
                </c:pt>
                <c:pt idx="1">
                  <c:v>0.36049382716049388</c:v>
                </c:pt>
                <c:pt idx="2">
                  <c:v>0.25631768953068623</c:v>
                </c:pt>
                <c:pt idx="3">
                  <c:v>0.20338983050847478</c:v>
                </c:pt>
                <c:pt idx="4">
                  <c:v>0.10526315789473686</c:v>
                </c:pt>
              </c:numCache>
            </c:numRef>
          </c:val>
        </c:ser>
        <c:ser>
          <c:idx val="1"/>
          <c:order val="1"/>
          <c:tx>
            <c:strRef>
              <c:f>Sheet1!$C$1</c:f>
              <c:strCache>
                <c:ptCount val="1"/>
                <c:pt idx="0">
                  <c:v>No</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18-24</c:v>
                </c:pt>
                <c:pt idx="1">
                  <c:v>25-30</c:v>
                </c:pt>
                <c:pt idx="2">
                  <c:v>31-40</c:v>
                </c:pt>
                <c:pt idx="3">
                  <c:v>41-50</c:v>
                </c:pt>
                <c:pt idx="4">
                  <c:v>50+</c:v>
                </c:pt>
              </c:strCache>
            </c:strRef>
          </c:cat>
          <c:val>
            <c:numRef>
              <c:f>Sheet1!$C$2:$C$6</c:f>
              <c:numCache>
                <c:formatCode>0%</c:formatCode>
                <c:ptCount val="5"/>
                <c:pt idx="0">
                  <c:v>0.37984496124031097</c:v>
                </c:pt>
                <c:pt idx="1">
                  <c:v>0.47160493827160527</c:v>
                </c:pt>
                <c:pt idx="2">
                  <c:v>0.52346570397111858</c:v>
                </c:pt>
                <c:pt idx="3">
                  <c:v>0.55932203389830504</c:v>
                </c:pt>
                <c:pt idx="4">
                  <c:v>0.6052631578947365</c:v>
                </c:pt>
              </c:numCache>
            </c:numRef>
          </c:val>
        </c:ser>
        <c:ser>
          <c:idx val="2"/>
          <c:order val="2"/>
          <c:tx>
            <c:strRef>
              <c:f>Sheet1!$D$1</c:f>
              <c:strCache>
                <c:ptCount val="1"/>
                <c:pt idx="0">
                  <c:v>Don’t know/Not applicable</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18-24</c:v>
                </c:pt>
                <c:pt idx="1">
                  <c:v>25-30</c:v>
                </c:pt>
                <c:pt idx="2">
                  <c:v>31-40</c:v>
                </c:pt>
                <c:pt idx="3">
                  <c:v>41-50</c:v>
                </c:pt>
                <c:pt idx="4">
                  <c:v>50+</c:v>
                </c:pt>
              </c:strCache>
            </c:strRef>
          </c:cat>
          <c:val>
            <c:numRef>
              <c:f>Sheet1!$D$2:$D$6</c:f>
              <c:numCache>
                <c:formatCode>0%</c:formatCode>
                <c:ptCount val="5"/>
                <c:pt idx="0">
                  <c:v>0.16279069767441864</c:v>
                </c:pt>
                <c:pt idx="1">
                  <c:v>0.1679012345679016</c:v>
                </c:pt>
                <c:pt idx="2">
                  <c:v>0.22021660649819494</c:v>
                </c:pt>
                <c:pt idx="3">
                  <c:v>0.23728813559322073</c:v>
                </c:pt>
                <c:pt idx="4">
                  <c:v>0.28947368421052638</c:v>
                </c:pt>
              </c:numCache>
            </c:numRef>
          </c:val>
        </c:ser>
        <c:overlap val="100"/>
        <c:axId val="206174080"/>
        <c:axId val="206175616"/>
      </c:barChart>
      <c:catAx>
        <c:axId val="206174080"/>
        <c:scaling>
          <c:orientation val="minMax"/>
        </c:scaling>
        <c:axPos val="b"/>
        <c:tickLblPos val="nextTo"/>
        <c:txPr>
          <a:bodyPr/>
          <a:lstStyle/>
          <a:p>
            <a:pPr>
              <a:defRPr lang="en-US"/>
            </a:pPr>
            <a:endParaRPr lang="en-US"/>
          </a:p>
        </c:txPr>
        <c:crossAx val="206175616"/>
        <c:crosses val="autoZero"/>
        <c:auto val="1"/>
        <c:lblAlgn val="ctr"/>
        <c:lblOffset val="100"/>
      </c:catAx>
      <c:valAx>
        <c:axId val="206175616"/>
        <c:scaling>
          <c:orientation val="minMax"/>
          <c:max val="1"/>
        </c:scaling>
        <c:delete val="1"/>
        <c:axPos val="l"/>
        <c:numFmt formatCode="0%" sourceLinked="1"/>
        <c:tickLblPos val="none"/>
        <c:crossAx val="206174080"/>
        <c:crosses val="autoZero"/>
        <c:crossBetween val="between"/>
      </c:valAx>
    </c:plotArea>
    <c:legend>
      <c:legendPos val="r"/>
      <c:layout>
        <c:manualLayout>
          <c:xMode val="edge"/>
          <c:yMode val="edge"/>
          <c:x val="0.75915542929888413"/>
          <c:y val="0.27207946736543803"/>
          <c:w val="0.23785916356263864"/>
          <c:h val="0.30136014818091911"/>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70.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
          <c:y val="3.8511446907286875E-2"/>
          <c:w val="1"/>
          <c:h val="0.96148861929677465"/>
        </c:manualLayout>
      </c:layout>
      <c:barChart>
        <c:barDir val="bar"/>
        <c:grouping val="percentStacked"/>
        <c:ser>
          <c:idx val="0"/>
          <c:order val="0"/>
          <c:tx>
            <c:strRef>
              <c:f>Sheet1!$B$1</c:f>
              <c:strCache>
                <c:ptCount val="1"/>
                <c:pt idx="0">
                  <c:v>Graduate degree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College graduate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Some college or technical training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High school graduate                </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Some high school or less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numRef>
              <c:f>Sheet1!$A$2:$A$6</c:f>
              <c:numCache>
                <c:formatCode>General</c:formatCode>
                <c:ptCount val="5"/>
              </c:numCache>
            </c:numRef>
          </c:cat>
          <c:val>
            <c:numRef>
              <c:f>Sheet1!$F$2:$F$6</c:f>
              <c:numCache>
                <c:formatCode>General</c:formatCode>
                <c:ptCount val="5"/>
              </c:numCache>
            </c:numRef>
          </c:val>
        </c:ser>
        <c:overlap val="100"/>
        <c:axId val="312059008"/>
        <c:axId val="312060544"/>
      </c:barChart>
      <c:catAx>
        <c:axId val="312059008"/>
        <c:scaling>
          <c:orientation val="minMax"/>
        </c:scaling>
        <c:delete val="1"/>
        <c:axPos val="l"/>
        <c:numFmt formatCode="General" sourceLinked="1"/>
        <c:tickLblPos val="none"/>
        <c:crossAx val="312060544"/>
        <c:crosses val="autoZero"/>
        <c:auto val="1"/>
        <c:lblAlgn val="ctr"/>
        <c:lblOffset val="100"/>
      </c:catAx>
      <c:valAx>
        <c:axId val="312060544"/>
        <c:scaling>
          <c:orientation val="minMax"/>
          <c:max val="1"/>
        </c:scaling>
        <c:delete val="1"/>
        <c:axPos val="b"/>
        <c:numFmt formatCode="0%" sourceLinked="1"/>
        <c:tickLblPos val="none"/>
        <c:crossAx val="312059008"/>
        <c:crosses val="autoZero"/>
        <c:crossBetween val="between"/>
      </c:valAx>
    </c:plotArea>
    <c:legend>
      <c:legendPos val="b"/>
      <c:layout>
        <c:manualLayout>
          <c:xMode val="edge"/>
          <c:yMode val="edge"/>
          <c:x val="0"/>
          <c:y val="0.11155710249069031"/>
          <c:w val="0.99985681328050746"/>
          <c:h val="0.87261261353216835"/>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71.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2828041656083323E-2"/>
          <c:y val="4.2208769280552255E-2"/>
          <c:w val="0.79342189484379166"/>
          <c:h val="0.84551936144968176"/>
        </c:manualLayout>
      </c:layout>
      <c:barChart>
        <c:barDir val="col"/>
        <c:grouping val="stacked"/>
        <c:ser>
          <c:idx val="0"/>
          <c:order val="0"/>
          <c:tx>
            <c:strRef>
              <c:f>Sheet1!$B$1</c:f>
              <c:strCache>
                <c:ptCount val="1"/>
                <c:pt idx="0">
                  <c:v>Don’t use the Internet</c:v>
                </c:pt>
              </c:strCache>
            </c:strRef>
          </c:tx>
          <c:dLbls>
            <c:delete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9.0415913200723324E-4</c:v>
                </c:pt>
                <c:pt idx="1">
                  <c:v>3.6363636363636381E-3</c:v>
                </c:pt>
                <c:pt idx="2">
                  <c:v>0</c:v>
                </c:pt>
                <c:pt idx="3">
                  <c:v>0</c:v>
                </c:pt>
                <c:pt idx="4">
                  <c:v>0</c:v>
                </c:pt>
              </c:numCache>
            </c:numRef>
          </c:val>
        </c:ser>
        <c:ser>
          <c:idx val="1"/>
          <c:order val="1"/>
          <c:tx>
            <c:strRef>
              <c:f>Sheet1!$C$1</c:f>
              <c:strCache>
                <c:ptCount val="1"/>
                <c:pt idx="0">
                  <c:v>More than 10</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0.51627486437613024</c:v>
                </c:pt>
                <c:pt idx="1">
                  <c:v>0.73454545454545894</c:v>
                </c:pt>
                <c:pt idx="2">
                  <c:v>0.64492753623189136</c:v>
                </c:pt>
                <c:pt idx="3">
                  <c:v>0.45519713261648537</c:v>
                </c:pt>
                <c:pt idx="4">
                  <c:v>0.2318840579710145</c:v>
                </c:pt>
              </c:numCache>
            </c:numRef>
          </c:val>
        </c:ser>
        <c:ser>
          <c:idx val="2"/>
          <c:order val="2"/>
          <c:tx>
            <c:strRef>
              <c:f>Sheet1!$D$1</c:f>
              <c:strCache>
                <c:ptCount val="1"/>
                <c:pt idx="0">
                  <c:v>3-10</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0.34719710669077725</c:v>
                </c:pt>
                <c:pt idx="1">
                  <c:v>0.21454545454545634</c:v>
                </c:pt>
                <c:pt idx="2">
                  <c:v>0.31159420289855233</c:v>
                </c:pt>
                <c:pt idx="3">
                  <c:v>0.44802867383512723</c:v>
                </c:pt>
                <c:pt idx="4">
                  <c:v>0.41304347826087134</c:v>
                </c:pt>
              </c:numCache>
            </c:numRef>
          </c:val>
        </c:ser>
        <c:ser>
          <c:idx val="3"/>
          <c:order val="3"/>
          <c:tx>
            <c:strRef>
              <c:f>Sheet1!$E$1</c:f>
              <c:strCache>
                <c:ptCount val="1"/>
                <c:pt idx="0">
                  <c:v>Less than 3</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0.13562386980108487</c:v>
                </c:pt>
                <c:pt idx="1">
                  <c:v>4.7272727272727334E-2</c:v>
                </c:pt>
                <c:pt idx="2">
                  <c:v>4.3478260869565223E-2</c:v>
                </c:pt>
                <c:pt idx="3">
                  <c:v>9.6774193548387524E-2</c:v>
                </c:pt>
                <c:pt idx="4">
                  <c:v>0.35507246376811802</c:v>
                </c:pt>
              </c:numCache>
            </c:numRef>
          </c:val>
        </c:ser>
        <c:dLbls>
          <c:showVal val="1"/>
        </c:dLbls>
        <c:overlap val="100"/>
        <c:axId val="312139136"/>
        <c:axId val="312222848"/>
      </c:barChart>
      <c:catAx>
        <c:axId val="312139136"/>
        <c:scaling>
          <c:orientation val="minMax"/>
        </c:scaling>
        <c:axPos val="b"/>
        <c:tickLblPos val="nextTo"/>
        <c:txPr>
          <a:bodyPr/>
          <a:lstStyle/>
          <a:p>
            <a:pPr>
              <a:defRPr lang="en-IN"/>
            </a:pPr>
            <a:endParaRPr lang="en-US"/>
          </a:p>
        </c:txPr>
        <c:crossAx val="312222848"/>
        <c:crosses val="autoZero"/>
        <c:auto val="1"/>
        <c:lblAlgn val="ctr"/>
        <c:lblOffset val="100"/>
      </c:catAx>
      <c:valAx>
        <c:axId val="312222848"/>
        <c:scaling>
          <c:orientation val="minMax"/>
          <c:max val="1"/>
        </c:scaling>
        <c:delete val="1"/>
        <c:axPos val="l"/>
        <c:numFmt formatCode="0%" sourceLinked="1"/>
        <c:tickLblPos val="none"/>
        <c:crossAx val="312139136"/>
        <c:crosses val="autoZero"/>
        <c:crossBetween val="between"/>
      </c:valAx>
    </c:plotArea>
    <c:legend>
      <c:legendPos val="r"/>
      <c:layout>
        <c:manualLayout>
          <c:xMode val="edge"/>
          <c:yMode val="edge"/>
          <c:x val="0.80624993649987953"/>
          <c:y val="0.3595647718692731"/>
          <c:w val="0.18407264414528829"/>
          <c:h val="0.38018552475461304"/>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2.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0.52484015193927935"/>
          <c:y val="3.1870855733617205E-2"/>
          <c:w val="0.37072437413725345"/>
          <c:h val="0.93625828853276549"/>
        </c:manualLayout>
      </c:layout>
      <c:barChart>
        <c:barDir val="bar"/>
        <c:grouping val="clustered"/>
        <c:ser>
          <c:idx val="0"/>
          <c:order val="0"/>
          <c:tx>
            <c:strRef>
              <c:f>Sheet1!$B$1</c:f>
              <c:strCache>
                <c:ptCount val="1"/>
                <c:pt idx="0">
                  <c:v>France (n=276)</c:v>
                </c:pt>
              </c:strCache>
            </c:strRef>
          </c:tx>
          <c:dLbls>
            <c:txPr>
              <a:bodyPr/>
              <a:lstStyle/>
              <a:p>
                <a:pPr>
                  <a:defRPr lang="en-IN" sz="900" b="1"/>
                </a:pPr>
                <a:endParaRPr lang="en-US"/>
              </a:p>
            </c:txPr>
            <c:dLblPos val="outEnd"/>
            <c:showVal val="1"/>
          </c:dLbls>
          <c:cat>
            <c:strRef>
              <c:f>Sheet1!$A$2:$A$6</c:f>
              <c:strCache>
                <c:ptCount val="5"/>
                <c:pt idx="0">
                  <c:v>Personal websites</c:v>
                </c:pt>
                <c:pt idx="1">
                  <c:v>News sharing sites</c:v>
                </c:pt>
                <c:pt idx="2">
                  <c:v>Professional/Business networking sites</c:v>
                </c:pt>
                <c:pt idx="3">
                  <c:v>Classifieds/auction sites</c:v>
                </c:pt>
                <c:pt idx="4">
                  <c:v>Social networking sites</c:v>
                </c:pt>
              </c:strCache>
            </c:strRef>
          </c:cat>
          <c:val>
            <c:numRef>
              <c:f>Sheet1!$B$2:$B$6</c:f>
              <c:numCache>
                <c:formatCode>0%</c:formatCode>
                <c:ptCount val="5"/>
                <c:pt idx="0">
                  <c:v>0.26449275362318825</c:v>
                </c:pt>
                <c:pt idx="1">
                  <c:v>8.3333333333333343E-2</c:v>
                </c:pt>
                <c:pt idx="2">
                  <c:v>0.52898550724637683</c:v>
                </c:pt>
                <c:pt idx="3">
                  <c:v>0.60144927536231885</c:v>
                </c:pt>
                <c:pt idx="4">
                  <c:v>0.65579710144927794</c:v>
                </c:pt>
              </c:numCache>
            </c:numRef>
          </c:val>
        </c:ser>
        <c:ser>
          <c:idx val="1"/>
          <c:order val="1"/>
          <c:tx>
            <c:strRef>
              <c:f>Sheet1!$C$1</c:f>
              <c:strCache>
                <c:ptCount val="1"/>
                <c:pt idx="0">
                  <c:v>Germany (n=279)</c:v>
                </c:pt>
              </c:strCache>
            </c:strRef>
          </c:tx>
          <c:dLbls>
            <c:txPr>
              <a:bodyPr/>
              <a:lstStyle/>
              <a:p>
                <a:pPr>
                  <a:defRPr lang="en-IN" sz="900" b="1"/>
                </a:pPr>
                <a:endParaRPr lang="en-US"/>
              </a:p>
            </c:txPr>
            <c:dLblPos val="outEnd"/>
            <c:showVal val="1"/>
          </c:dLbls>
          <c:cat>
            <c:strRef>
              <c:f>Sheet1!$A$2:$A$6</c:f>
              <c:strCache>
                <c:ptCount val="5"/>
                <c:pt idx="0">
                  <c:v>Personal websites</c:v>
                </c:pt>
                <c:pt idx="1">
                  <c:v>News sharing sites</c:v>
                </c:pt>
                <c:pt idx="2">
                  <c:v>Professional/Business networking sites</c:v>
                </c:pt>
                <c:pt idx="3">
                  <c:v>Classifieds/auction sites</c:v>
                </c:pt>
                <c:pt idx="4">
                  <c:v>Social networking sites</c:v>
                </c:pt>
              </c:strCache>
            </c:strRef>
          </c:cat>
          <c:val>
            <c:numRef>
              <c:f>Sheet1!$C$2:$C$6</c:f>
              <c:numCache>
                <c:formatCode>0%</c:formatCode>
                <c:ptCount val="5"/>
                <c:pt idx="0">
                  <c:v>0.37634408602150538</c:v>
                </c:pt>
                <c:pt idx="1">
                  <c:v>0.53046594982078632</c:v>
                </c:pt>
                <c:pt idx="2">
                  <c:v>0.63799283154122066</c:v>
                </c:pt>
                <c:pt idx="3">
                  <c:v>0.68100358422939067</c:v>
                </c:pt>
                <c:pt idx="4">
                  <c:v>0.44086021505376388</c:v>
                </c:pt>
              </c:numCache>
            </c:numRef>
          </c:val>
        </c:ser>
        <c:ser>
          <c:idx val="2"/>
          <c:order val="2"/>
          <c:tx>
            <c:strRef>
              <c:f>Sheet1!$D$1</c:f>
              <c:strCache>
                <c:ptCount val="1"/>
                <c:pt idx="0">
                  <c:v>UK (n=276)</c:v>
                </c:pt>
              </c:strCache>
            </c:strRef>
          </c:tx>
          <c:invertIfNegative val="1"/>
          <c:dLbls>
            <c:txPr>
              <a:bodyPr/>
              <a:lstStyle/>
              <a:p>
                <a:pPr>
                  <a:defRPr lang="en-IN" sz="900" b="1"/>
                </a:pPr>
                <a:endParaRPr lang="en-US"/>
              </a:p>
            </c:txPr>
            <c:dLblPos val="outEnd"/>
            <c:showVal val="1"/>
          </c:dLbls>
          <c:cat>
            <c:strRef>
              <c:f>Sheet1!$A$2:$A$6</c:f>
              <c:strCache>
                <c:ptCount val="5"/>
                <c:pt idx="0">
                  <c:v>Personal websites</c:v>
                </c:pt>
                <c:pt idx="1">
                  <c:v>News sharing sites</c:v>
                </c:pt>
                <c:pt idx="2">
                  <c:v>Professional/Business networking sites</c:v>
                </c:pt>
                <c:pt idx="3">
                  <c:v>Classifieds/auction sites</c:v>
                </c:pt>
                <c:pt idx="4">
                  <c:v>Social networking sites</c:v>
                </c:pt>
              </c:strCache>
            </c:strRef>
          </c:cat>
          <c:val>
            <c:numRef>
              <c:f>Sheet1!$D$2:$D$6</c:f>
              <c:numCache>
                <c:formatCode>0%</c:formatCode>
                <c:ptCount val="5"/>
                <c:pt idx="0">
                  <c:v>0.46376811594202932</c:v>
                </c:pt>
                <c:pt idx="1">
                  <c:v>0.43115942028985688</c:v>
                </c:pt>
                <c:pt idx="2">
                  <c:v>0.53623188405797106</c:v>
                </c:pt>
                <c:pt idx="3">
                  <c:v>0.6449275362318887</c:v>
                </c:pt>
                <c:pt idx="4">
                  <c:v>0.68478260869565222</c:v>
                </c:pt>
              </c:numCache>
            </c:numRef>
          </c:val>
        </c:ser>
        <c:ser>
          <c:idx val="3"/>
          <c:order val="3"/>
          <c:tx>
            <c:strRef>
              <c:f>Sheet1!$E$1</c:f>
              <c:strCache>
                <c:ptCount val="1"/>
                <c:pt idx="0">
                  <c:v>US (n=275)</c:v>
                </c:pt>
              </c:strCache>
            </c:strRef>
          </c:tx>
          <c:dLbls>
            <c:txPr>
              <a:bodyPr/>
              <a:lstStyle/>
              <a:p>
                <a:pPr>
                  <a:defRPr lang="en-IN" sz="900" b="1"/>
                </a:pPr>
                <a:endParaRPr lang="en-US"/>
              </a:p>
            </c:txPr>
            <c:dLblPos val="outEnd"/>
            <c:showVal val="1"/>
          </c:dLbls>
          <c:cat>
            <c:strRef>
              <c:f>Sheet1!$A$2:$A$6</c:f>
              <c:strCache>
                <c:ptCount val="5"/>
                <c:pt idx="0">
                  <c:v>Personal websites</c:v>
                </c:pt>
                <c:pt idx="1">
                  <c:v>News sharing sites</c:v>
                </c:pt>
                <c:pt idx="2">
                  <c:v>Professional/Business networking sites</c:v>
                </c:pt>
                <c:pt idx="3">
                  <c:v>Classifieds/auction sites</c:v>
                </c:pt>
                <c:pt idx="4">
                  <c:v>Social networking sites</c:v>
                </c:pt>
              </c:strCache>
            </c:strRef>
          </c:cat>
          <c:val>
            <c:numRef>
              <c:f>Sheet1!$E$2:$E$6</c:f>
              <c:numCache>
                <c:formatCode>0%</c:formatCode>
                <c:ptCount val="5"/>
                <c:pt idx="0">
                  <c:v>0.5127272727272727</c:v>
                </c:pt>
                <c:pt idx="1">
                  <c:v>0.58545454545454456</c:v>
                </c:pt>
                <c:pt idx="2">
                  <c:v>0.65090909090909488</c:v>
                </c:pt>
                <c:pt idx="3">
                  <c:v>0.49818181818181934</c:v>
                </c:pt>
                <c:pt idx="4">
                  <c:v>0.77090909090909465</c:v>
                </c:pt>
              </c:numCache>
            </c:numRef>
          </c:val>
        </c:ser>
        <c:ser>
          <c:idx val="4"/>
          <c:order val="4"/>
          <c:tx>
            <c:strRef>
              <c:f>Sheet1!$F$1</c:f>
              <c:strCache>
                <c:ptCount val="1"/>
                <c:pt idx="0">
                  <c:v>WW (n=1106)</c:v>
                </c:pt>
              </c:strCache>
            </c:strRef>
          </c:tx>
          <c:dLbls>
            <c:txPr>
              <a:bodyPr/>
              <a:lstStyle/>
              <a:p>
                <a:pPr>
                  <a:defRPr lang="en-IN" sz="900" b="1"/>
                </a:pPr>
                <a:endParaRPr lang="en-US"/>
              </a:p>
            </c:txPr>
            <c:dLblPos val="outEnd"/>
            <c:showVal val="1"/>
          </c:dLbls>
          <c:cat>
            <c:strRef>
              <c:f>Sheet1!$A$2:$A$6</c:f>
              <c:strCache>
                <c:ptCount val="5"/>
                <c:pt idx="0">
                  <c:v>Personal websites</c:v>
                </c:pt>
                <c:pt idx="1">
                  <c:v>News sharing sites</c:v>
                </c:pt>
                <c:pt idx="2">
                  <c:v>Professional/Business networking sites</c:v>
                </c:pt>
                <c:pt idx="3">
                  <c:v>Classifieds/auction sites</c:v>
                </c:pt>
                <c:pt idx="4">
                  <c:v>Social networking sites</c:v>
                </c:pt>
              </c:strCache>
            </c:strRef>
          </c:cat>
          <c:val>
            <c:numRef>
              <c:f>Sheet1!$F$2:$F$6</c:f>
              <c:numCache>
                <c:formatCode>0%</c:formatCode>
                <c:ptCount val="5"/>
                <c:pt idx="0">
                  <c:v>0.40415913200723325</c:v>
                </c:pt>
                <c:pt idx="1">
                  <c:v>0.40777576853526232</c:v>
                </c:pt>
                <c:pt idx="2">
                  <c:v>0.58860759493670856</c:v>
                </c:pt>
                <c:pt idx="3">
                  <c:v>0.60669077757685697</c:v>
                </c:pt>
                <c:pt idx="4">
                  <c:v>0.63743218806509949</c:v>
                </c:pt>
              </c:numCache>
            </c:numRef>
          </c:val>
        </c:ser>
        <c:dLbls>
          <c:showVal val="1"/>
        </c:dLbls>
        <c:axId val="312551296"/>
        <c:axId val="312552832"/>
      </c:barChart>
      <c:catAx>
        <c:axId val="312551296"/>
        <c:scaling>
          <c:orientation val="minMax"/>
        </c:scaling>
        <c:axPos val="l"/>
        <c:tickLblPos val="nextTo"/>
        <c:txPr>
          <a:bodyPr/>
          <a:lstStyle/>
          <a:p>
            <a:pPr>
              <a:defRPr lang="en-IN"/>
            </a:pPr>
            <a:endParaRPr lang="en-US"/>
          </a:p>
        </c:txPr>
        <c:crossAx val="312552832"/>
        <c:crosses val="autoZero"/>
        <c:auto val="1"/>
        <c:lblAlgn val="ctr"/>
        <c:lblOffset val="100"/>
      </c:catAx>
      <c:valAx>
        <c:axId val="312552832"/>
        <c:scaling>
          <c:orientation val="minMax"/>
          <c:max val="0.8"/>
        </c:scaling>
        <c:delete val="1"/>
        <c:axPos val="b"/>
        <c:numFmt formatCode="0%" sourceLinked="1"/>
        <c:tickLblPos val="none"/>
        <c:crossAx val="312551296"/>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3.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 (n=276)</c:v>
                </c:pt>
              </c:strCache>
            </c:strRef>
          </c:tx>
          <c:dLbls>
            <c:txPr>
              <a:bodyPr/>
              <a:lstStyle/>
              <a:p>
                <a:pPr>
                  <a:defRPr lang="en-IN" sz="900" b="1"/>
                </a:pPr>
                <a:endParaRPr lang="en-US"/>
              </a:p>
            </c:txPr>
            <c:dLblPos val="outEnd"/>
            <c:showVal val="1"/>
          </c:dLbls>
          <c:cat>
            <c:strRef>
              <c:f>Sheet1!$A$2:$A$6</c:f>
              <c:strCache>
                <c:ptCount val="5"/>
                <c:pt idx="0">
                  <c:v>Virtual world sites</c:v>
                </c:pt>
                <c:pt idx="1">
                  <c:v>Online gaming sites</c:v>
                </c:pt>
                <c:pt idx="2">
                  <c:v>Blogs</c:v>
                </c:pt>
                <c:pt idx="3">
                  <c:v>Photo/Video sharing sites</c:v>
                </c:pt>
                <c:pt idx="4">
                  <c:v>Online forums/Communities</c:v>
                </c:pt>
              </c:strCache>
            </c:strRef>
          </c:cat>
          <c:val>
            <c:numRef>
              <c:f>Sheet1!$B$2:$B$6</c:f>
              <c:numCache>
                <c:formatCode>0%</c:formatCode>
                <c:ptCount val="5"/>
                <c:pt idx="0">
                  <c:v>2.5362318840579802E-2</c:v>
                </c:pt>
                <c:pt idx="1">
                  <c:v>0.11956521739130439</c:v>
                </c:pt>
                <c:pt idx="2">
                  <c:v>0.2318840579710145</c:v>
                </c:pt>
                <c:pt idx="3">
                  <c:v>0.30797101449275388</c:v>
                </c:pt>
                <c:pt idx="4">
                  <c:v>0.25362318840579673</c:v>
                </c:pt>
              </c:numCache>
            </c:numRef>
          </c:val>
        </c:ser>
        <c:ser>
          <c:idx val="1"/>
          <c:order val="1"/>
          <c:tx>
            <c:strRef>
              <c:f>Sheet1!$C$1</c:f>
              <c:strCache>
                <c:ptCount val="1"/>
                <c:pt idx="0">
                  <c:v>Germany (n=279)</c:v>
                </c:pt>
              </c:strCache>
            </c:strRef>
          </c:tx>
          <c:dLbls>
            <c:txPr>
              <a:bodyPr/>
              <a:lstStyle/>
              <a:p>
                <a:pPr>
                  <a:defRPr lang="en-IN" sz="900" b="1"/>
                </a:pPr>
                <a:endParaRPr lang="en-US"/>
              </a:p>
            </c:txPr>
            <c:dLblPos val="outEnd"/>
            <c:showVal val="1"/>
          </c:dLbls>
          <c:cat>
            <c:strRef>
              <c:f>Sheet1!$A$2:$A$6</c:f>
              <c:strCache>
                <c:ptCount val="5"/>
                <c:pt idx="0">
                  <c:v>Virtual world sites</c:v>
                </c:pt>
                <c:pt idx="1">
                  <c:v>Online gaming sites</c:v>
                </c:pt>
                <c:pt idx="2">
                  <c:v>Blogs</c:v>
                </c:pt>
                <c:pt idx="3">
                  <c:v>Photo/Video sharing sites</c:v>
                </c:pt>
                <c:pt idx="4">
                  <c:v>Online forums/Communities</c:v>
                </c:pt>
              </c:strCache>
            </c:strRef>
          </c:cat>
          <c:val>
            <c:numRef>
              <c:f>Sheet1!$C$2:$C$6</c:f>
              <c:numCache>
                <c:formatCode>0%</c:formatCode>
                <c:ptCount val="5"/>
                <c:pt idx="0">
                  <c:v>3.5842293906810055E-2</c:v>
                </c:pt>
                <c:pt idx="1">
                  <c:v>7.168458781362011E-2</c:v>
                </c:pt>
                <c:pt idx="2">
                  <c:v>0.18996415770609434</c:v>
                </c:pt>
                <c:pt idx="3">
                  <c:v>0.15412186379928314</c:v>
                </c:pt>
                <c:pt idx="4">
                  <c:v>0.39426523297491151</c:v>
                </c:pt>
              </c:numCache>
            </c:numRef>
          </c:val>
        </c:ser>
        <c:ser>
          <c:idx val="2"/>
          <c:order val="2"/>
          <c:tx>
            <c:strRef>
              <c:f>Sheet1!$D$1</c:f>
              <c:strCache>
                <c:ptCount val="1"/>
                <c:pt idx="0">
                  <c:v>UK (n=276)</c:v>
                </c:pt>
              </c:strCache>
            </c:strRef>
          </c:tx>
          <c:invertIfNegative val="1"/>
          <c:dLbls>
            <c:txPr>
              <a:bodyPr/>
              <a:lstStyle/>
              <a:p>
                <a:pPr>
                  <a:defRPr lang="en-IN" sz="900" b="1"/>
                </a:pPr>
                <a:endParaRPr lang="en-US"/>
              </a:p>
            </c:txPr>
            <c:dLblPos val="outEnd"/>
            <c:showVal val="1"/>
          </c:dLbls>
          <c:cat>
            <c:strRef>
              <c:f>Sheet1!$A$2:$A$6</c:f>
              <c:strCache>
                <c:ptCount val="5"/>
                <c:pt idx="0">
                  <c:v>Virtual world sites</c:v>
                </c:pt>
                <c:pt idx="1">
                  <c:v>Online gaming sites</c:v>
                </c:pt>
                <c:pt idx="2">
                  <c:v>Blogs</c:v>
                </c:pt>
                <c:pt idx="3">
                  <c:v>Photo/Video sharing sites</c:v>
                </c:pt>
                <c:pt idx="4">
                  <c:v>Online forums/Communities</c:v>
                </c:pt>
              </c:strCache>
            </c:strRef>
          </c:cat>
          <c:val>
            <c:numRef>
              <c:f>Sheet1!$D$2:$D$6</c:f>
              <c:numCache>
                <c:formatCode>0%</c:formatCode>
                <c:ptCount val="5"/>
                <c:pt idx="0">
                  <c:v>0.24637681159420291</c:v>
                </c:pt>
                <c:pt idx="1">
                  <c:v>0.35507246376811724</c:v>
                </c:pt>
                <c:pt idx="2">
                  <c:v>0.39130434782608847</c:v>
                </c:pt>
                <c:pt idx="3">
                  <c:v>0.42753623188405976</c:v>
                </c:pt>
                <c:pt idx="4">
                  <c:v>0.48913043478260881</c:v>
                </c:pt>
              </c:numCache>
            </c:numRef>
          </c:val>
        </c:ser>
        <c:ser>
          <c:idx val="3"/>
          <c:order val="3"/>
          <c:tx>
            <c:strRef>
              <c:f>Sheet1!$E$1</c:f>
              <c:strCache>
                <c:ptCount val="1"/>
                <c:pt idx="0">
                  <c:v>US (n=275)</c:v>
                </c:pt>
              </c:strCache>
            </c:strRef>
          </c:tx>
          <c:dLbls>
            <c:txPr>
              <a:bodyPr/>
              <a:lstStyle/>
              <a:p>
                <a:pPr>
                  <a:defRPr lang="en-IN" sz="900" b="1"/>
                </a:pPr>
                <a:endParaRPr lang="en-US"/>
              </a:p>
            </c:txPr>
            <c:dLblPos val="outEnd"/>
            <c:showVal val="1"/>
          </c:dLbls>
          <c:cat>
            <c:strRef>
              <c:f>Sheet1!$A$2:$A$6</c:f>
              <c:strCache>
                <c:ptCount val="5"/>
                <c:pt idx="0">
                  <c:v>Virtual world sites</c:v>
                </c:pt>
                <c:pt idx="1">
                  <c:v>Online gaming sites</c:v>
                </c:pt>
                <c:pt idx="2">
                  <c:v>Blogs</c:v>
                </c:pt>
                <c:pt idx="3">
                  <c:v>Photo/Video sharing sites</c:v>
                </c:pt>
                <c:pt idx="4">
                  <c:v>Online forums/Communities</c:v>
                </c:pt>
              </c:strCache>
            </c:strRef>
          </c:cat>
          <c:val>
            <c:numRef>
              <c:f>Sheet1!$E$2:$E$6</c:f>
              <c:numCache>
                <c:formatCode>0%</c:formatCode>
                <c:ptCount val="5"/>
                <c:pt idx="0">
                  <c:v>0.39272727272727426</c:v>
                </c:pt>
                <c:pt idx="1">
                  <c:v>0.51636363636363669</c:v>
                </c:pt>
                <c:pt idx="2">
                  <c:v>0.64363636363636367</c:v>
                </c:pt>
                <c:pt idx="3">
                  <c:v>0.68727272727272737</c:v>
                </c:pt>
                <c:pt idx="4">
                  <c:v>0.47636363636363632</c:v>
                </c:pt>
              </c:numCache>
            </c:numRef>
          </c:val>
        </c:ser>
        <c:ser>
          <c:idx val="4"/>
          <c:order val="4"/>
          <c:tx>
            <c:strRef>
              <c:f>Sheet1!$F$1</c:f>
              <c:strCache>
                <c:ptCount val="1"/>
                <c:pt idx="0">
                  <c:v>WW (n=1106)</c:v>
                </c:pt>
              </c:strCache>
            </c:strRef>
          </c:tx>
          <c:dLbls>
            <c:txPr>
              <a:bodyPr/>
              <a:lstStyle/>
              <a:p>
                <a:pPr>
                  <a:defRPr lang="en-IN" sz="900" b="1"/>
                </a:pPr>
                <a:endParaRPr lang="en-US"/>
              </a:p>
            </c:txPr>
            <c:dLblPos val="outEnd"/>
            <c:showVal val="1"/>
          </c:dLbls>
          <c:cat>
            <c:strRef>
              <c:f>Sheet1!$A$2:$A$6</c:f>
              <c:strCache>
                <c:ptCount val="5"/>
                <c:pt idx="0">
                  <c:v>Virtual world sites</c:v>
                </c:pt>
                <c:pt idx="1">
                  <c:v>Online gaming sites</c:v>
                </c:pt>
                <c:pt idx="2">
                  <c:v>Blogs</c:v>
                </c:pt>
                <c:pt idx="3">
                  <c:v>Photo/Video sharing sites</c:v>
                </c:pt>
                <c:pt idx="4">
                  <c:v>Online forums/Communities</c:v>
                </c:pt>
              </c:strCache>
            </c:strRef>
          </c:cat>
          <c:val>
            <c:numRef>
              <c:f>Sheet1!$F$2:$F$6</c:f>
              <c:numCache>
                <c:formatCode>0%</c:formatCode>
                <c:ptCount val="5"/>
                <c:pt idx="0">
                  <c:v>0.17450271247739688</c:v>
                </c:pt>
                <c:pt idx="1">
                  <c:v>0.26491862567811936</c:v>
                </c:pt>
                <c:pt idx="2">
                  <c:v>0.36347197106690954</c:v>
                </c:pt>
                <c:pt idx="3">
                  <c:v>0.39330922242314648</c:v>
                </c:pt>
                <c:pt idx="4">
                  <c:v>0.40325497287522638</c:v>
                </c:pt>
              </c:numCache>
            </c:numRef>
          </c:val>
        </c:ser>
        <c:dLbls>
          <c:showVal val="1"/>
        </c:dLbls>
        <c:axId val="312610176"/>
        <c:axId val="312620160"/>
      </c:barChart>
      <c:catAx>
        <c:axId val="312610176"/>
        <c:scaling>
          <c:orientation val="minMax"/>
        </c:scaling>
        <c:axPos val="l"/>
        <c:tickLblPos val="nextTo"/>
        <c:txPr>
          <a:bodyPr/>
          <a:lstStyle/>
          <a:p>
            <a:pPr>
              <a:defRPr lang="en-IN"/>
            </a:pPr>
            <a:endParaRPr lang="en-US"/>
          </a:p>
        </c:txPr>
        <c:crossAx val="312620160"/>
        <c:crosses val="autoZero"/>
        <c:auto val="1"/>
        <c:lblAlgn val="ctr"/>
        <c:lblOffset val="100"/>
      </c:catAx>
      <c:valAx>
        <c:axId val="312620160"/>
        <c:scaling>
          <c:orientation val="minMax"/>
          <c:max val="0.8"/>
        </c:scaling>
        <c:delete val="1"/>
        <c:axPos val="b"/>
        <c:numFmt formatCode="0%" sourceLinked="1"/>
        <c:tickLblPos val="none"/>
        <c:crossAx val="312610176"/>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4.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 (n=276)</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 (n=279)</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 (n=276)</c:v>
                </c:pt>
              </c:strCache>
            </c:strRef>
          </c:tx>
          <c:invertIfNegative val="1"/>
          <c:dLbls>
            <c:txPr>
              <a:bodyPr/>
              <a:lstStyle/>
              <a:p>
                <a:pPr>
                  <a:defRPr lang="en-IN" sz="900" b="1"/>
                </a:pPr>
                <a:endParaRPr lang="en-US"/>
              </a:p>
            </c:txPr>
            <c:dLblPos val="outEnd"/>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 (n=275)</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 (n=1106)</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Sheet1!$F$2:$F$6</c:f>
              <c:numCache>
                <c:formatCode>General</c:formatCode>
                <c:ptCount val="5"/>
              </c:numCache>
            </c:numRef>
          </c:val>
        </c:ser>
        <c:dLbls>
          <c:showVal val="1"/>
        </c:dLbls>
        <c:axId val="312726656"/>
        <c:axId val="312728192"/>
      </c:barChart>
      <c:catAx>
        <c:axId val="312726656"/>
        <c:scaling>
          <c:orientation val="minMax"/>
        </c:scaling>
        <c:delete val="1"/>
        <c:axPos val="l"/>
        <c:numFmt formatCode="General" sourceLinked="1"/>
        <c:tickLblPos val="none"/>
        <c:crossAx val="312728192"/>
        <c:crosses val="autoZero"/>
        <c:auto val="1"/>
        <c:lblAlgn val="ctr"/>
        <c:lblOffset val="100"/>
      </c:catAx>
      <c:valAx>
        <c:axId val="312728192"/>
        <c:scaling>
          <c:orientation val="minMax"/>
          <c:max val="0.8"/>
        </c:scaling>
        <c:delete val="1"/>
        <c:axPos val="b"/>
        <c:numFmt formatCode="General" sourceLinked="1"/>
        <c:tickLblPos val="none"/>
        <c:crossAx val="312726656"/>
        <c:crosses val="autoZero"/>
        <c:crossBetween val="between"/>
      </c:valAx>
    </c:plotArea>
    <c:legend>
      <c:legendPos val="b"/>
      <c:layout>
        <c:manualLayout>
          <c:xMode val="edge"/>
          <c:yMode val="edge"/>
          <c:x val="0.13473531863709878"/>
          <c:y val="0.42023456218102528"/>
          <c:w val="0.86526468136290158"/>
          <c:h val="0.44851534093160011"/>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5.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38635922703932002"/>
          <c:y val="3.2835820895522456E-2"/>
          <c:w val="0.53818471742941265"/>
          <c:h val="0.93432835820895521"/>
        </c:manualLayout>
      </c:layout>
      <c:barChart>
        <c:barDir val="bar"/>
        <c:grouping val="clustered"/>
        <c:ser>
          <c:idx val="0"/>
          <c:order val="0"/>
          <c:tx>
            <c:strRef>
              <c:f>Sheet1!$B$1</c:f>
              <c:strCache>
                <c:ptCount val="1"/>
                <c:pt idx="0">
                  <c:v>France</c:v>
                </c:pt>
              </c:strCache>
            </c:strRef>
          </c:tx>
          <c:dLbls>
            <c:txPr>
              <a:bodyPr/>
              <a:lstStyle/>
              <a:p>
                <a:pPr>
                  <a:defRPr lang="en-IN" sz="900" b="1"/>
                </a:pPr>
                <a:endParaRPr lang="en-US"/>
              </a:p>
            </c:txPr>
            <c:dLblPos val="outEnd"/>
            <c:showVal val="1"/>
          </c:dLbls>
          <c:cat>
            <c:strRef>
              <c:f>Sheet1!$A$2:$A$6</c:f>
              <c:strCache>
                <c:ptCount val="5"/>
                <c:pt idx="0">
                  <c:v>Blogs</c:v>
                </c:pt>
                <c:pt idx="1">
                  <c:v>Virtual world sites</c:v>
                </c:pt>
                <c:pt idx="2">
                  <c:v>Social networking sites</c:v>
                </c:pt>
                <c:pt idx="3">
                  <c:v>Personal websites</c:v>
                </c:pt>
                <c:pt idx="4">
                  <c:v>News sharing sites</c:v>
                </c:pt>
              </c:strCache>
            </c:strRef>
          </c:cat>
          <c:val>
            <c:numRef>
              <c:f>Sheet1!$B$2:$B$6</c:f>
              <c:numCache>
                <c:formatCode>0%</c:formatCode>
                <c:ptCount val="5"/>
                <c:pt idx="0">
                  <c:v>0.265625</c:v>
                </c:pt>
                <c:pt idx="1">
                  <c:v>0.14285714285714346</c:v>
                </c:pt>
                <c:pt idx="2">
                  <c:v>0.41988950276243203</c:v>
                </c:pt>
                <c:pt idx="3">
                  <c:v>0.49315068493150682</c:v>
                </c:pt>
                <c:pt idx="4">
                  <c:v>0.39130434782608803</c:v>
                </c:pt>
              </c:numCache>
            </c:numRef>
          </c:val>
        </c:ser>
        <c:ser>
          <c:idx val="1"/>
          <c:order val="1"/>
          <c:tx>
            <c:strRef>
              <c:f>Sheet1!$C$1</c:f>
              <c:strCache>
                <c:ptCount val="1"/>
                <c:pt idx="0">
                  <c:v>Germany</c:v>
                </c:pt>
              </c:strCache>
            </c:strRef>
          </c:tx>
          <c:dLbls>
            <c:txPr>
              <a:bodyPr/>
              <a:lstStyle/>
              <a:p>
                <a:pPr>
                  <a:defRPr lang="en-IN" sz="900" b="1"/>
                </a:pPr>
                <a:endParaRPr lang="en-US"/>
              </a:p>
            </c:txPr>
            <c:dLblPos val="outEnd"/>
            <c:showVal val="1"/>
          </c:dLbls>
          <c:cat>
            <c:strRef>
              <c:f>Sheet1!$A$2:$A$6</c:f>
              <c:strCache>
                <c:ptCount val="5"/>
                <c:pt idx="0">
                  <c:v>Blogs</c:v>
                </c:pt>
                <c:pt idx="1">
                  <c:v>Virtual world sites</c:v>
                </c:pt>
                <c:pt idx="2">
                  <c:v>Social networking sites</c:v>
                </c:pt>
                <c:pt idx="3">
                  <c:v>Personal websites</c:v>
                </c:pt>
                <c:pt idx="4">
                  <c:v>News sharing sites</c:v>
                </c:pt>
              </c:strCache>
            </c:strRef>
          </c:cat>
          <c:val>
            <c:numRef>
              <c:f>Sheet1!$C$2:$C$6</c:f>
              <c:numCache>
                <c:formatCode>0%</c:formatCode>
                <c:ptCount val="5"/>
                <c:pt idx="0">
                  <c:v>0.47169811320754801</c:v>
                </c:pt>
                <c:pt idx="1">
                  <c:v>0.5</c:v>
                </c:pt>
                <c:pt idx="2">
                  <c:v>0.43902439024390388</c:v>
                </c:pt>
                <c:pt idx="3">
                  <c:v>0.47619047619047689</c:v>
                </c:pt>
                <c:pt idx="4">
                  <c:v>0.85135135135135132</c:v>
                </c:pt>
              </c:numCache>
            </c:numRef>
          </c:val>
        </c:ser>
        <c:ser>
          <c:idx val="2"/>
          <c:order val="2"/>
          <c:tx>
            <c:strRef>
              <c:f>Sheet1!$D$1</c:f>
              <c:strCache>
                <c:ptCount val="1"/>
                <c:pt idx="0">
                  <c:v>UK</c:v>
                </c:pt>
              </c:strCache>
            </c:strRef>
          </c:tx>
          <c:dLbls>
            <c:txPr>
              <a:bodyPr/>
              <a:lstStyle/>
              <a:p>
                <a:pPr>
                  <a:defRPr lang="en-IN" sz="900" b="1"/>
                </a:pPr>
                <a:endParaRPr lang="en-US"/>
              </a:p>
            </c:txPr>
            <c:dLblPos val="outEnd"/>
            <c:showVal val="1"/>
          </c:dLbls>
          <c:cat>
            <c:strRef>
              <c:f>Sheet1!$A$2:$A$6</c:f>
              <c:strCache>
                <c:ptCount val="5"/>
                <c:pt idx="0">
                  <c:v>Blogs</c:v>
                </c:pt>
                <c:pt idx="1">
                  <c:v>Virtual world sites</c:v>
                </c:pt>
                <c:pt idx="2">
                  <c:v>Social networking sites</c:v>
                </c:pt>
                <c:pt idx="3">
                  <c:v>Personal websites</c:v>
                </c:pt>
                <c:pt idx="4">
                  <c:v>News sharing sites</c:v>
                </c:pt>
              </c:strCache>
            </c:strRef>
          </c:cat>
          <c:val>
            <c:numRef>
              <c:f>Sheet1!$D$2:$D$6</c:f>
              <c:numCache>
                <c:formatCode>0%</c:formatCode>
                <c:ptCount val="5"/>
                <c:pt idx="0">
                  <c:v>0.60185185185185264</c:v>
                </c:pt>
                <c:pt idx="1">
                  <c:v>0.58823529411764541</c:v>
                </c:pt>
                <c:pt idx="2">
                  <c:v>0.69841269841269837</c:v>
                </c:pt>
                <c:pt idx="3">
                  <c:v>0.64062500000000289</c:v>
                </c:pt>
                <c:pt idx="4">
                  <c:v>0.58823529411764541</c:v>
                </c:pt>
              </c:numCache>
            </c:numRef>
          </c:val>
        </c:ser>
        <c:ser>
          <c:idx val="3"/>
          <c:order val="3"/>
          <c:tx>
            <c:strRef>
              <c:f>Sheet1!$E$1</c:f>
              <c:strCache>
                <c:ptCount val="1"/>
                <c:pt idx="0">
                  <c:v>US</c:v>
                </c:pt>
              </c:strCache>
            </c:strRef>
          </c:tx>
          <c:dLbls>
            <c:txPr>
              <a:bodyPr/>
              <a:lstStyle/>
              <a:p>
                <a:pPr>
                  <a:defRPr lang="en-IN" sz="900" b="1"/>
                </a:pPr>
                <a:endParaRPr lang="en-US"/>
              </a:p>
            </c:txPr>
            <c:dLblPos val="outEnd"/>
            <c:showVal val="1"/>
          </c:dLbls>
          <c:cat>
            <c:strRef>
              <c:f>Sheet1!$A$2:$A$6</c:f>
              <c:strCache>
                <c:ptCount val="5"/>
                <c:pt idx="0">
                  <c:v>Blogs</c:v>
                </c:pt>
                <c:pt idx="1">
                  <c:v>Virtual world sites</c:v>
                </c:pt>
                <c:pt idx="2">
                  <c:v>Social networking sites</c:v>
                </c:pt>
                <c:pt idx="3">
                  <c:v>Personal websites</c:v>
                </c:pt>
                <c:pt idx="4">
                  <c:v>News sharing sites</c:v>
                </c:pt>
              </c:strCache>
            </c:strRef>
          </c:cat>
          <c:val>
            <c:numRef>
              <c:f>Sheet1!$E$2:$E$6</c:f>
              <c:numCache>
                <c:formatCode>0%</c:formatCode>
                <c:ptCount val="5"/>
                <c:pt idx="0">
                  <c:v>0.59322033898305049</c:v>
                </c:pt>
                <c:pt idx="1">
                  <c:v>0.52777777777777779</c:v>
                </c:pt>
                <c:pt idx="2">
                  <c:v>0.73584905660377908</c:v>
                </c:pt>
                <c:pt idx="3">
                  <c:v>0.70212765957446865</c:v>
                </c:pt>
                <c:pt idx="4">
                  <c:v>0.67701863354037639</c:v>
                </c:pt>
              </c:numCache>
            </c:numRef>
          </c:val>
        </c:ser>
        <c:ser>
          <c:idx val="4"/>
          <c:order val="4"/>
          <c:tx>
            <c:strRef>
              <c:f>Sheet1!$F$1</c:f>
              <c:strCache>
                <c:ptCount val="1"/>
                <c:pt idx="0">
                  <c:v>WW</c:v>
                </c:pt>
              </c:strCache>
            </c:strRef>
          </c:tx>
          <c:dLbls>
            <c:txPr>
              <a:bodyPr/>
              <a:lstStyle/>
              <a:p>
                <a:pPr>
                  <a:defRPr lang="en-IN" sz="900" b="1"/>
                </a:pPr>
                <a:endParaRPr lang="en-US"/>
              </a:p>
            </c:txPr>
            <c:dLblPos val="outEnd"/>
            <c:showVal val="1"/>
          </c:dLbls>
          <c:cat>
            <c:strRef>
              <c:f>Sheet1!$A$2:$A$6</c:f>
              <c:strCache>
                <c:ptCount val="5"/>
                <c:pt idx="0">
                  <c:v>Blogs</c:v>
                </c:pt>
                <c:pt idx="1">
                  <c:v>Virtual world sites</c:v>
                </c:pt>
                <c:pt idx="2">
                  <c:v>Social networking sites</c:v>
                </c:pt>
                <c:pt idx="3">
                  <c:v>Personal websites</c:v>
                </c:pt>
                <c:pt idx="4">
                  <c:v>News sharing sites</c:v>
                </c:pt>
              </c:strCache>
            </c:strRef>
          </c:cat>
          <c:val>
            <c:numRef>
              <c:f>Sheet1!$F$2:$F$6</c:f>
              <c:numCache>
                <c:formatCode>0%</c:formatCode>
                <c:ptCount val="5"/>
                <c:pt idx="0">
                  <c:v>0.52736318407959992</c:v>
                </c:pt>
                <c:pt idx="1">
                  <c:v>0.53367875647668606</c:v>
                </c:pt>
                <c:pt idx="2">
                  <c:v>0.59290780141843968</c:v>
                </c:pt>
                <c:pt idx="3">
                  <c:v>0.59731543624161054</c:v>
                </c:pt>
                <c:pt idx="4">
                  <c:v>0.69623059866962311</c:v>
                </c:pt>
              </c:numCache>
            </c:numRef>
          </c:val>
        </c:ser>
        <c:dLbls>
          <c:showVal val="1"/>
        </c:dLbls>
        <c:axId val="312937856"/>
        <c:axId val="312972416"/>
      </c:barChart>
      <c:catAx>
        <c:axId val="312937856"/>
        <c:scaling>
          <c:orientation val="minMax"/>
        </c:scaling>
        <c:axPos val="l"/>
        <c:tickLblPos val="nextTo"/>
        <c:txPr>
          <a:bodyPr/>
          <a:lstStyle/>
          <a:p>
            <a:pPr>
              <a:defRPr lang="en-IN"/>
            </a:pPr>
            <a:endParaRPr lang="en-US"/>
          </a:p>
        </c:txPr>
        <c:crossAx val="312972416"/>
        <c:crosses val="autoZero"/>
        <c:auto val="1"/>
        <c:lblAlgn val="ctr"/>
        <c:lblOffset val="100"/>
      </c:catAx>
      <c:valAx>
        <c:axId val="312972416"/>
        <c:scaling>
          <c:orientation val="minMax"/>
          <c:max val="0.85000000000000064"/>
          <c:min val="0"/>
        </c:scaling>
        <c:delete val="1"/>
        <c:axPos val="b"/>
        <c:numFmt formatCode="0%" sourceLinked="1"/>
        <c:tickLblPos val="none"/>
        <c:crossAx val="312937856"/>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6.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c:v>
                </c:pt>
              </c:strCache>
            </c:strRef>
          </c:tx>
          <c:dLbls>
            <c:txPr>
              <a:bodyPr/>
              <a:lstStyle/>
              <a:p>
                <a:pPr>
                  <a:defRPr lang="en-IN" sz="900" b="1"/>
                </a:pPr>
                <a:endParaRPr lang="en-US"/>
              </a:p>
            </c:txPr>
            <c:dLblPos val="outEnd"/>
            <c:showVal val="1"/>
          </c:dLbls>
          <c:cat>
            <c:strRef>
              <c:f>Sheet1!$A$2:$A$6</c:f>
              <c:strCache>
                <c:ptCount val="5"/>
                <c:pt idx="0">
                  <c:v>Classifieds/auction sites</c:v>
                </c:pt>
                <c:pt idx="1">
                  <c:v>Photo/Video sharing sites</c:v>
                </c:pt>
                <c:pt idx="2">
                  <c:v>Online gaming sites</c:v>
                </c:pt>
                <c:pt idx="3">
                  <c:v>Professional/Business networking sites</c:v>
                </c:pt>
                <c:pt idx="4">
                  <c:v>Online forums/Communities</c:v>
                </c:pt>
              </c:strCache>
            </c:strRef>
          </c:cat>
          <c:val>
            <c:numRef>
              <c:f>Sheet1!$B$2:$B$6</c:f>
              <c:numCache>
                <c:formatCode>0%</c:formatCode>
                <c:ptCount val="5"/>
                <c:pt idx="0">
                  <c:v>0.10843373493975941</c:v>
                </c:pt>
                <c:pt idx="1">
                  <c:v>9.4117647058823528E-2</c:v>
                </c:pt>
                <c:pt idx="2">
                  <c:v>0.30303030303030298</c:v>
                </c:pt>
                <c:pt idx="3">
                  <c:v>0.27397260273972712</c:v>
                </c:pt>
                <c:pt idx="4">
                  <c:v>0.32857142857142857</c:v>
                </c:pt>
              </c:numCache>
            </c:numRef>
          </c:val>
        </c:ser>
        <c:ser>
          <c:idx val="1"/>
          <c:order val="1"/>
          <c:tx>
            <c:strRef>
              <c:f>Sheet1!$C$1</c:f>
              <c:strCache>
                <c:ptCount val="1"/>
                <c:pt idx="0">
                  <c:v>Germany</c:v>
                </c:pt>
              </c:strCache>
            </c:strRef>
          </c:tx>
          <c:dLbls>
            <c:txPr>
              <a:bodyPr/>
              <a:lstStyle/>
              <a:p>
                <a:pPr>
                  <a:defRPr lang="en-IN" sz="900" b="1"/>
                </a:pPr>
                <a:endParaRPr lang="en-US"/>
              </a:p>
            </c:txPr>
            <c:dLblPos val="outEnd"/>
            <c:showVal val="1"/>
          </c:dLbls>
          <c:cat>
            <c:strRef>
              <c:f>Sheet1!$A$2:$A$6</c:f>
              <c:strCache>
                <c:ptCount val="5"/>
                <c:pt idx="0">
                  <c:v>Classifieds/auction sites</c:v>
                </c:pt>
                <c:pt idx="1">
                  <c:v>Photo/Video sharing sites</c:v>
                </c:pt>
                <c:pt idx="2">
                  <c:v>Online gaming sites</c:v>
                </c:pt>
                <c:pt idx="3">
                  <c:v>Professional/Business networking sites</c:v>
                </c:pt>
                <c:pt idx="4">
                  <c:v>Online forums/Communities</c:v>
                </c:pt>
              </c:strCache>
            </c:strRef>
          </c:cat>
          <c:val>
            <c:numRef>
              <c:f>Sheet1!$C$2:$C$6</c:f>
              <c:numCache>
                <c:formatCode>0%</c:formatCode>
                <c:ptCount val="5"/>
                <c:pt idx="0">
                  <c:v>0.28947368421052638</c:v>
                </c:pt>
                <c:pt idx="1">
                  <c:v>0.20930232558139625</c:v>
                </c:pt>
                <c:pt idx="2">
                  <c:v>0.35000000000000031</c:v>
                </c:pt>
                <c:pt idx="3">
                  <c:v>0.5112359550561798</c:v>
                </c:pt>
                <c:pt idx="4">
                  <c:v>0.52727272727272656</c:v>
                </c:pt>
              </c:numCache>
            </c:numRef>
          </c:val>
        </c:ser>
        <c:ser>
          <c:idx val="2"/>
          <c:order val="2"/>
          <c:tx>
            <c:strRef>
              <c:f>Sheet1!$D$1</c:f>
              <c:strCache>
                <c:ptCount val="1"/>
                <c:pt idx="0">
                  <c:v>UK</c:v>
                </c:pt>
              </c:strCache>
            </c:strRef>
          </c:tx>
          <c:dLbls>
            <c:txPr>
              <a:bodyPr/>
              <a:lstStyle/>
              <a:p>
                <a:pPr>
                  <a:defRPr lang="en-IN" sz="900" b="1"/>
                </a:pPr>
                <a:endParaRPr lang="en-US"/>
              </a:p>
            </c:txPr>
            <c:dLblPos val="outEnd"/>
            <c:showVal val="1"/>
          </c:dLbls>
          <c:cat>
            <c:strRef>
              <c:f>Sheet1!$A$2:$A$6</c:f>
              <c:strCache>
                <c:ptCount val="5"/>
                <c:pt idx="0">
                  <c:v>Classifieds/auction sites</c:v>
                </c:pt>
                <c:pt idx="1">
                  <c:v>Photo/Video sharing sites</c:v>
                </c:pt>
                <c:pt idx="2">
                  <c:v>Online gaming sites</c:v>
                </c:pt>
                <c:pt idx="3">
                  <c:v>Professional/Business networking sites</c:v>
                </c:pt>
                <c:pt idx="4">
                  <c:v>Online forums/Communities</c:v>
                </c:pt>
              </c:strCache>
            </c:strRef>
          </c:cat>
          <c:val>
            <c:numRef>
              <c:f>Sheet1!$D$2:$D$6</c:f>
              <c:numCache>
                <c:formatCode>0%</c:formatCode>
                <c:ptCount val="5"/>
                <c:pt idx="0">
                  <c:v>0.32022471910112382</c:v>
                </c:pt>
                <c:pt idx="1">
                  <c:v>0.52542372881355937</c:v>
                </c:pt>
                <c:pt idx="2">
                  <c:v>0.5</c:v>
                </c:pt>
                <c:pt idx="3">
                  <c:v>0.54054054054054068</c:v>
                </c:pt>
                <c:pt idx="4">
                  <c:v>0.50370370370370354</c:v>
                </c:pt>
              </c:numCache>
            </c:numRef>
          </c:val>
        </c:ser>
        <c:ser>
          <c:idx val="3"/>
          <c:order val="3"/>
          <c:tx>
            <c:strRef>
              <c:f>Sheet1!$E$1</c:f>
              <c:strCache>
                <c:ptCount val="1"/>
                <c:pt idx="0">
                  <c:v>US</c:v>
                </c:pt>
              </c:strCache>
            </c:strRef>
          </c:tx>
          <c:dLbls>
            <c:txPr>
              <a:bodyPr/>
              <a:lstStyle/>
              <a:p>
                <a:pPr>
                  <a:defRPr lang="en-IN" sz="900" b="1"/>
                </a:pPr>
                <a:endParaRPr lang="en-US"/>
              </a:p>
            </c:txPr>
            <c:dLblPos val="outEnd"/>
            <c:showVal val="1"/>
          </c:dLbls>
          <c:cat>
            <c:strRef>
              <c:f>Sheet1!$A$2:$A$6</c:f>
              <c:strCache>
                <c:ptCount val="5"/>
                <c:pt idx="0">
                  <c:v>Classifieds/auction sites</c:v>
                </c:pt>
                <c:pt idx="1">
                  <c:v>Photo/Video sharing sites</c:v>
                </c:pt>
                <c:pt idx="2">
                  <c:v>Online gaming sites</c:v>
                </c:pt>
                <c:pt idx="3">
                  <c:v>Professional/Business networking sites</c:v>
                </c:pt>
                <c:pt idx="4">
                  <c:v>Online forums/Communities</c:v>
                </c:pt>
              </c:strCache>
            </c:strRef>
          </c:cat>
          <c:val>
            <c:numRef>
              <c:f>Sheet1!$E$2:$E$6</c:f>
              <c:numCache>
                <c:formatCode>0%</c:formatCode>
                <c:ptCount val="5"/>
                <c:pt idx="0">
                  <c:v>0.43795620437956423</c:v>
                </c:pt>
                <c:pt idx="1">
                  <c:v>0.59788359788359791</c:v>
                </c:pt>
                <c:pt idx="2">
                  <c:v>0.55633802816901401</c:v>
                </c:pt>
                <c:pt idx="3">
                  <c:v>0.65363128491620115</c:v>
                </c:pt>
                <c:pt idx="4">
                  <c:v>0.6106870229007636</c:v>
                </c:pt>
              </c:numCache>
            </c:numRef>
          </c:val>
        </c:ser>
        <c:ser>
          <c:idx val="4"/>
          <c:order val="4"/>
          <c:tx>
            <c:strRef>
              <c:f>Sheet1!$F$1</c:f>
              <c:strCache>
                <c:ptCount val="1"/>
                <c:pt idx="0">
                  <c:v>WW</c:v>
                </c:pt>
              </c:strCache>
            </c:strRef>
          </c:tx>
          <c:dLbls>
            <c:txPr>
              <a:bodyPr/>
              <a:lstStyle/>
              <a:p>
                <a:pPr>
                  <a:defRPr lang="en-IN" sz="900" b="1"/>
                </a:pPr>
                <a:endParaRPr lang="en-US"/>
              </a:p>
            </c:txPr>
            <c:dLblPos val="outEnd"/>
            <c:showVal val="1"/>
          </c:dLbls>
          <c:cat>
            <c:strRef>
              <c:f>Sheet1!$A$2:$A$6</c:f>
              <c:strCache>
                <c:ptCount val="5"/>
                <c:pt idx="0">
                  <c:v>Classifieds/auction sites</c:v>
                </c:pt>
                <c:pt idx="1">
                  <c:v>Photo/Video sharing sites</c:v>
                </c:pt>
                <c:pt idx="2">
                  <c:v>Online gaming sites</c:v>
                </c:pt>
                <c:pt idx="3">
                  <c:v>Professional/Business networking sites</c:v>
                </c:pt>
                <c:pt idx="4">
                  <c:v>Online forums/Communities</c:v>
                </c:pt>
              </c:strCache>
            </c:strRef>
          </c:cat>
          <c:val>
            <c:numRef>
              <c:f>Sheet1!$F$2:$F$6</c:f>
              <c:numCache>
                <c:formatCode>0%</c:formatCode>
                <c:ptCount val="5"/>
                <c:pt idx="0">
                  <c:v>0.28315946348733234</c:v>
                </c:pt>
                <c:pt idx="1">
                  <c:v>0.44137931034482891</c:v>
                </c:pt>
                <c:pt idx="2">
                  <c:v>0.49488054607508664</c:v>
                </c:pt>
                <c:pt idx="3">
                  <c:v>0.5038402457757295</c:v>
                </c:pt>
                <c:pt idx="4">
                  <c:v>0.5134529147982041</c:v>
                </c:pt>
              </c:numCache>
            </c:numRef>
          </c:val>
        </c:ser>
        <c:dLbls>
          <c:showVal val="1"/>
        </c:dLbls>
        <c:axId val="313132160"/>
        <c:axId val="313133696"/>
      </c:barChart>
      <c:catAx>
        <c:axId val="313132160"/>
        <c:scaling>
          <c:orientation val="minMax"/>
        </c:scaling>
        <c:axPos val="l"/>
        <c:tickLblPos val="nextTo"/>
        <c:txPr>
          <a:bodyPr/>
          <a:lstStyle/>
          <a:p>
            <a:pPr>
              <a:defRPr lang="en-IN"/>
            </a:pPr>
            <a:endParaRPr lang="en-US"/>
          </a:p>
        </c:txPr>
        <c:crossAx val="313133696"/>
        <c:crosses val="autoZero"/>
        <c:auto val="1"/>
        <c:lblAlgn val="ctr"/>
        <c:lblOffset val="100"/>
      </c:catAx>
      <c:valAx>
        <c:axId val="313133696"/>
        <c:scaling>
          <c:orientation val="minMax"/>
          <c:max val="0.85000000000000064"/>
          <c:min val="0"/>
        </c:scaling>
        <c:delete val="1"/>
        <c:axPos val="b"/>
        <c:numFmt formatCode="0%" sourceLinked="1"/>
        <c:tickLblPos val="none"/>
        <c:crossAx val="313132160"/>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7.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c:v>
                </c:pt>
              </c:strCache>
            </c:strRef>
          </c:tx>
          <c:dLbls>
            <c:txPr>
              <a:bodyPr/>
              <a:lstStyle/>
              <a:p>
                <a:pPr>
                  <a:defRPr lang="en-IN" sz="900" b="1"/>
                </a:pPr>
                <a:endParaRPr lang="en-US"/>
              </a:p>
            </c:txPr>
            <c:dLblPos val="outEnd"/>
            <c:showVal val="1"/>
          </c:dLbls>
          <c:cat>
            <c:numRef>
              <c:f>Sheet1!$A$2:$A$6</c:f>
              <c:numCache>
                <c:formatCode>General</c:formatCode>
                <c:ptCount val="5"/>
              </c:numCache>
            </c:numRef>
          </c:cat>
          <c:val>
            <c:numRef>
              <c:f>Sheet1!$F$2:$F$6</c:f>
              <c:numCache>
                <c:formatCode>General</c:formatCode>
                <c:ptCount val="5"/>
              </c:numCache>
            </c:numRef>
          </c:val>
        </c:ser>
        <c:dLbls>
          <c:showVal val="1"/>
        </c:dLbls>
        <c:axId val="314378880"/>
        <c:axId val="314397056"/>
      </c:barChart>
      <c:catAx>
        <c:axId val="314378880"/>
        <c:scaling>
          <c:orientation val="minMax"/>
        </c:scaling>
        <c:delete val="1"/>
        <c:axPos val="l"/>
        <c:numFmt formatCode="General" sourceLinked="1"/>
        <c:tickLblPos val="none"/>
        <c:crossAx val="314397056"/>
        <c:crosses val="autoZero"/>
        <c:auto val="1"/>
        <c:lblAlgn val="ctr"/>
        <c:lblOffset val="100"/>
      </c:catAx>
      <c:valAx>
        <c:axId val="314397056"/>
        <c:scaling>
          <c:orientation val="minMax"/>
          <c:max val="0.85000000000000064"/>
          <c:min val="0"/>
        </c:scaling>
        <c:delete val="1"/>
        <c:axPos val="b"/>
        <c:numFmt formatCode="General" sourceLinked="1"/>
        <c:tickLblPos val="none"/>
        <c:crossAx val="314378880"/>
        <c:crosses val="autoZero"/>
        <c:crossBetween val="between"/>
      </c:valAx>
    </c:plotArea>
    <c:legend>
      <c:legendPos val="b"/>
      <c:layout>
        <c:manualLayout>
          <c:xMode val="edge"/>
          <c:yMode val="edge"/>
          <c:x val="0.11421583402592791"/>
          <c:y val="0.17909464940284744"/>
          <c:w val="0.77156810343192517"/>
          <c:h val="0.6350648368773939"/>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6784799033341742E-2"/>
          <c:y val="4.2208769280552255E-2"/>
          <c:w val="0.82956420708793976"/>
          <c:h val="0.83182073131269563"/>
        </c:manualLayout>
      </c:layout>
      <c:barChart>
        <c:barDir val="col"/>
        <c:grouping val="stacked"/>
        <c:ser>
          <c:idx val="0"/>
          <c:order val="0"/>
          <c:tx>
            <c:strRef>
              <c:f>Sheet1!$B$1</c:f>
              <c:strCache>
                <c:ptCount val="1"/>
                <c:pt idx="0">
                  <c:v>Don’t know</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1.7179023508137433E-2</c:v>
                </c:pt>
                <c:pt idx="1">
                  <c:v>7.2727272727272814E-3</c:v>
                </c:pt>
                <c:pt idx="2">
                  <c:v>2.1739130434782612E-2</c:v>
                </c:pt>
                <c:pt idx="3">
                  <c:v>1.7921146953405017E-2</c:v>
                </c:pt>
                <c:pt idx="4">
                  <c:v>2.1739130434782612E-2</c:v>
                </c:pt>
              </c:numCache>
            </c:numRef>
          </c:val>
        </c:ser>
        <c:ser>
          <c:idx val="1"/>
          <c:order val="1"/>
          <c:tx>
            <c:strRef>
              <c:f>Sheet1!$C$1</c:f>
              <c:strCache>
                <c:ptCount val="1"/>
                <c:pt idx="0">
                  <c:v>Never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0.14104882459312934</c:v>
                </c:pt>
                <c:pt idx="1">
                  <c:v>5.8181818181818175E-2</c:v>
                </c:pt>
                <c:pt idx="2">
                  <c:v>0.15579710144927694</c:v>
                </c:pt>
                <c:pt idx="3">
                  <c:v>5.7347670250896605E-2</c:v>
                </c:pt>
                <c:pt idx="4">
                  <c:v>0.29347826086956891</c:v>
                </c:pt>
              </c:numCache>
            </c:numRef>
          </c:val>
        </c:ser>
        <c:ser>
          <c:idx val="2"/>
          <c:order val="2"/>
          <c:tx>
            <c:strRef>
              <c:f>Sheet1!$D$1</c:f>
              <c:strCache>
                <c:ptCount val="1"/>
                <c:pt idx="0">
                  <c:v>Rarely</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0.10307414104882517</c:v>
                </c:pt>
                <c:pt idx="1">
                  <c:v>4.7272727272727313E-2</c:v>
                </c:pt>
                <c:pt idx="2">
                  <c:v>8.6956521739130543E-2</c:v>
                </c:pt>
                <c:pt idx="3">
                  <c:v>0.10035842293906749</c:v>
                </c:pt>
                <c:pt idx="4">
                  <c:v>0.17753623188405904</c:v>
                </c:pt>
              </c:numCache>
            </c:numRef>
          </c:val>
        </c:ser>
        <c:ser>
          <c:idx val="3"/>
          <c:order val="3"/>
          <c:tx>
            <c:strRef>
              <c:f>Sheet1!$E$1</c:f>
              <c:strCache>
                <c:ptCount val="1"/>
                <c:pt idx="0">
                  <c:v>Sometimes</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0.21699819168173776</c:v>
                </c:pt>
                <c:pt idx="1">
                  <c:v>9.4545454545455265E-2</c:v>
                </c:pt>
                <c:pt idx="2">
                  <c:v>0.26811594202898553</c:v>
                </c:pt>
                <c:pt idx="3">
                  <c:v>0.22939068100358417</c:v>
                </c:pt>
                <c:pt idx="4">
                  <c:v>0.27536231884057982</c:v>
                </c:pt>
              </c:numCache>
            </c:numRef>
          </c:val>
        </c:ser>
        <c:ser>
          <c:idx val="4"/>
          <c:order val="4"/>
          <c:tx>
            <c:strRef>
              <c:f>Sheet1!$F$1</c:f>
              <c:strCache>
                <c:ptCount val="1"/>
                <c:pt idx="0">
                  <c:v>Most of the time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0.27215189873417722</c:v>
                </c:pt>
                <c:pt idx="1">
                  <c:v>0.35272727272727433</c:v>
                </c:pt>
                <c:pt idx="2">
                  <c:v>0.21739130434782752</c:v>
                </c:pt>
                <c:pt idx="3">
                  <c:v>0.37275985663082439</c:v>
                </c:pt>
                <c:pt idx="4">
                  <c:v>0.14492753623188406</c:v>
                </c:pt>
              </c:numCache>
            </c:numRef>
          </c:val>
        </c:ser>
        <c:ser>
          <c:idx val="5"/>
          <c:order val="5"/>
          <c:tx>
            <c:strRef>
              <c:f>Sheet1!$G$1</c:f>
              <c:strCache>
                <c:ptCount val="1"/>
                <c:pt idx="0">
                  <c:v>All the time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0.24954792043399748</c:v>
                </c:pt>
                <c:pt idx="1">
                  <c:v>0.44</c:v>
                </c:pt>
                <c:pt idx="2">
                  <c:v>0.25</c:v>
                </c:pt>
                <c:pt idx="3">
                  <c:v>0.22222222222222221</c:v>
                </c:pt>
                <c:pt idx="4">
                  <c:v>8.6956521739130543E-2</c:v>
                </c:pt>
              </c:numCache>
            </c:numRef>
          </c:val>
        </c:ser>
        <c:dLbls>
          <c:showVal val="1"/>
        </c:dLbls>
        <c:overlap val="100"/>
        <c:axId val="314686080"/>
        <c:axId val="314708352"/>
      </c:barChart>
      <c:catAx>
        <c:axId val="314686080"/>
        <c:scaling>
          <c:orientation val="minMax"/>
        </c:scaling>
        <c:axPos val="b"/>
        <c:tickLblPos val="nextTo"/>
        <c:txPr>
          <a:bodyPr/>
          <a:lstStyle/>
          <a:p>
            <a:pPr>
              <a:defRPr lang="en-IN"/>
            </a:pPr>
            <a:endParaRPr lang="en-US"/>
          </a:p>
        </c:txPr>
        <c:crossAx val="314708352"/>
        <c:crosses val="autoZero"/>
        <c:auto val="1"/>
        <c:lblAlgn val="ctr"/>
        <c:lblOffset val="100"/>
      </c:catAx>
      <c:valAx>
        <c:axId val="314708352"/>
        <c:scaling>
          <c:orientation val="minMax"/>
          <c:max val="1"/>
        </c:scaling>
        <c:delete val="1"/>
        <c:axPos val="l"/>
        <c:numFmt formatCode="0%" sourceLinked="1"/>
        <c:tickLblPos val="none"/>
        <c:crossAx val="314686080"/>
        <c:crosses val="autoZero"/>
        <c:crossBetween val="between"/>
      </c:valAx>
    </c:plotArea>
    <c:legend>
      <c:legendPos val="r"/>
      <c:layout>
        <c:manualLayout>
          <c:xMode val="edge"/>
          <c:yMode val="edge"/>
          <c:x val="0.84634900612128661"/>
          <c:y val="0.18660743177650818"/>
          <c:w val="0.1435329500338596"/>
          <c:h val="0.54116869809082091"/>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79.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2.5265652473052611E-2"/>
          <c:y val="4.5351094811778944E-2"/>
          <c:w val="0.7958159416966083"/>
          <c:h val="0.83228858807032657"/>
        </c:manualLayout>
      </c:layout>
      <c:barChart>
        <c:barDir val="col"/>
        <c:grouping val="stacked"/>
        <c:ser>
          <c:idx val="0"/>
          <c:order val="0"/>
          <c:tx>
            <c:strRef>
              <c:f>Sheet1!$B$1</c:f>
              <c:strCache>
                <c:ptCount val="1"/>
                <c:pt idx="0">
                  <c:v>Other</c:v>
                </c:pt>
              </c:strCache>
            </c:strRef>
          </c:tx>
          <c:dLbls>
            <c:dLbl>
              <c:idx val="0"/>
              <c:delete val="1"/>
            </c:dLbl>
            <c:dLbl>
              <c:idx val="1"/>
              <c:delete val="1"/>
            </c:dLbl>
            <c:dLbl>
              <c:idx val="2"/>
              <c:delete val="1"/>
            </c:dLbl>
            <c:dLbl>
              <c:idx val="3"/>
              <c:delete val="1"/>
            </c:dLbl>
            <c:txPr>
              <a:bodyPr/>
              <a:lstStyle/>
              <a:p>
                <a:pPr>
                  <a:defRPr lang="en-IN"/>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2.4479804161566874E-3</c:v>
                </c:pt>
                <c:pt idx="1">
                  <c:v>0</c:v>
                </c:pt>
                <c:pt idx="2">
                  <c:v>0</c:v>
                </c:pt>
                <c:pt idx="3">
                  <c:v>4.3478260869565313E-3</c:v>
                </c:pt>
                <c:pt idx="4">
                  <c:v>7.1428571428571504E-3</c:v>
                </c:pt>
              </c:numCache>
            </c:numRef>
          </c:val>
        </c:ser>
        <c:ser>
          <c:idx val="1"/>
          <c:order val="1"/>
          <c:tx>
            <c:strRef>
              <c:f>Sheet1!$C$1</c:f>
              <c:strCache>
                <c:ptCount val="1"/>
                <c:pt idx="0">
                  <c:v>Both of the above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0.12484700122399021</c:v>
                </c:pt>
                <c:pt idx="1">
                  <c:v>0.17213114754098371</c:v>
                </c:pt>
                <c:pt idx="2">
                  <c:v>0.11822660098522286</c:v>
                </c:pt>
                <c:pt idx="3">
                  <c:v>5.2173913043478522E-2</c:v>
                </c:pt>
                <c:pt idx="4">
                  <c:v>0.17142857142857137</c:v>
                </c:pt>
              </c:numCache>
            </c:numRef>
          </c:val>
        </c:ser>
        <c:ser>
          <c:idx val="2"/>
          <c:order val="2"/>
          <c:tx>
            <c:strRef>
              <c:f>Sheet1!$D$1</c:f>
              <c:strCache>
                <c:ptCount val="1"/>
                <c:pt idx="0">
                  <c:v>By an external service provider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9.5471236230109544E-2</c:v>
                </c:pt>
                <c:pt idx="1">
                  <c:v>9.0163934426229511E-2</c:v>
                </c:pt>
                <c:pt idx="2">
                  <c:v>0.2019704433497537</c:v>
                </c:pt>
                <c:pt idx="3">
                  <c:v>4.3478260869565223E-2</c:v>
                </c:pt>
                <c:pt idx="4">
                  <c:v>3.5714285714285719E-2</c:v>
                </c:pt>
              </c:numCache>
            </c:numRef>
          </c:val>
        </c:ser>
        <c:ser>
          <c:idx val="3"/>
          <c:order val="3"/>
          <c:tx>
            <c:strRef>
              <c:f>Sheet1!$E$1</c:f>
              <c:strCache>
                <c:ptCount val="1"/>
                <c:pt idx="0">
                  <c:v>By yourself or someone else in HR</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0.77723378212974292</c:v>
                </c:pt>
                <c:pt idx="1">
                  <c:v>0.73770491803279103</c:v>
                </c:pt>
                <c:pt idx="2">
                  <c:v>0.67980295566502824</c:v>
                </c:pt>
                <c:pt idx="3">
                  <c:v>0.9</c:v>
                </c:pt>
                <c:pt idx="4">
                  <c:v>0.78571428571428559</c:v>
                </c:pt>
              </c:numCache>
            </c:numRef>
          </c:val>
        </c:ser>
        <c:dLbls>
          <c:showVal val="1"/>
        </c:dLbls>
        <c:overlap val="100"/>
        <c:axId val="314814464"/>
        <c:axId val="314816000"/>
      </c:barChart>
      <c:catAx>
        <c:axId val="314814464"/>
        <c:scaling>
          <c:orientation val="minMax"/>
        </c:scaling>
        <c:axPos val="b"/>
        <c:tickLblPos val="nextTo"/>
        <c:txPr>
          <a:bodyPr/>
          <a:lstStyle/>
          <a:p>
            <a:pPr>
              <a:defRPr lang="en-IN"/>
            </a:pPr>
            <a:endParaRPr lang="en-US"/>
          </a:p>
        </c:txPr>
        <c:crossAx val="314816000"/>
        <c:crosses val="autoZero"/>
        <c:auto val="1"/>
        <c:lblAlgn val="ctr"/>
        <c:lblOffset val="100"/>
      </c:catAx>
      <c:valAx>
        <c:axId val="314816000"/>
        <c:scaling>
          <c:orientation val="minMax"/>
          <c:max val="1"/>
        </c:scaling>
        <c:delete val="1"/>
        <c:axPos val="l"/>
        <c:numFmt formatCode="0%" sourceLinked="1"/>
        <c:tickLblPos val="none"/>
        <c:crossAx val="314814464"/>
        <c:crosses val="autoZero"/>
        <c:crossBetween val="between"/>
      </c:valAx>
    </c:plotArea>
    <c:legend>
      <c:legendPos val="r"/>
      <c:layout>
        <c:manualLayout>
          <c:xMode val="edge"/>
          <c:yMode val="edge"/>
          <c:x val="0.81889993119792071"/>
          <c:y val="0.19282116276561317"/>
          <c:w val="0.17948194582473376"/>
          <c:h val="0.49107000323589911"/>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20173204629541791"/>
          <c:y val="3.6534604227103216E-2"/>
          <c:w val="0.57055038112978951"/>
          <c:h val="0.88716883116883161"/>
        </c:manualLayout>
      </c:layout>
      <c:barChart>
        <c:barDir val="bar"/>
        <c:grouping val="clustered"/>
        <c:ser>
          <c:idx val="0"/>
          <c:order val="0"/>
          <c:tx>
            <c:strRef>
              <c:f>Sheet1!$B$1</c:f>
              <c:strCache>
                <c:ptCount val="1"/>
                <c:pt idx="0">
                  <c:v>France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Sheet1!$B$2:$B$6</c:f>
              <c:numCache>
                <c:formatCode>0%</c:formatCode>
                <c:ptCount val="5"/>
                <c:pt idx="0">
                  <c:v>0.2244897959183674</c:v>
                </c:pt>
                <c:pt idx="1">
                  <c:v>0.33819241982507336</c:v>
                </c:pt>
                <c:pt idx="2">
                  <c:v>0.3236151603498551</c:v>
                </c:pt>
                <c:pt idx="3">
                  <c:v>0.50728862973760813</c:v>
                </c:pt>
                <c:pt idx="4">
                  <c:v>0.50437317784256486</c:v>
                </c:pt>
              </c:numCache>
            </c:numRef>
          </c:val>
        </c:ser>
        <c:ser>
          <c:idx val="1"/>
          <c:order val="1"/>
          <c:tx>
            <c:strRef>
              <c:f>Sheet1!$C$1</c:f>
              <c:strCache>
                <c:ptCount val="1"/>
                <c:pt idx="0">
                  <c:v>Germany</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Sheet1!$C$2:$C$6</c:f>
              <c:numCache>
                <c:formatCode>0%</c:formatCode>
                <c:ptCount val="5"/>
                <c:pt idx="0">
                  <c:v>0.42514970059880242</c:v>
                </c:pt>
                <c:pt idx="1">
                  <c:v>0.45808383233532934</c:v>
                </c:pt>
                <c:pt idx="2">
                  <c:v>0.54790419161676651</c:v>
                </c:pt>
                <c:pt idx="3">
                  <c:v>0.61077844311377405</c:v>
                </c:pt>
                <c:pt idx="4">
                  <c:v>0.53892215568862278</c:v>
                </c:pt>
              </c:numCache>
            </c:numRef>
          </c:val>
        </c:ser>
        <c:ser>
          <c:idx val="2"/>
          <c:order val="2"/>
          <c:tx>
            <c:strRef>
              <c:f>Sheet1!$D$1</c:f>
              <c:strCache>
                <c:ptCount val="1"/>
                <c:pt idx="0">
                  <c:v>UK </c:v>
                </c:pt>
              </c:strCache>
            </c:strRef>
          </c:tx>
          <c:invertIfNegative val="1"/>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Sheet1!$D$2:$D$6</c:f>
              <c:numCache>
                <c:formatCode>0%</c:formatCode>
                <c:ptCount val="5"/>
                <c:pt idx="0">
                  <c:v>0.27027027027027067</c:v>
                </c:pt>
                <c:pt idx="1">
                  <c:v>0.30030030030030075</c:v>
                </c:pt>
                <c:pt idx="2">
                  <c:v>0.30330330330330363</c:v>
                </c:pt>
                <c:pt idx="3">
                  <c:v>0.5495495495495496</c:v>
                </c:pt>
                <c:pt idx="4">
                  <c:v>0.60060060060060139</c:v>
                </c:pt>
              </c:numCache>
            </c:numRef>
          </c:val>
        </c:ser>
        <c:ser>
          <c:idx val="3"/>
          <c:order val="3"/>
          <c:tx>
            <c:strRef>
              <c:f>Sheet1!$E$1</c:f>
              <c:strCache>
                <c:ptCount val="1"/>
                <c:pt idx="0">
                  <c:v>US </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Sheet1!$E$2:$E$6</c:f>
              <c:numCache>
                <c:formatCode>0%</c:formatCode>
                <c:ptCount val="5"/>
                <c:pt idx="0">
                  <c:v>0.27164179104477632</c:v>
                </c:pt>
                <c:pt idx="1">
                  <c:v>0.30746268656716458</c:v>
                </c:pt>
                <c:pt idx="2">
                  <c:v>0.31343283582089615</c:v>
                </c:pt>
                <c:pt idx="3">
                  <c:v>0.54029850746268671</c:v>
                </c:pt>
                <c:pt idx="4">
                  <c:v>0.59104477611940365</c:v>
                </c:pt>
              </c:numCache>
            </c:numRef>
          </c:val>
        </c:ser>
        <c:ser>
          <c:idx val="4"/>
          <c:order val="4"/>
          <c:tx>
            <c:strRef>
              <c:f>Sheet1!$F$1</c:f>
              <c:strCache>
                <c:ptCount val="1"/>
                <c:pt idx="0">
                  <c:v>WW </c:v>
                </c:pt>
              </c:strCache>
            </c:strRef>
          </c:tx>
          <c:dLbls>
            <c:dLbl>
              <c:idx val="4"/>
              <c:layout>
                <c:manualLayout>
                  <c:x val="-4.5180722891566324E-3"/>
                  <c:y val="-8.6206896551724223E-3"/>
                </c:manualLayout>
              </c:layout>
              <c:showVal val="1"/>
            </c:dLbl>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Cyber-bullying</c:v>
                </c:pt>
                <c:pt idx="1">
                  <c:v>To defame you</c:v>
                </c:pt>
                <c:pt idx="2">
                  <c:v>To harass you</c:v>
                </c:pt>
                <c:pt idx="3">
                  <c:v>To scam you</c:v>
                </c:pt>
                <c:pt idx="4">
                  <c:v>To steal your identity</c:v>
                </c:pt>
              </c:strCache>
            </c:strRef>
          </c:cat>
          <c:val>
            <c:numRef>
              <c:f>Sheet1!$F$2:$F$6</c:f>
              <c:numCache>
                <c:formatCode>0%</c:formatCode>
                <c:ptCount val="5"/>
                <c:pt idx="0">
                  <c:v>0.29739776951672858</c:v>
                </c:pt>
                <c:pt idx="1">
                  <c:v>0.3509293680297404</c:v>
                </c:pt>
                <c:pt idx="2">
                  <c:v>0.37174721189591081</c:v>
                </c:pt>
                <c:pt idx="3">
                  <c:v>0.55167286245353275</c:v>
                </c:pt>
                <c:pt idx="4">
                  <c:v>0.55836431226765759</c:v>
                </c:pt>
              </c:numCache>
            </c:numRef>
          </c:val>
        </c:ser>
        <c:axId val="208104064"/>
        <c:axId val="208110720"/>
      </c:barChart>
      <c:catAx>
        <c:axId val="208104064"/>
        <c:scaling>
          <c:orientation val="minMax"/>
        </c:scaling>
        <c:axPos val="l"/>
        <c:tickLblPos val="nextTo"/>
        <c:txPr>
          <a:bodyPr/>
          <a:lstStyle/>
          <a:p>
            <a:pPr>
              <a:defRPr lang="en-US"/>
            </a:pPr>
            <a:endParaRPr lang="en-US"/>
          </a:p>
        </c:txPr>
        <c:crossAx val="208110720"/>
        <c:crosses val="autoZero"/>
        <c:auto val="1"/>
        <c:lblAlgn val="ctr"/>
        <c:lblOffset val="100"/>
      </c:catAx>
      <c:valAx>
        <c:axId val="208110720"/>
        <c:scaling>
          <c:orientation val="minMax"/>
          <c:max val="0.70000000000000062"/>
          <c:min val="0"/>
        </c:scaling>
        <c:delete val="1"/>
        <c:axPos val="b"/>
        <c:numFmt formatCode="0%" sourceLinked="1"/>
        <c:tickLblPos val="none"/>
        <c:crossAx val="208104064"/>
        <c:crosses val="autoZero"/>
        <c:crossBetween val="between"/>
      </c:valAx>
    </c:plotArea>
    <c:legend>
      <c:legendPos val="r"/>
      <c:layout>
        <c:manualLayout>
          <c:xMode val="edge"/>
          <c:yMode val="edge"/>
          <c:x val="0.82605172659140702"/>
          <c:y val="0.33289799981899015"/>
          <c:w val="0.16272210890807318"/>
          <c:h val="0.42790524029323934"/>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8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6234117404511462E-2"/>
          <c:y val="3.7790961061374216E-2"/>
          <c:w val="0.79138437429860653"/>
          <c:h val="0.85111314852766407"/>
        </c:manualLayout>
      </c:layout>
      <c:barChart>
        <c:barDir val="col"/>
        <c:grouping val="stacked"/>
        <c:ser>
          <c:idx val="0"/>
          <c:order val="0"/>
          <c:tx>
            <c:strRef>
              <c:f>Sheet1!$B$1</c:f>
              <c:strCache>
                <c:ptCount val="1"/>
                <c:pt idx="0">
                  <c:v>Decline to answer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6.8716094032550426E-2</c:v>
                </c:pt>
                <c:pt idx="1">
                  <c:v>2.1818181818181803E-2</c:v>
                </c:pt>
                <c:pt idx="2">
                  <c:v>3.6231884057971092E-2</c:v>
                </c:pt>
                <c:pt idx="3">
                  <c:v>0.12186379928315473</c:v>
                </c:pt>
                <c:pt idx="4">
                  <c:v>9.4202898550724723E-2</c:v>
                </c:pt>
              </c:numCache>
            </c:numRef>
          </c:val>
        </c:ser>
        <c:ser>
          <c:idx val="1"/>
          <c:order val="1"/>
          <c:tx>
            <c:strRef>
              <c:f>Sheet1!$C$1</c:f>
              <c:strCache>
                <c:ptCount val="1"/>
                <c:pt idx="0">
                  <c:v>Don’t know</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9.1320072332730567E-2</c:v>
                </c:pt>
                <c:pt idx="1">
                  <c:v>4.0000000000000022E-2</c:v>
                </c:pt>
                <c:pt idx="2">
                  <c:v>5.7971014492753624E-2</c:v>
                </c:pt>
                <c:pt idx="3">
                  <c:v>9.6774193548387247E-2</c:v>
                </c:pt>
                <c:pt idx="4">
                  <c:v>0.17028985507246519</c:v>
                </c:pt>
              </c:numCache>
            </c:numRef>
          </c:val>
        </c:ser>
        <c:ser>
          <c:idx val="2"/>
          <c:order val="2"/>
          <c:tx>
            <c:strRef>
              <c:f>Sheet1!$D$1</c:f>
              <c:strCache>
                <c:ptCount val="1"/>
                <c:pt idx="0">
                  <c:v>No</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0.42857142857142855</c:v>
                </c:pt>
                <c:pt idx="1">
                  <c:v>0.18909090909090998</c:v>
                </c:pt>
                <c:pt idx="2">
                  <c:v>0.42753623188406076</c:v>
                </c:pt>
                <c:pt idx="3">
                  <c:v>0.57347670250896055</c:v>
                </c:pt>
                <c:pt idx="4">
                  <c:v>0.52173913043478681</c:v>
                </c:pt>
              </c:numCache>
            </c:numRef>
          </c:val>
        </c:ser>
        <c:ser>
          <c:idx val="3"/>
          <c:order val="3"/>
          <c:tx>
            <c:strRef>
              <c:f>Sheet1!$E$1</c:f>
              <c:strCache>
                <c:ptCount val="1"/>
                <c:pt idx="0">
                  <c:v>Yes</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0.41139240506329278</c:v>
                </c:pt>
                <c:pt idx="1">
                  <c:v>0.74909090909090903</c:v>
                </c:pt>
                <c:pt idx="2">
                  <c:v>0.47826086956521946</c:v>
                </c:pt>
                <c:pt idx="3">
                  <c:v>0.20788530465949914</c:v>
                </c:pt>
                <c:pt idx="4">
                  <c:v>0.21376811594203032</c:v>
                </c:pt>
              </c:numCache>
            </c:numRef>
          </c:val>
        </c:ser>
        <c:dLbls>
          <c:showVal val="1"/>
        </c:dLbls>
        <c:overlap val="100"/>
        <c:axId val="314987648"/>
        <c:axId val="314989184"/>
      </c:barChart>
      <c:catAx>
        <c:axId val="314987648"/>
        <c:scaling>
          <c:orientation val="minMax"/>
        </c:scaling>
        <c:axPos val="b"/>
        <c:tickLblPos val="nextTo"/>
        <c:txPr>
          <a:bodyPr/>
          <a:lstStyle/>
          <a:p>
            <a:pPr>
              <a:defRPr lang="en-IN"/>
            </a:pPr>
            <a:endParaRPr lang="en-US"/>
          </a:p>
        </c:txPr>
        <c:crossAx val="314989184"/>
        <c:crosses val="autoZero"/>
        <c:auto val="1"/>
        <c:lblAlgn val="ctr"/>
        <c:lblOffset val="100"/>
      </c:catAx>
      <c:valAx>
        <c:axId val="314989184"/>
        <c:scaling>
          <c:orientation val="minMax"/>
          <c:max val="1"/>
        </c:scaling>
        <c:delete val="1"/>
        <c:axPos val="l"/>
        <c:numFmt formatCode="0%" sourceLinked="1"/>
        <c:tickLblPos val="none"/>
        <c:crossAx val="314987648"/>
        <c:crosses val="autoZero"/>
        <c:crossBetween val="between"/>
      </c:valAx>
    </c:plotArea>
    <c:legend>
      <c:legendPos val="r"/>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1.xml><?xml version="1.0" encoding="utf-8"?>
<c:chartSpace xmlns:c="http://schemas.openxmlformats.org/drawingml/2006/chart" xmlns:a="http://schemas.openxmlformats.org/drawingml/2006/main" xmlns:r="http://schemas.openxmlformats.org/officeDocument/2006/relationships">
  <c:lang val="en-US"/>
  <c:style val="26"/>
  <c:chart>
    <c:plotArea>
      <c:layout/>
      <c:barChart>
        <c:barDir val="bar"/>
        <c:grouping val="clustered"/>
        <c:ser>
          <c:idx val="0"/>
          <c:order val="0"/>
          <c:tx>
            <c:strRef>
              <c:f>Sheet1!$B$1</c:f>
              <c:strCache>
                <c:ptCount val="1"/>
                <c:pt idx="0">
                  <c:v>France (n=140)</c:v>
                </c:pt>
              </c:strCache>
            </c:strRef>
          </c:tx>
          <c:dLbls>
            <c:txPr>
              <a:bodyPr/>
              <a:lstStyle/>
              <a:p>
                <a:pPr>
                  <a:defRPr lang="en-IN" sz="900" b="1"/>
                </a:pPr>
                <a:endParaRPr lang="en-US"/>
              </a:p>
            </c:txPr>
            <c:dLblPos val="outEnd"/>
            <c:showVal val="1"/>
          </c:dLbls>
          <c:cat>
            <c:strRef>
              <c:f>Sheet1!$A$2:$A$8</c:f>
              <c:strCache>
                <c:ptCount val="7"/>
                <c:pt idx="0">
                  <c:v>Online forums/Communities</c:v>
                </c:pt>
                <c:pt idx="1">
                  <c:v>Blogs</c:v>
                </c:pt>
                <c:pt idx="2">
                  <c:v>Photo/Video sharing sites</c:v>
                </c:pt>
                <c:pt idx="3">
                  <c:v>Personal websites</c:v>
                </c:pt>
                <c:pt idx="4">
                  <c:v>Professional/Business networking sites</c:v>
                </c:pt>
                <c:pt idx="5">
                  <c:v>Social networking sites</c:v>
                </c:pt>
                <c:pt idx="6">
                  <c:v>Search engines</c:v>
                </c:pt>
              </c:strCache>
            </c:strRef>
          </c:cat>
          <c:val>
            <c:numRef>
              <c:f>Sheet1!$B$2:$B$8</c:f>
              <c:numCache>
                <c:formatCode>0%</c:formatCode>
                <c:ptCount val="7"/>
                <c:pt idx="0">
                  <c:v>0.16428571428571417</c:v>
                </c:pt>
                <c:pt idx="1">
                  <c:v>0.23571428571428646</c:v>
                </c:pt>
                <c:pt idx="2">
                  <c:v>0.13571428571428629</c:v>
                </c:pt>
                <c:pt idx="3">
                  <c:v>0.29285714285714287</c:v>
                </c:pt>
                <c:pt idx="4">
                  <c:v>0.49285714285714288</c:v>
                </c:pt>
                <c:pt idx="5">
                  <c:v>0.59285714285714053</c:v>
                </c:pt>
                <c:pt idx="6">
                  <c:v>0.77857142857143113</c:v>
                </c:pt>
              </c:numCache>
            </c:numRef>
          </c:val>
        </c:ser>
        <c:ser>
          <c:idx val="1"/>
          <c:order val="1"/>
          <c:tx>
            <c:strRef>
              <c:f>Sheet1!$C$1</c:f>
              <c:strCache>
                <c:ptCount val="1"/>
                <c:pt idx="0">
                  <c:v>Germany (n=230)</c:v>
                </c:pt>
              </c:strCache>
            </c:strRef>
          </c:tx>
          <c:dLbls>
            <c:txPr>
              <a:bodyPr/>
              <a:lstStyle/>
              <a:p>
                <a:pPr>
                  <a:defRPr lang="en-IN" sz="900" b="1"/>
                </a:pPr>
                <a:endParaRPr lang="en-US"/>
              </a:p>
            </c:txPr>
            <c:dLblPos val="outEnd"/>
            <c:showVal val="1"/>
          </c:dLbls>
          <c:cat>
            <c:strRef>
              <c:f>Sheet1!$A$2:$A$8</c:f>
              <c:strCache>
                <c:ptCount val="7"/>
                <c:pt idx="0">
                  <c:v>Online forums/Communities</c:v>
                </c:pt>
                <c:pt idx="1">
                  <c:v>Blogs</c:v>
                </c:pt>
                <c:pt idx="2">
                  <c:v>Photo/Video sharing sites</c:v>
                </c:pt>
                <c:pt idx="3">
                  <c:v>Personal websites</c:v>
                </c:pt>
                <c:pt idx="4">
                  <c:v>Professional/Business networking sites</c:v>
                </c:pt>
                <c:pt idx="5">
                  <c:v>Social networking sites</c:v>
                </c:pt>
                <c:pt idx="6">
                  <c:v>Search engines</c:v>
                </c:pt>
              </c:strCache>
            </c:strRef>
          </c:cat>
          <c:val>
            <c:numRef>
              <c:f>Sheet1!$C$2:$C$8</c:f>
              <c:numCache>
                <c:formatCode>0%</c:formatCode>
                <c:ptCount val="7"/>
                <c:pt idx="0">
                  <c:v>0.19565217391304279</c:v>
                </c:pt>
                <c:pt idx="1">
                  <c:v>0.16086956521739129</c:v>
                </c:pt>
                <c:pt idx="2">
                  <c:v>0.2565217391304348</c:v>
                </c:pt>
                <c:pt idx="3">
                  <c:v>0.5043478260869565</c:v>
                </c:pt>
                <c:pt idx="4">
                  <c:v>0.54782608695652169</c:v>
                </c:pt>
                <c:pt idx="5">
                  <c:v>0.66521739130434776</c:v>
                </c:pt>
                <c:pt idx="6">
                  <c:v>0.91739130434782612</c:v>
                </c:pt>
              </c:numCache>
            </c:numRef>
          </c:val>
        </c:ser>
        <c:ser>
          <c:idx val="2"/>
          <c:order val="2"/>
          <c:tx>
            <c:strRef>
              <c:f>Sheet1!$D$1</c:f>
              <c:strCache>
                <c:ptCount val="1"/>
                <c:pt idx="0">
                  <c:v>UK (n=203)</c:v>
                </c:pt>
              </c:strCache>
            </c:strRef>
          </c:tx>
          <c:dLbls>
            <c:txPr>
              <a:bodyPr/>
              <a:lstStyle/>
              <a:p>
                <a:pPr>
                  <a:defRPr lang="en-IN" sz="900" b="1"/>
                </a:pPr>
                <a:endParaRPr lang="en-US"/>
              </a:p>
            </c:txPr>
            <c:dLblPos val="outEnd"/>
            <c:showVal val="1"/>
          </c:dLbls>
          <c:cat>
            <c:strRef>
              <c:f>Sheet1!$A$2:$A$8</c:f>
              <c:strCache>
                <c:ptCount val="7"/>
                <c:pt idx="0">
                  <c:v>Online forums/Communities</c:v>
                </c:pt>
                <c:pt idx="1">
                  <c:v>Blogs</c:v>
                </c:pt>
                <c:pt idx="2">
                  <c:v>Photo/Video sharing sites</c:v>
                </c:pt>
                <c:pt idx="3">
                  <c:v>Personal websites</c:v>
                </c:pt>
                <c:pt idx="4">
                  <c:v>Professional/Business networking sites</c:v>
                </c:pt>
                <c:pt idx="5">
                  <c:v>Social networking sites</c:v>
                </c:pt>
                <c:pt idx="6">
                  <c:v>Search engines</c:v>
                </c:pt>
              </c:strCache>
            </c:strRef>
          </c:cat>
          <c:val>
            <c:numRef>
              <c:f>Sheet1!$D$2:$D$8</c:f>
              <c:numCache>
                <c:formatCode>0%</c:formatCode>
                <c:ptCount val="7"/>
                <c:pt idx="0">
                  <c:v>0.27586206896551851</c:v>
                </c:pt>
                <c:pt idx="1">
                  <c:v>0.34975369458128075</c:v>
                </c:pt>
                <c:pt idx="2">
                  <c:v>0.30049261083743944</c:v>
                </c:pt>
                <c:pt idx="3">
                  <c:v>0.43349753694581383</c:v>
                </c:pt>
                <c:pt idx="4">
                  <c:v>0.43349753694581383</c:v>
                </c:pt>
                <c:pt idx="5">
                  <c:v>0.57635467980295307</c:v>
                </c:pt>
                <c:pt idx="6">
                  <c:v>0.66502463054187788</c:v>
                </c:pt>
              </c:numCache>
            </c:numRef>
          </c:val>
        </c:ser>
        <c:ser>
          <c:idx val="3"/>
          <c:order val="3"/>
          <c:tx>
            <c:strRef>
              <c:f>Sheet1!$E$1</c:f>
              <c:strCache>
                <c:ptCount val="1"/>
                <c:pt idx="0">
                  <c:v>US (n=244)</c:v>
                </c:pt>
              </c:strCache>
            </c:strRef>
          </c:tx>
          <c:dLbls>
            <c:txPr>
              <a:bodyPr/>
              <a:lstStyle/>
              <a:p>
                <a:pPr>
                  <a:defRPr lang="en-IN" sz="900" b="1"/>
                </a:pPr>
                <a:endParaRPr lang="en-US"/>
              </a:p>
            </c:txPr>
            <c:dLblPos val="outEnd"/>
            <c:showVal val="1"/>
          </c:dLbls>
          <c:cat>
            <c:strRef>
              <c:f>Sheet1!$A$2:$A$8</c:f>
              <c:strCache>
                <c:ptCount val="7"/>
                <c:pt idx="0">
                  <c:v>Online forums/Communities</c:v>
                </c:pt>
                <c:pt idx="1">
                  <c:v>Blogs</c:v>
                </c:pt>
                <c:pt idx="2">
                  <c:v>Photo/Video sharing sites</c:v>
                </c:pt>
                <c:pt idx="3">
                  <c:v>Personal websites</c:v>
                </c:pt>
                <c:pt idx="4">
                  <c:v>Professional/Business networking sites</c:v>
                </c:pt>
                <c:pt idx="5">
                  <c:v>Social networking sites</c:v>
                </c:pt>
                <c:pt idx="6">
                  <c:v>Search engines</c:v>
                </c:pt>
              </c:strCache>
            </c:strRef>
          </c:cat>
          <c:val>
            <c:numRef>
              <c:f>Sheet1!$E$2:$E$8</c:f>
              <c:numCache>
                <c:formatCode>0%</c:formatCode>
                <c:ptCount val="7"/>
                <c:pt idx="0">
                  <c:v>0.34426229508196732</c:v>
                </c:pt>
                <c:pt idx="1">
                  <c:v>0.45901639344262413</c:v>
                </c:pt>
                <c:pt idx="2">
                  <c:v>0.59016393442622661</c:v>
                </c:pt>
                <c:pt idx="3">
                  <c:v>0.47950819672131145</c:v>
                </c:pt>
                <c:pt idx="4">
                  <c:v>0.56557377049180324</c:v>
                </c:pt>
                <c:pt idx="5">
                  <c:v>0.6311475409836067</c:v>
                </c:pt>
                <c:pt idx="6">
                  <c:v>0.77868852459016613</c:v>
                </c:pt>
              </c:numCache>
            </c:numRef>
          </c:val>
        </c:ser>
        <c:ser>
          <c:idx val="4"/>
          <c:order val="4"/>
          <c:tx>
            <c:strRef>
              <c:f>Sheet1!$F$1</c:f>
              <c:strCache>
                <c:ptCount val="1"/>
                <c:pt idx="0">
                  <c:v>WW (n=817)</c:v>
                </c:pt>
              </c:strCache>
            </c:strRef>
          </c:tx>
          <c:dLbls>
            <c:dLbl>
              <c:idx val="0"/>
              <c:layout>
                <c:manualLayout>
                  <c:x val="-1.4204545454545461E-2"/>
                  <c:y val="-1.1686142420489948E-2"/>
                </c:manualLayout>
              </c:layout>
              <c:dLblPos val="outEnd"/>
              <c:showVal val="1"/>
            </c:dLbl>
            <c:dLbl>
              <c:idx val="1"/>
              <c:layout>
                <c:manualLayout>
                  <c:x val="-8.5227272727273259E-3"/>
                  <c:y val="-5.8430712102449794E-3"/>
                </c:manualLayout>
              </c:layout>
              <c:dLblPos val="outEnd"/>
              <c:showVal val="1"/>
            </c:dLbl>
            <c:dLbl>
              <c:idx val="2"/>
              <c:layout>
                <c:manualLayout>
                  <c:x val="-5.6818181818182028E-3"/>
                  <c:y val="-8.764606815367516E-3"/>
                </c:manualLayout>
              </c:layout>
              <c:dLblPos val="outEnd"/>
              <c:showVal val="1"/>
            </c:dLbl>
            <c:dLbl>
              <c:idx val="3"/>
              <c:layout>
                <c:manualLayout>
                  <c:x val="-1.4204545454545461E-2"/>
                  <c:y val="-8.764606815367516E-3"/>
                </c:manualLayout>
              </c:layout>
              <c:dLblPos val="outEnd"/>
              <c:showVal val="1"/>
            </c:dLbl>
            <c:dLbl>
              <c:idx val="4"/>
              <c:layout>
                <c:manualLayout>
                  <c:x val="-1.1363636363636367E-2"/>
                  <c:y val="-1.1686142420489948E-2"/>
                </c:manualLayout>
              </c:layout>
              <c:dLblPos val="outEnd"/>
              <c:showVal val="1"/>
            </c:dLbl>
            <c:txPr>
              <a:bodyPr/>
              <a:lstStyle/>
              <a:p>
                <a:pPr>
                  <a:defRPr lang="en-IN" sz="900" b="1"/>
                </a:pPr>
                <a:endParaRPr lang="en-US"/>
              </a:p>
            </c:txPr>
            <c:dLblPos val="outEnd"/>
            <c:showVal val="1"/>
          </c:dLbls>
          <c:cat>
            <c:strRef>
              <c:f>Sheet1!$A$2:$A$8</c:f>
              <c:strCache>
                <c:ptCount val="7"/>
                <c:pt idx="0">
                  <c:v>Online forums/Communities</c:v>
                </c:pt>
                <c:pt idx="1">
                  <c:v>Blogs</c:v>
                </c:pt>
                <c:pt idx="2">
                  <c:v>Photo/Video sharing sites</c:v>
                </c:pt>
                <c:pt idx="3">
                  <c:v>Personal websites</c:v>
                </c:pt>
                <c:pt idx="4">
                  <c:v>Professional/Business networking sites</c:v>
                </c:pt>
                <c:pt idx="5">
                  <c:v>Social networking sites</c:v>
                </c:pt>
                <c:pt idx="6">
                  <c:v>Search engines</c:v>
                </c:pt>
              </c:strCache>
            </c:strRef>
          </c:cat>
          <c:val>
            <c:numRef>
              <c:f>Sheet1!$F$2:$F$8</c:f>
              <c:numCache>
                <c:formatCode>0%</c:formatCode>
                <c:ptCount val="7"/>
                <c:pt idx="0">
                  <c:v>0.25458996328029554</c:v>
                </c:pt>
                <c:pt idx="1">
                  <c:v>0.30966952264381886</c:v>
                </c:pt>
                <c:pt idx="2">
                  <c:v>0.34638922888616891</c:v>
                </c:pt>
                <c:pt idx="3">
                  <c:v>0.44308445532435892</c:v>
                </c:pt>
                <c:pt idx="4">
                  <c:v>0.51529987760098206</c:v>
                </c:pt>
                <c:pt idx="5">
                  <c:v>0.62056303549571601</c:v>
                </c:pt>
                <c:pt idx="6">
                  <c:v>0.78947368421052633</c:v>
                </c:pt>
              </c:numCache>
            </c:numRef>
          </c:val>
        </c:ser>
        <c:dLbls>
          <c:showVal val="1"/>
        </c:dLbls>
        <c:axId val="315321728"/>
        <c:axId val="315348096"/>
      </c:barChart>
      <c:catAx>
        <c:axId val="315321728"/>
        <c:scaling>
          <c:orientation val="minMax"/>
        </c:scaling>
        <c:axPos val="l"/>
        <c:tickLblPos val="nextTo"/>
        <c:txPr>
          <a:bodyPr/>
          <a:lstStyle/>
          <a:p>
            <a:pPr>
              <a:defRPr lang="en-IN"/>
            </a:pPr>
            <a:endParaRPr lang="en-US"/>
          </a:p>
        </c:txPr>
        <c:crossAx val="315348096"/>
        <c:crosses val="autoZero"/>
        <c:auto val="1"/>
        <c:lblAlgn val="ctr"/>
        <c:lblOffset val="100"/>
      </c:catAx>
      <c:valAx>
        <c:axId val="315348096"/>
        <c:scaling>
          <c:orientation val="minMax"/>
          <c:max val="1"/>
        </c:scaling>
        <c:delete val="1"/>
        <c:axPos val="b"/>
        <c:numFmt formatCode="0%" sourceLinked="1"/>
        <c:tickLblPos val="none"/>
        <c:crossAx val="315321728"/>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 (n=140)</c:v>
                </c:pt>
              </c:strCache>
            </c:strRef>
          </c:tx>
          <c:dLbls>
            <c:dLbl>
              <c:idx val="0"/>
              <c:delete val="1"/>
            </c:dLbl>
            <c:dLbl>
              <c:idx val="5"/>
              <c:delete val="1"/>
            </c:dLbl>
            <c:txPr>
              <a:bodyPr/>
              <a:lstStyle/>
              <a:p>
                <a:pPr>
                  <a:defRPr lang="en-IN" sz="900" b="1"/>
                </a:pPr>
                <a:endParaRPr lang="en-US"/>
              </a:p>
            </c:txPr>
            <c:dLblPos val="outEnd"/>
            <c:showVal val="1"/>
          </c:dLbls>
          <c:cat>
            <c:strRef>
              <c:f>Sheet1!$A$2:$A$8</c:f>
              <c:strCache>
                <c:ptCount val="7"/>
                <c:pt idx="0">
                  <c:v>Other</c:v>
                </c:pt>
                <c:pt idx="1">
                  <c:v>Online gaming sites</c:v>
                </c:pt>
                <c:pt idx="2">
                  <c:v>Classifieds/auction sites</c:v>
                </c:pt>
                <c:pt idx="3">
                  <c:v>Virtual world sites</c:v>
                </c:pt>
                <c:pt idx="4">
                  <c:v>Professional background checking services</c:v>
                </c:pt>
                <c:pt idx="5">
                  <c:v>Websites that aggregate personal information</c:v>
                </c:pt>
                <c:pt idx="6">
                  <c:v>News sharing sites</c:v>
                </c:pt>
              </c:strCache>
            </c:strRef>
          </c:cat>
          <c:val>
            <c:numRef>
              <c:f>Sheet1!$B$2:$B$8</c:f>
              <c:numCache>
                <c:formatCode>0%</c:formatCode>
                <c:ptCount val="7"/>
                <c:pt idx="0">
                  <c:v>0</c:v>
                </c:pt>
                <c:pt idx="1">
                  <c:v>2.1428571428571491E-2</c:v>
                </c:pt>
                <c:pt idx="2">
                  <c:v>7.1428571428571438E-2</c:v>
                </c:pt>
                <c:pt idx="3">
                  <c:v>0.05</c:v>
                </c:pt>
                <c:pt idx="4">
                  <c:v>0.13571428571428629</c:v>
                </c:pt>
                <c:pt idx="5">
                  <c:v>0</c:v>
                </c:pt>
                <c:pt idx="6">
                  <c:v>7.857142857142857E-2</c:v>
                </c:pt>
              </c:numCache>
            </c:numRef>
          </c:val>
        </c:ser>
        <c:ser>
          <c:idx val="1"/>
          <c:order val="1"/>
          <c:tx>
            <c:strRef>
              <c:f>Sheet1!$C$1</c:f>
              <c:strCache>
                <c:ptCount val="1"/>
                <c:pt idx="0">
                  <c:v>Germany (n=230)</c:v>
                </c:pt>
              </c:strCache>
            </c:strRef>
          </c:tx>
          <c:dLbls>
            <c:txPr>
              <a:bodyPr/>
              <a:lstStyle/>
              <a:p>
                <a:pPr>
                  <a:defRPr lang="en-IN" sz="900" b="1"/>
                </a:pPr>
                <a:endParaRPr lang="en-US"/>
              </a:p>
            </c:txPr>
            <c:dLblPos val="outEnd"/>
            <c:showVal val="1"/>
          </c:dLbls>
          <c:cat>
            <c:strRef>
              <c:f>Sheet1!$A$2:$A$8</c:f>
              <c:strCache>
                <c:ptCount val="7"/>
                <c:pt idx="0">
                  <c:v>Other</c:v>
                </c:pt>
                <c:pt idx="1">
                  <c:v>Online gaming sites</c:v>
                </c:pt>
                <c:pt idx="2">
                  <c:v>Classifieds/auction sites</c:v>
                </c:pt>
                <c:pt idx="3">
                  <c:v>Virtual world sites</c:v>
                </c:pt>
                <c:pt idx="4">
                  <c:v>Professional background checking services</c:v>
                </c:pt>
                <c:pt idx="5">
                  <c:v>Websites that aggregate personal information</c:v>
                </c:pt>
                <c:pt idx="6">
                  <c:v>News sharing sites</c:v>
                </c:pt>
              </c:strCache>
            </c:strRef>
          </c:cat>
          <c:val>
            <c:numRef>
              <c:f>Sheet1!$C$2:$C$8</c:f>
              <c:numCache>
                <c:formatCode>0%</c:formatCode>
                <c:ptCount val="7"/>
                <c:pt idx="0">
                  <c:v>2.1739130434782612E-2</c:v>
                </c:pt>
                <c:pt idx="1">
                  <c:v>3.9130434782608699E-2</c:v>
                </c:pt>
                <c:pt idx="2">
                  <c:v>8.2608695652173963E-2</c:v>
                </c:pt>
                <c:pt idx="3">
                  <c:v>4.7826086956522122E-2</c:v>
                </c:pt>
                <c:pt idx="4">
                  <c:v>0.11304347826086956</c:v>
                </c:pt>
                <c:pt idx="5">
                  <c:v>0.14347826086956544</c:v>
                </c:pt>
                <c:pt idx="6">
                  <c:v>0.17391304347826186</c:v>
                </c:pt>
              </c:numCache>
            </c:numRef>
          </c:val>
        </c:ser>
        <c:ser>
          <c:idx val="2"/>
          <c:order val="2"/>
          <c:tx>
            <c:strRef>
              <c:f>Sheet1!$D$1</c:f>
              <c:strCache>
                <c:ptCount val="1"/>
                <c:pt idx="0">
                  <c:v>UK (n=203)</c:v>
                </c:pt>
              </c:strCache>
            </c:strRef>
          </c:tx>
          <c:dLbls>
            <c:txPr>
              <a:bodyPr/>
              <a:lstStyle/>
              <a:p>
                <a:pPr>
                  <a:defRPr lang="en-IN" sz="900" b="1"/>
                </a:pPr>
                <a:endParaRPr lang="en-US"/>
              </a:p>
            </c:txPr>
            <c:dLblPos val="outEnd"/>
            <c:showVal val="1"/>
          </c:dLbls>
          <c:cat>
            <c:strRef>
              <c:f>Sheet1!$A$2:$A$8</c:f>
              <c:strCache>
                <c:ptCount val="7"/>
                <c:pt idx="0">
                  <c:v>Other</c:v>
                </c:pt>
                <c:pt idx="1">
                  <c:v>Online gaming sites</c:v>
                </c:pt>
                <c:pt idx="2">
                  <c:v>Classifieds/auction sites</c:v>
                </c:pt>
                <c:pt idx="3">
                  <c:v>Virtual world sites</c:v>
                </c:pt>
                <c:pt idx="4">
                  <c:v>Professional background checking services</c:v>
                </c:pt>
                <c:pt idx="5">
                  <c:v>Websites that aggregate personal information</c:v>
                </c:pt>
                <c:pt idx="6">
                  <c:v>News sharing sites</c:v>
                </c:pt>
              </c:strCache>
            </c:strRef>
          </c:cat>
          <c:val>
            <c:numRef>
              <c:f>Sheet1!$D$2:$D$8</c:f>
              <c:numCache>
                <c:formatCode>0%</c:formatCode>
                <c:ptCount val="7"/>
                <c:pt idx="0">
                  <c:v>1.970443349753704E-2</c:v>
                </c:pt>
                <c:pt idx="1">
                  <c:v>0.15763546798029629</c:v>
                </c:pt>
                <c:pt idx="2">
                  <c:v>0.13793103448275926</c:v>
                </c:pt>
                <c:pt idx="3">
                  <c:v>0.16748768472906458</c:v>
                </c:pt>
                <c:pt idx="4">
                  <c:v>0.26600985221674878</c:v>
                </c:pt>
                <c:pt idx="5">
                  <c:v>0.24137931034482771</c:v>
                </c:pt>
                <c:pt idx="6">
                  <c:v>0.26108374384236482</c:v>
                </c:pt>
              </c:numCache>
            </c:numRef>
          </c:val>
        </c:ser>
        <c:ser>
          <c:idx val="3"/>
          <c:order val="3"/>
          <c:tx>
            <c:strRef>
              <c:f>Sheet1!$E$1</c:f>
              <c:strCache>
                <c:ptCount val="1"/>
                <c:pt idx="0">
                  <c:v>US (n=244)</c:v>
                </c:pt>
              </c:strCache>
            </c:strRef>
          </c:tx>
          <c:dLbls>
            <c:dLbl>
              <c:idx val="0"/>
              <c:delete val="1"/>
            </c:dLbl>
            <c:txPr>
              <a:bodyPr/>
              <a:lstStyle/>
              <a:p>
                <a:pPr>
                  <a:defRPr lang="en-IN" sz="900" b="1"/>
                </a:pPr>
                <a:endParaRPr lang="en-US"/>
              </a:p>
            </c:txPr>
            <c:dLblPos val="outEnd"/>
            <c:showVal val="1"/>
          </c:dLbls>
          <c:cat>
            <c:strRef>
              <c:f>Sheet1!$A$2:$A$8</c:f>
              <c:strCache>
                <c:ptCount val="7"/>
                <c:pt idx="0">
                  <c:v>Other</c:v>
                </c:pt>
                <c:pt idx="1">
                  <c:v>Online gaming sites</c:v>
                </c:pt>
                <c:pt idx="2">
                  <c:v>Classifieds/auction sites</c:v>
                </c:pt>
                <c:pt idx="3">
                  <c:v>Virtual world sites</c:v>
                </c:pt>
                <c:pt idx="4">
                  <c:v>Professional background checking services</c:v>
                </c:pt>
                <c:pt idx="5">
                  <c:v>Websites that aggregate personal information</c:v>
                </c:pt>
                <c:pt idx="6">
                  <c:v>News sharing sites</c:v>
                </c:pt>
              </c:strCache>
            </c:strRef>
          </c:cat>
          <c:val>
            <c:numRef>
              <c:f>Sheet1!$E$2:$E$8</c:f>
              <c:numCache>
                <c:formatCode>0%</c:formatCode>
                <c:ptCount val="7"/>
                <c:pt idx="0">
                  <c:v>0</c:v>
                </c:pt>
                <c:pt idx="1">
                  <c:v>0.27459016393442776</c:v>
                </c:pt>
                <c:pt idx="2">
                  <c:v>0.25</c:v>
                </c:pt>
                <c:pt idx="3">
                  <c:v>0.31557377049180452</c:v>
                </c:pt>
                <c:pt idx="4">
                  <c:v>0.27459016393442776</c:v>
                </c:pt>
                <c:pt idx="5">
                  <c:v>0.31557377049180452</c:v>
                </c:pt>
                <c:pt idx="6">
                  <c:v>0.4098360655737715</c:v>
                </c:pt>
              </c:numCache>
            </c:numRef>
          </c:val>
        </c:ser>
        <c:ser>
          <c:idx val="4"/>
          <c:order val="4"/>
          <c:tx>
            <c:strRef>
              <c:f>Sheet1!$F$1</c:f>
              <c:strCache>
                <c:ptCount val="1"/>
                <c:pt idx="0">
                  <c:v>WW (n=817)</c:v>
                </c:pt>
              </c:strCache>
            </c:strRef>
          </c:tx>
          <c:dLbls>
            <c:dLbl>
              <c:idx val="1"/>
              <c:layout>
                <c:manualLayout>
                  <c:x val="-8.5227272727273259E-3"/>
                  <c:y val="-8.764606815367516E-3"/>
                </c:manualLayout>
              </c:layout>
              <c:dLblPos val="outEnd"/>
              <c:showVal val="1"/>
            </c:dLbl>
            <c:dLbl>
              <c:idx val="2"/>
              <c:layout>
                <c:manualLayout>
                  <c:x val="-8.5227272727273259E-3"/>
                  <c:y val="-1.1686142420489948E-2"/>
                </c:manualLayout>
              </c:layout>
              <c:dLblPos val="outEnd"/>
              <c:showVal val="1"/>
            </c:dLbl>
            <c:dLbl>
              <c:idx val="3"/>
              <c:layout>
                <c:manualLayout>
                  <c:x val="-8.5227272727273259E-3"/>
                  <c:y val="-1.1686142420489948E-2"/>
                </c:manualLayout>
              </c:layout>
              <c:dLblPos val="outEnd"/>
              <c:showVal val="1"/>
            </c:dLbl>
            <c:dLbl>
              <c:idx val="4"/>
              <c:layout>
                <c:manualLayout>
                  <c:x val="-1.1363636363636367E-2"/>
                  <c:y val="-1.4607678025612473E-2"/>
                </c:manualLayout>
              </c:layout>
              <c:dLblPos val="outEnd"/>
              <c:showVal val="1"/>
            </c:dLbl>
            <c:dLbl>
              <c:idx val="5"/>
              <c:layout>
                <c:manualLayout>
                  <c:x val="-1.1363636363636367E-2"/>
                  <c:y val="-1.4607678025612473E-2"/>
                </c:manualLayout>
              </c:layout>
              <c:dLblPos val="outEnd"/>
              <c:showVal val="1"/>
            </c:dLbl>
            <c:dLbl>
              <c:idx val="6"/>
              <c:layout>
                <c:manualLayout>
                  <c:x val="-5.6818181818182028E-3"/>
                  <c:y val="-1.1686142420489948E-2"/>
                </c:manualLayout>
              </c:layout>
              <c:dLblPos val="outEnd"/>
              <c:showVal val="1"/>
            </c:dLbl>
            <c:txPr>
              <a:bodyPr/>
              <a:lstStyle/>
              <a:p>
                <a:pPr>
                  <a:defRPr lang="en-IN" sz="900" b="1"/>
                </a:pPr>
                <a:endParaRPr lang="en-US"/>
              </a:p>
            </c:txPr>
            <c:dLblPos val="outEnd"/>
            <c:showVal val="1"/>
          </c:dLbls>
          <c:cat>
            <c:strRef>
              <c:f>Sheet1!$A$2:$A$8</c:f>
              <c:strCache>
                <c:ptCount val="7"/>
                <c:pt idx="0">
                  <c:v>Other</c:v>
                </c:pt>
                <c:pt idx="1">
                  <c:v>Online gaming sites</c:v>
                </c:pt>
                <c:pt idx="2">
                  <c:v>Classifieds/auction sites</c:v>
                </c:pt>
                <c:pt idx="3">
                  <c:v>Virtual world sites</c:v>
                </c:pt>
                <c:pt idx="4">
                  <c:v>Professional background checking services</c:v>
                </c:pt>
                <c:pt idx="5">
                  <c:v>Websites that aggregate personal information</c:v>
                </c:pt>
                <c:pt idx="6">
                  <c:v>News sharing sites</c:v>
                </c:pt>
              </c:strCache>
            </c:strRef>
          </c:cat>
          <c:val>
            <c:numRef>
              <c:f>Sheet1!$F$2:$F$8</c:f>
              <c:numCache>
                <c:formatCode>0%</c:formatCode>
                <c:ptCount val="7"/>
                <c:pt idx="0">
                  <c:v>1.1015911872705017E-2</c:v>
                </c:pt>
                <c:pt idx="1">
                  <c:v>0.13586291309669524</c:v>
                </c:pt>
                <c:pt idx="2">
                  <c:v>0.14443084455324418</c:v>
                </c:pt>
                <c:pt idx="3">
                  <c:v>0.15789473684210636</c:v>
                </c:pt>
                <c:pt idx="4">
                  <c:v>0.20318237454100371</c:v>
                </c:pt>
                <c:pt idx="5">
                  <c:v>0.2348596750369277</c:v>
                </c:pt>
                <c:pt idx="6">
                  <c:v>0.24969400244798107</c:v>
                </c:pt>
              </c:numCache>
            </c:numRef>
          </c:val>
        </c:ser>
        <c:dLbls>
          <c:showVal val="1"/>
        </c:dLbls>
        <c:axId val="316109952"/>
        <c:axId val="316111488"/>
      </c:barChart>
      <c:catAx>
        <c:axId val="316109952"/>
        <c:scaling>
          <c:orientation val="minMax"/>
        </c:scaling>
        <c:axPos val="l"/>
        <c:tickLblPos val="nextTo"/>
        <c:txPr>
          <a:bodyPr/>
          <a:lstStyle/>
          <a:p>
            <a:pPr>
              <a:defRPr lang="en-IN"/>
            </a:pPr>
            <a:endParaRPr lang="en-US"/>
          </a:p>
        </c:txPr>
        <c:crossAx val="316111488"/>
        <c:crosses val="autoZero"/>
        <c:auto val="1"/>
        <c:lblAlgn val="ctr"/>
        <c:lblOffset val="100"/>
      </c:catAx>
      <c:valAx>
        <c:axId val="316111488"/>
        <c:scaling>
          <c:orientation val="minMax"/>
          <c:max val="1"/>
        </c:scaling>
        <c:delete val="1"/>
        <c:axPos val="b"/>
        <c:numFmt formatCode="0%" sourceLinked="1"/>
        <c:tickLblPos val="none"/>
        <c:crossAx val="316109952"/>
        <c:crosses val="autoZero"/>
        <c:crossBetween val="between"/>
      </c:valAx>
    </c:plotArea>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3.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barChart>
        <c:barDir val="bar"/>
        <c:grouping val="clustered"/>
        <c:ser>
          <c:idx val="0"/>
          <c:order val="0"/>
          <c:tx>
            <c:strRef>
              <c:f>Sheet1!$B$1</c:f>
              <c:strCache>
                <c:ptCount val="1"/>
                <c:pt idx="0">
                  <c:v>France (n=140)</c:v>
                </c:pt>
              </c:strCache>
            </c:strRef>
          </c:tx>
          <c:dLbls>
            <c:dLbl>
              <c:idx val="0"/>
              <c:delete val="1"/>
            </c:dLbl>
            <c:dLbl>
              <c:idx val="5"/>
              <c:delete val="1"/>
            </c:dLbl>
            <c:txPr>
              <a:bodyPr/>
              <a:lstStyle/>
              <a:p>
                <a:pPr>
                  <a:defRPr lang="en-IN" sz="900" b="1"/>
                </a:pPr>
                <a:endParaRPr lang="en-US"/>
              </a:p>
            </c:txPr>
            <c:dLblPos val="outEnd"/>
            <c:showVal val="1"/>
          </c:dLbls>
          <c:cat>
            <c:numRef>
              <c:f>Sheet1!$A$2:$A$8</c:f>
              <c:numCache>
                <c:formatCode>General</c:formatCode>
                <c:ptCount val="7"/>
              </c:numCache>
            </c:numRef>
          </c:cat>
          <c:val>
            <c:numRef>
              <c:f>Sheet1!$B$2:$B$8</c:f>
              <c:numCache>
                <c:formatCode>General</c:formatCode>
                <c:ptCount val="7"/>
              </c:numCache>
            </c:numRef>
          </c:val>
        </c:ser>
        <c:ser>
          <c:idx val="1"/>
          <c:order val="1"/>
          <c:tx>
            <c:strRef>
              <c:f>Sheet1!$C$1</c:f>
              <c:strCache>
                <c:ptCount val="1"/>
                <c:pt idx="0">
                  <c:v>Germany (n=230)</c:v>
                </c:pt>
              </c:strCache>
            </c:strRef>
          </c:tx>
          <c:dLbls>
            <c:txPr>
              <a:bodyPr/>
              <a:lstStyle/>
              <a:p>
                <a:pPr>
                  <a:defRPr lang="en-IN" sz="900" b="1"/>
                </a:pPr>
                <a:endParaRPr lang="en-US"/>
              </a:p>
            </c:txPr>
            <c:dLblPos val="outEnd"/>
            <c:showVal val="1"/>
          </c:dLbls>
          <c:cat>
            <c:numRef>
              <c:f>Sheet1!$A$2:$A$8</c:f>
              <c:numCache>
                <c:formatCode>General</c:formatCode>
                <c:ptCount val="7"/>
              </c:numCache>
            </c:numRef>
          </c:cat>
          <c:val>
            <c:numRef>
              <c:f>Sheet1!$C$2:$C$8</c:f>
              <c:numCache>
                <c:formatCode>General</c:formatCode>
                <c:ptCount val="7"/>
              </c:numCache>
            </c:numRef>
          </c:val>
        </c:ser>
        <c:ser>
          <c:idx val="2"/>
          <c:order val="2"/>
          <c:tx>
            <c:strRef>
              <c:f>Sheet1!$D$1</c:f>
              <c:strCache>
                <c:ptCount val="1"/>
                <c:pt idx="0">
                  <c:v>UK (n=203)</c:v>
                </c:pt>
              </c:strCache>
            </c:strRef>
          </c:tx>
          <c:dLbls>
            <c:txPr>
              <a:bodyPr/>
              <a:lstStyle/>
              <a:p>
                <a:pPr>
                  <a:defRPr lang="en-IN" sz="900" b="1"/>
                </a:pPr>
                <a:endParaRPr lang="en-US"/>
              </a:p>
            </c:txPr>
            <c:dLblPos val="outEnd"/>
            <c:showVal val="1"/>
          </c:dLbls>
          <c:cat>
            <c:numRef>
              <c:f>Sheet1!$A$2:$A$8</c:f>
              <c:numCache>
                <c:formatCode>General</c:formatCode>
                <c:ptCount val="7"/>
              </c:numCache>
            </c:numRef>
          </c:cat>
          <c:val>
            <c:numRef>
              <c:f>Sheet1!$D$2:$D$8</c:f>
              <c:numCache>
                <c:formatCode>General</c:formatCode>
                <c:ptCount val="7"/>
              </c:numCache>
            </c:numRef>
          </c:val>
        </c:ser>
        <c:ser>
          <c:idx val="3"/>
          <c:order val="3"/>
          <c:tx>
            <c:strRef>
              <c:f>Sheet1!$E$1</c:f>
              <c:strCache>
                <c:ptCount val="1"/>
                <c:pt idx="0">
                  <c:v>US (n=244)</c:v>
                </c:pt>
              </c:strCache>
            </c:strRef>
          </c:tx>
          <c:dLbls>
            <c:dLbl>
              <c:idx val="0"/>
              <c:delete val="1"/>
            </c:dLbl>
            <c:txPr>
              <a:bodyPr/>
              <a:lstStyle/>
              <a:p>
                <a:pPr>
                  <a:defRPr lang="en-IN" sz="900" b="1"/>
                </a:pPr>
                <a:endParaRPr lang="en-US"/>
              </a:p>
            </c:txPr>
            <c:dLblPos val="outEnd"/>
            <c:showVal val="1"/>
          </c:dLbls>
          <c:cat>
            <c:numRef>
              <c:f>Sheet1!$A$2:$A$8</c:f>
              <c:numCache>
                <c:formatCode>General</c:formatCode>
                <c:ptCount val="7"/>
              </c:numCache>
            </c:numRef>
          </c:cat>
          <c:val>
            <c:numRef>
              <c:f>Sheet1!$E$2:$E$8</c:f>
              <c:numCache>
                <c:formatCode>General</c:formatCode>
                <c:ptCount val="7"/>
              </c:numCache>
            </c:numRef>
          </c:val>
        </c:ser>
        <c:ser>
          <c:idx val="4"/>
          <c:order val="4"/>
          <c:tx>
            <c:strRef>
              <c:f>Sheet1!$F$1</c:f>
              <c:strCache>
                <c:ptCount val="1"/>
                <c:pt idx="0">
                  <c:v>WW (n=817)</c:v>
                </c:pt>
              </c:strCache>
            </c:strRef>
          </c:tx>
          <c:dLbls>
            <c:txPr>
              <a:bodyPr/>
              <a:lstStyle/>
              <a:p>
                <a:pPr>
                  <a:defRPr lang="en-IN" sz="900" b="1"/>
                </a:pPr>
                <a:endParaRPr lang="en-US"/>
              </a:p>
            </c:txPr>
            <c:dLblPos val="outEnd"/>
            <c:showVal val="1"/>
          </c:dLbls>
          <c:cat>
            <c:numRef>
              <c:f>Sheet1!$A$2:$A$8</c:f>
              <c:numCache>
                <c:formatCode>General</c:formatCode>
                <c:ptCount val="7"/>
              </c:numCache>
            </c:numRef>
          </c:cat>
          <c:val>
            <c:numRef>
              <c:f>Sheet1!$F$2:$F$8</c:f>
              <c:numCache>
                <c:formatCode>General</c:formatCode>
                <c:ptCount val="7"/>
              </c:numCache>
            </c:numRef>
          </c:val>
        </c:ser>
        <c:dLbls>
          <c:showVal val="1"/>
        </c:dLbls>
        <c:axId val="320887424"/>
        <c:axId val="320893312"/>
      </c:barChart>
      <c:catAx>
        <c:axId val="320887424"/>
        <c:scaling>
          <c:orientation val="minMax"/>
        </c:scaling>
        <c:delete val="1"/>
        <c:axPos val="l"/>
        <c:numFmt formatCode="General" sourceLinked="1"/>
        <c:tickLblPos val="none"/>
        <c:crossAx val="320893312"/>
        <c:crosses val="autoZero"/>
        <c:auto val="1"/>
        <c:lblAlgn val="ctr"/>
        <c:lblOffset val="100"/>
      </c:catAx>
      <c:valAx>
        <c:axId val="320893312"/>
        <c:scaling>
          <c:orientation val="minMax"/>
          <c:max val="1"/>
        </c:scaling>
        <c:delete val="1"/>
        <c:axPos val="b"/>
        <c:numFmt formatCode="General" sourceLinked="1"/>
        <c:tickLblPos val="none"/>
        <c:crossAx val="320887424"/>
        <c:crosses val="autoZero"/>
        <c:crossBetween val="between"/>
      </c:valAx>
    </c:plotArea>
    <c:legend>
      <c:legendPos val="b"/>
      <c:layout>
        <c:manualLayout>
          <c:xMode val="edge"/>
          <c:yMode val="edge"/>
          <c:x val="1.6441005802708044E-3"/>
          <c:y val="0.30253544357829915"/>
          <c:w val="0.94835589941972964"/>
          <c:h val="0.53956916522654241"/>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4.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2.2675195006330008E-2"/>
          <c:y val="4.2208769280552255E-2"/>
          <c:w val="0.77383470299665613"/>
          <c:h val="0.83182073131269563"/>
        </c:manualLayout>
      </c:layout>
      <c:barChart>
        <c:barDir val="col"/>
        <c:grouping val="stacked"/>
        <c:ser>
          <c:idx val="0"/>
          <c:order val="0"/>
          <c:tx>
            <c:strRef>
              <c:f>Sheet1!$B$1</c:f>
              <c:strCache>
                <c:ptCount val="1"/>
                <c:pt idx="0">
                  <c:v>Don’t know/Can’t say</c:v>
                </c:pt>
              </c:strCache>
            </c:strRef>
          </c:tx>
          <c:dLbls>
            <c:dLbl>
              <c:idx val="1"/>
              <c:layout>
                <c:manualLayout>
                  <c:x val="-1.4176415381125424E-2"/>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6.2386980108499537E-2</c:v>
                </c:pt>
                <c:pt idx="1">
                  <c:v>3.6363636363636362E-2</c:v>
                </c:pt>
                <c:pt idx="2">
                  <c:v>6.8840579710144928E-2</c:v>
                </c:pt>
                <c:pt idx="3">
                  <c:v>5.3763440860215429E-2</c:v>
                </c:pt>
                <c:pt idx="4">
                  <c:v>9.0579710144927536E-2</c:v>
                </c:pt>
              </c:numCache>
            </c:numRef>
          </c:val>
        </c:ser>
        <c:ser>
          <c:idx val="1"/>
          <c:order val="1"/>
          <c:tx>
            <c:strRef>
              <c:f>Sheet1!$C$1</c:f>
              <c:strCache>
                <c:ptCount val="1"/>
                <c:pt idx="0">
                  <c:v>Never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1.8083182640144673E-2</c:v>
                </c:pt>
                <c:pt idx="1">
                  <c:v>1.4545454545454545E-2</c:v>
                </c:pt>
                <c:pt idx="2">
                  <c:v>2.5362318840579802E-2</c:v>
                </c:pt>
                <c:pt idx="3">
                  <c:v>1.075268817204301E-2</c:v>
                </c:pt>
                <c:pt idx="4">
                  <c:v>2.1739130434782612E-2</c:v>
                </c:pt>
              </c:numCache>
            </c:numRef>
          </c:val>
        </c:ser>
        <c:ser>
          <c:idx val="2"/>
          <c:order val="2"/>
          <c:tx>
            <c:strRef>
              <c:f>Sheet1!$D$1</c:f>
              <c:strCache>
                <c:ptCount val="1"/>
                <c:pt idx="0">
                  <c:v>Rarely</c:v>
                </c:pt>
              </c:strCache>
            </c:strRef>
          </c:tx>
          <c:dLbls>
            <c:dLbl>
              <c:idx val="1"/>
              <c:layout>
                <c:manualLayout>
                  <c:x val="3.1503145291389935E-3"/>
                  <c:y val="-1.7123287671232879E-2"/>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7.2332730560578914E-2</c:v>
                </c:pt>
                <c:pt idx="1">
                  <c:v>3.6363636363636362E-2</c:v>
                </c:pt>
                <c:pt idx="2">
                  <c:v>7.6086956521739135E-2</c:v>
                </c:pt>
                <c:pt idx="3">
                  <c:v>6.093189964157706E-2</c:v>
                </c:pt>
                <c:pt idx="4">
                  <c:v>0.11594202898550726</c:v>
                </c:pt>
              </c:numCache>
            </c:numRef>
          </c:val>
        </c:ser>
        <c:ser>
          <c:idx val="3"/>
          <c:order val="3"/>
          <c:tx>
            <c:strRef>
              <c:f>Sheet1!$E$1</c:f>
              <c:strCache>
                <c:ptCount val="1"/>
                <c:pt idx="0">
                  <c:v>Sometimes</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0.33905967450271451</c:v>
                </c:pt>
                <c:pt idx="1">
                  <c:v>0.14181818181818287</c:v>
                </c:pt>
                <c:pt idx="2">
                  <c:v>0.34782608695652356</c:v>
                </c:pt>
                <c:pt idx="3">
                  <c:v>0.34408602150537632</c:v>
                </c:pt>
                <c:pt idx="4">
                  <c:v>0.52173913043478681</c:v>
                </c:pt>
              </c:numCache>
            </c:numRef>
          </c:val>
        </c:ser>
        <c:ser>
          <c:idx val="4"/>
          <c:order val="4"/>
          <c:tx>
            <c:strRef>
              <c:f>Sheet1!$F$1</c:f>
              <c:strCache>
                <c:ptCount val="1"/>
                <c:pt idx="0">
                  <c:v>Most of the time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0.34719710669077725</c:v>
                </c:pt>
                <c:pt idx="1">
                  <c:v>0.39272727272727515</c:v>
                </c:pt>
                <c:pt idx="2">
                  <c:v>0.28985507246376818</c:v>
                </c:pt>
                <c:pt idx="3">
                  <c:v>0.46594982078853026</c:v>
                </c:pt>
                <c:pt idx="4">
                  <c:v>0.23913043478260962</c:v>
                </c:pt>
              </c:numCache>
            </c:numRef>
          </c:val>
        </c:ser>
        <c:ser>
          <c:idx val="5"/>
          <c:order val="5"/>
          <c:tx>
            <c:strRef>
              <c:f>Sheet1!$G$1</c:f>
              <c:strCache>
                <c:ptCount val="1"/>
                <c:pt idx="0">
                  <c:v>All the time</c:v>
                </c:pt>
              </c:strCache>
            </c:strRef>
          </c:tx>
          <c:dLbls>
            <c:dLbl>
              <c:idx val="4"/>
              <c:layout>
                <c:manualLayout>
                  <c:x val="-1.2601258116555941E-2"/>
                  <c:y val="1.3698630136986301E-2"/>
                </c:manualLayout>
              </c:layout>
              <c:dLblPos val="ctr"/>
              <c:showVal val="1"/>
            </c:dLbl>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0.16094032549728862</c:v>
                </c:pt>
                <c:pt idx="1">
                  <c:v>0.37818181818182001</c:v>
                </c:pt>
                <c:pt idx="2">
                  <c:v>0.19202898550724734</c:v>
                </c:pt>
                <c:pt idx="3">
                  <c:v>6.4516129032258132E-2</c:v>
                </c:pt>
                <c:pt idx="4">
                  <c:v>1.0869565217391398E-2</c:v>
                </c:pt>
              </c:numCache>
            </c:numRef>
          </c:val>
        </c:ser>
        <c:dLbls>
          <c:showVal val="1"/>
        </c:dLbls>
        <c:overlap val="100"/>
        <c:axId val="323438848"/>
        <c:axId val="323461120"/>
      </c:barChart>
      <c:catAx>
        <c:axId val="323438848"/>
        <c:scaling>
          <c:orientation val="minMax"/>
        </c:scaling>
        <c:axPos val="b"/>
        <c:tickLblPos val="nextTo"/>
        <c:txPr>
          <a:bodyPr/>
          <a:lstStyle/>
          <a:p>
            <a:pPr>
              <a:defRPr lang="en-IN"/>
            </a:pPr>
            <a:endParaRPr lang="en-US"/>
          </a:p>
        </c:txPr>
        <c:crossAx val="323461120"/>
        <c:crosses val="autoZero"/>
        <c:auto val="1"/>
        <c:lblAlgn val="ctr"/>
        <c:lblOffset val="100"/>
      </c:catAx>
      <c:valAx>
        <c:axId val="323461120"/>
        <c:scaling>
          <c:orientation val="minMax"/>
          <c:max val="1"/>
        </c:scaling>
        <c:delete val="1"/>
        <c:axPos val="l"/>
        <c:numFmt formatCode="0%" sourceLinked="1"/>
        <c:tickLblPos val="none"/>
        <c:crossAx val="323438848"/>
        <c:crosses val="autoZero"/>
        <c:crossBetween val="between"/>
      </c:valAx>
    </c:plotArea>
    <c:legend>
      <c:legendPos val="r"/>
      <c:layout>
        <c:manualLayout>
          <c:xMode val="edge"/>
          <c:yMode val="edge"/>
          <c:x val="0.80305796318274536"/>
          <c:y val="0.2893471578039048"/>
          <c:w val="0.19536687955268511"/>
          <c:h val="0.42130568439219207"/>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5.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5699346729923739E-2"/>
          <c:y val="4.2208769280552255E-2"/>
          <c:w val="0.7760513177177798"/>
          <c:h val="0.83182073131269563"/>
        </c:manualLayout>
      </c:layout>
      <c:barChart>
        <c:barDir val="col"/>
        <c:grouping val="stacked"/>
        <c:ser>
          <c:idx val="0"/>
          <c:order val="0"/>
          <c:tx>
            <c:strRef>
              <c:f>Sheet1!$B$1</c:f>
              <c:strCache>
                <c:ptCount val="1"/>
                <c:pt idx="0">
                  <c:v>Don’t know/Can’t say</c:v>
                </c:pt>
              </c:strCache>
            </c:strRef>
          </c:tx>
          <c:dLbls>
            <c:dLbl>
              <c:idx val="2"/>
              <c:layout>
                <c:manualLayout>
                  <c:x val="-1.5772870662460661E-3"/>
                  <c:y val="0"/>
                </c:manualLayout>
              </c:layout>
              <c:dLblPos val="ctr"/>
              <c:showVal val="1"/>
            </c:dLbl>
            <c:dLbl>
              <c:idx val="4"/>
              <c:layout>
                <c:manualLayout>
                  <c:x val="1.5772870662460687E-3"/>
                  <c:y val="-3.4246575342465812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4.4303797468354424E-2</c:v>
                </c:pt>
                <c:pt idx="1">
                  <c:v>2.9090909090909091E-2</c:v>
                </c:pt>
                <c:pt idx="2">
                  <c:v>3.9855072463768418E-2</c:v>
                </c:pt>
                <c:pt idx="3">
                  <c:v>4.6594982078853049E-2</c:v>
                </c:pt>
                <c:pt idx="4">
                  <c:v>6.1594202898550721E-2</c:v>
                </c:pt>
              </c:numCache>
            </c:numRef>
          </c:val>
        </c:ser>
        <c:ser>
          <c:idx val="1"/>
          <c:order val="1"/>
          <c:tx>
            <c:strRef>
              <c:f>Sheet1!$C$1</c:f>
              <c:strCache>
                <c:ptCount val="1"/>
                <c:pt idx="0">
                  <c:v>Never</c:v>
                </c:pt>
              </c:strCache>
            </c:strRef>
          </c:tx>
          <c:dLbls>
            <c:dLbl>
              <c:idx val="0"/>
              <c:layout>
                <c:manualLayout>
                  <c:x val="1.8927444794952741E-2"/>
                  <c:y val="0"/>
                </c:manualLayout>
              </c:layout>
              <c:dLblPos val="ctr"/>
              <c:showVal val="1"/>
            </c:dLbl>
            <c:dLbl>
              <c:idx val="1"/>
              <c:layout>
                <c:manualLayout>
                  <c:x val="1.7350157728706624E-2"/>
                  <c:y val="-6.849315068493172E-3"/>
                </c:manualLayout>
              </c:layout>
              <c:dLblPos val="ctr"/>
              <c:showVal val="1"/>
            </c:dLbl>
            <c:dLbl>
              <c:idx val="2"/>
              <c:layout>
                <c:manualLayout>
                  <c:x val="1.577287066246065E-2"/>
                  <c:y val="0"/>
                </c:manualLayout>
              </c:layout>
              <c:dLblPos val="ctr"/>
              <c:showVal val="1"/>
            </c:dLbl>
            <c:dLbl>
              <c:idx val="3"/>
              <c:delete val="1"/>
            </c:dLbl>
            <c:dLbl>
              <c:idx val="4"/>
              <c:delete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5.4249547920434014E-3</c:v>
                </c:pt>
                <c:pt idx="1">
                  <c:v>7.2727272727272814E-3</c:v>
                </c:pt>
                <c:pt idx="2">
                  <c:v>1.0869565217391398E-2</c:v>
                </c:pt>
                <c:pt idx="3">
                  <c:v>3.5842293906810274E-3</c:v>
                </c:pt>
                <c:pt idx="4">
                  <c:v>0</c:v>
                </c:pt>
              </c:numCache>
            </c:numRef>
          </c:val>
        </c:ser>
        <c:ser>
          <c:idx val="2"/>
          <c:order val="2"/>
          <c:tx>
            <c:strRef>
              <c:f>Sheet1!$D$1</c:f>
              <c:strCache>
                <c:ptCount val="1"/>
                <c:pt idx="0">
                  <c:v>Rarely</c:v>
                </c:pt>
              </c:strCache>
            </c:strRef>
          </c:tx>
          <c:dLbls>
            <c:dLbl>
              <c:idx val="0"/>
              <c:layout>
                <c:manualLayout>
                  <c:x val="-1.5772870662460661E-3"/>
                  <c:y val="-3.4246575342465812E-3"/>
                </c:manualLayout>
              </c:layout>
              <c:dLblPos val="ctr"/>
              <c:showVal val="1"/>
            </c:dLbl>
            <c:dLbl>
              <c:idx val="1"/>
              <c:layout>
                <c:manualLayout>
                  <c:x val="-3.1546983283241375E-3"/>
                  <c:y val="-6.8493150684931659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3.0741410488246183E-2</c:v>
                </c:pt>
                <c:pt idx="1">
                  <c:v>2.5454545454545455E-2</c:v>
                </c:pt>
                <c:pt idx="2">
                  <c:v>2.5362318840579802E-2</c:v>
                </c:pt>
                <c:pt idx="3">
                  <c:v>3.225806451612926E-2</c:v>
                </c:pt>
                <c:pt idx="4">
                  <c:v>3.9855072463768418E-2</c:v>
                </c:pt>
              </c:numCache>
            </c:numRef>
          </c:val>
        </c:ser>
        <c:ser>
          <c:idx val="3"/>
          <c:order val="3"/>
          <c:tx>
            <c:strRef>
              <c:f>Sheet1!$E$1</c:f>
              <c:strCache>
                <c:ptCount val="1"/>
                <c:pt idx="0">
                  <c:v>Sometimes</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0.18264014466546258</c:v>
                </c:pt>
                <c:pt idx="1">
                  <c:v>0.10181818181818182</c:v>
                </c:pt>
                <c:pt idx="2">
                  <c:v>0.25</c:v>
                </c:pt>
                <c:pt idx="3">
                  <c:v>0.13261648745519858</c:v>
                </c:pt>
                <c:pt idx="4">
                  <c:v>0.24637681159420291</c:v>
                </c:pt>
              </c:numCache>
            </c:numRef>
          </c:val>
        </c:ser>
        <c:ser>
          <c:idx val="4"/>
          <c:order val="4"/>
          <c:tx>
            <c:strRef>
              <c:f>Sheet1!$F$1</c:f>
              <c:strCache>
                <c:ptCount val="1"/>
                <c:pt idx="0">
                  <c:v>Most of the time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0.43670886075949689</c:v>
                </c:pt>
                <c:pt idx="1">
                  <c:v>0.40363636363636368</c:v>
                </c:pt>
                <c:pt idx="2">
                  <c:v>0.40579710144927539</c:v>
                </c:pt>
                <c:pt idx="3">
                  <c:v>0.41935483870968038</c:v>
                </c:pt>
                <c:pt idx="4">
                  <c:v>0.5181159420289857</c:v>
                </c:pt>
              </c:numCache>
            </c:numRef>
          </c:val>
        </c:ser>
        <c:ser>
          <c:idx val="5"/>
          <c:order val="5"/>
          <c:tx>
            <c:strRef>
              <c:f>Sheet1!$G$1</c:f>
              <c:strCache>
                <c:ptCount val="1"/>
                <c:pt idx="0">
                  <c:v>All the time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0.30018083182640437</c:v>
                </c:pt>
                <c:pt idx="1">
                  <c:v>0.43272727272727485</c:v>
                </c:pt>
                <c:pt idx="2">
                  <c:v>0.26811594202898553</c:v>
                </c:pt>
                <c:pt idx="3">
                  <c:v>0.36559139784946526</c:v>
                </c:pt>
                <c:pt idx="4">
                  <c:v>0.13405797101449279</c:v>
                </c:pt>
              </c:numCache>
            </c:numRef>
          </c:val>
        </c:ser>
        <c:dLbls>
          <c:showVal val="1"/>
        </c:dLbls>
        <c:overlap val="100"/>
        <c:axId val="323746048"/>
        <c:axId val="323964928"/>
      </c:barChart>
      <c:catAx>
        <c:axId val="323746048"/>
        <c:scaling>
          <c:orientation val="minMax"/>
        </c:scaling>
        <c:axPos val="b"/>
        <c:tickLblPos val="nextTo"/>
        <c:txPr>
          <a:bodyPr/>
          <a:lstStyle/>
          <a:p>
            <a:pPr>
              <a:defRPr lang="en-IN"/>
            </a:pPr>
            <a:endParaRPr lang="en-US"/>
          </a:p>
        </c:txPr>
        <c:crossAx val="323964928"/>
        <c:crosses val="autoZero"/>
        <c:auto val="1"/>
        <c:lblAlgn val="ctr"/>
        <c:lblOffset val="100"/>
      </c:catAx>
      <c:valAx>
        <c:axId val="323964928"/>
        <c:scaling>
          <c:orientation val="minMax"/>
          <c:max val="1"/>
        </c:scaling>
        <c:delete val="1"/>
        <c:axPos val="l"/>
        <c:numFmt formatCode="0%" sourceLinked="1"/>
        <c:tickLblPos val="none"/>
        <c:crossAx val="323746048"/>
        <c:crosses val="autoZero"/>
        <c:crossBetween val="between"/>
      </c:valAx>
    </c:plotArea>
    <c:legend>
      <c:legendPos val="r"/>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6.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0778427977401698E-2"/>
          <c:y val="4.2208769280552255E-2"/>
          <c:w val="0.78970513517271013"/>
          <c:h val="0.82862594651707222"/>
        </c:manualLayout>
      </c:layout>
      <c:barChart>
        <c:barDir val="col"/>
        <c:grouping val="stacked"/>
        <c:ser>
          <c:idx val="0"/>
          <c:order val="0"/>
          <c:tx>
            <c:strRef>
              <c:f>Sheet1!$B$1</c:f>
              <c:strCache>
                <c:ptCount val="1"/>
                <c:pt idx="0">
                  <c:v>Don’t know</c:v>
                </c:pt>
              </c:strCache>
            </c:strRef>
          </c:tx>
          <c:dLbls>
            <c:dLbl>
              <c:idx val="1"/>
              <c:layout>
                <c:manualLayout>
                  <c:x val="2.4077046548956801E-2"/>
                  <c:y val="3.1948881789136212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1.7179023508137433E-2</c:v>
                </c:pt>
                <c:pt idx="1">
                  <c:v>1.0909090909090898E-2</c:v>
                </c:pt>
                <c:pt idx="2">
                  <c:v>1.4492753623188409E-2</c:v>
                </c:pt>
                <c:pt idx="3">
                  <c:v>1.7921146953405017E-2</c:v>
                </c:pt>
                <c:pt idx="4">
                  <c:v>2.5362318840579802E-2</c:v>
                </c:pt>
              </c:numCache>
            </c:numRef>
          </c:val>
        </c:ser>
        <c:ser>
          <c:idx val="1"/>
          <c:order val="1"/>
          <c:tx>
            <c:strRef>
              <c:f>Sheet1!$C$1</c:f>
              <c:strCache>
                <c:ptCount val="1"/>
                <c:pt idx="0">
                  <c:v>Very inappropriate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8.4086799276672744E-2</c:v>
                </c:pt>
                <c:pt idx="1">
                  <c:v>3.6363636363636362E-2</c:v>
                </c:pt>
                <c:pt idx="2">
                  <c:v>6.5217391304347824E-2</c:v>
                </c:pt>
                <c:pt idx="3">
                  <c:v>4.6594982078853049E-2</c:v>
                </c:pt>
                <c:pt idx="4">
                  <c:v>0.18840579710145086</c:v>
                </c:pt>
              </c:numCache>
            </c:numRef>
          </c:val>
        </c:ser>
        <c:ser>
          <c:idx val="2"/>
          <c:order val="2"/>
          <c:tx>
            <c:strRef>
              <c:f>Sheet1!$D$1</c:f>
              <c:strCache>
                <c:ptCount val="1"/>
                <c:pt idx="0">
                  <c:v>Somewhat inappropriate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0.12658227848101269</c:v>
                </c:pt>
                <c:pt idx="1">
                  <c:v>4.0000000000000022E-2</c:v>
                </c:pt>
                <c:pt idx="2">
                  <c:v>0.10869565217391415</c:v>
                </c:pt>
                <c:pt idx="3">
                  <c:v>0.10035842293906749</c:v>
                </c:pt>
                <c:pt idx="4">
                  <c:v>0.25724637681159424</c:v>
                </c:pt>
              </c:numCache>
            </c:numRef>
          </c:val>
        </c:ser>
        <c:ser>
          <c:idx val="3"/>
          <c:order val="3"/>
          <c:tx>
            <c:strRef>
              <c:f>Sheet1!$E$1</c:f>
              <c:strCache>
                <c:ptCount val="1"/>
                <c:pt idx="0">
                  <c:v>Neither appropriate nor inappropriate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0.16365280289330922</c:v>
                </c:pt>
                <c:pt idx="1">
                  <c:v>7.6363636363636953E-2</c:v>
                </c:pt>
                <c:pt idx="2">
                  <c:v>0.17028985507246519</c:v>
                </c:pt>
                <c:pt idx="3">
                  <c:v>0.14695340501792295</c:v>
                </c:pt>
                <c:pt idx="4">
                  <c:v>0.26086956521739335</c:v>
                </c:pt>
              </c:numCache>
            </c:numRef>
          </c:val>
        </c:ser>
        <c:ser>
          <c:idx val="4"/>
          <c:order val="4"/>
          <c:tx>
            <c:strRef>
              <c:f>Sheet1!$F$1</c:f>
              <c:strCache>
                <c:ptCount val="1"/>
                <c:pt idx="0">
                  <c:v>Somewhat 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0.38788426763110662</c:v>
                </c:pt>
                <c:pt idx="1">
                  <c:v>0.35636363636363638</c:v>
                </c:pt>
                <c:pt idx="2">
                  <c:v>0.43478260869565505</c:v>
                </c:pt>
                <c:pt idx="3">
                  <c:v>0.54121863799283154</c:v>
                </c:pt>
                <c:pt idx="4">
                  <c:v>0.21739130434782752</c:v>
                </c:pt>
              </c:numCache>
            </c:numRef>
          </c:val>
        </c:ser>
        <c:ser>
          <c:idx val="5"/>
          <c:order val="5"/>
          <c:tx>
            <c:strRef>
              <c:f>Sheet1!$G$1</c:f>
              <c:strCache>
                <c:ptCount val="1"/>
                <c:pt idx="0">
                  <c:v>Very appropriate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0.22061482820976405</c:v>
                </c:pt>
                <c:pt idx="1">
                  <c:v>0.48000000000000032</c:v>
                </c:pt>
                <c:pt idx="2">
                  <c:v>0.20652173913043573</c:v>
                </c:pt>
                <c:pt idx="3">
                  <c:v>0.14695340501792295</c:v>
                </c:pt>
                <c:pt idx="4">
                  <c:v>5.0724637681159424E-2</c:v>
                </c:pt>
              </c:numCache>
            </c:numRef>
          </c:val>
        </c:ser>
        <c:dLbls>
          <c:showVal val="1"/>
        </c:dLbls>
        <c:overlap val="100"/>
        <c:axId val="324265856"/>
        <c:axId val="324267392"/>
      </c:barChart>
      <c:catAx>
        <c:axId val="324265856"/>
        <c:scaling>
          <c:orientation val="minMax"/>
        </c:scaling>
        <c:axPos val="b"/>
        <c:tickLblPos val="nextTo"/>
        <c:txPr>
          <a:bodyPr/>
          <a:lstStyle/>
          <a:p>
            <a:pPr>
              <a:defRPr lang="en-IN"/>
            </a:pPr>
            <a:endParaRPr lang="en-US"/>
          </a:p>
        </c:txPr>
        <c:crossAx val="324267392"/>
        <c:crosses val="autoZero"/>
        <c:auto val="1"/>
        <c:lblAlgn val="ctr"/>
        <c:lblOffset val="100"/>
      </c:catAx>
      <c:valAx>
        <c:axId val="324267392"/>
        <c:scaling>
          <c:orientation val="minMax"/>
          <c:max val="1"/>
        </c:scaling>
        <c:delete val="1"/>
        <c:axPos val="l"/>
        <c:numFmt formatCode="0%" sourceLinked="1"/>
        <c:tickLblPos val="none"/>
        <c:crossAx val="324265856"/>
        <c:crosses val="autoZero"/>
        <c:crossBetween val="between"/>
      </c:valAx>
    </c:plotArea>
    <c:legend>
      <c:legendPos val="r"/>
      <c:layout>
        <c:manualLayout>
          <c:xMode val="edge"/>
          <c:yMode val="edge"/>
          <c:x val="0.83121653543307084"/>
          <c:y val="0.11974038388971346"/>
          <c:w val="0.15878346456693054"/>
          <c:h val="0.71579079771578336"/>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7.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098897637795276E-2"/>
          <c:y val="4.2208769280552255E-2"/>
          <c:w val="0.7876942362204773"/>
          <c:h val="0.83524538884693988"/>
        </c:manualLayout>
      </c:layout>
      <c:barChart>
        <c:barDir val="col"/>
        <c:grouping val="stacked"/>
        <c:ser>
          <c:idx val="0"/>
          <c:order val="0"/>
          <c:tx>
            <c:strRef>
              <c:f>Sheet1!$B$1</c:f>
              <c:strCache>
                <c:ptCount val="1"/>
                <c:pt idx="0">
                  <c:v>Don’t know</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1.4466546112115735E-2</c:v>
                </c:pt>
                <c:pt idx="1">
                  <c:v>7.2727272727272814E-3</c:v>
                </c:pt>
                <c:pt idx="2">
                  <c:v>1.4492753623188409E-2</c:v>
                </c:pt>
                <c:pt idx="3">
                  <c:v>1.4336917562723905E-2</c:v>
                </c:pt>
                <c:pt idx="4">
                  <c:v>2.1739130434782612E-2</c:v>
                </c:pt>
              </c:numCache>
            </c:numRef>
          </c:val>
        </c:ser>
        <c:ser>
          <c:idx val="1"/>
          <c:order val="1"/>
          <c:tx>
            <c:strRef>
              <c:f>Sheet1!$C$1</c:f>
              <c:strCache>
                <c:ptCount val="1"/>
                <c:pt idx="0">
                  <c:v>Very inappropriate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0.19349005424954788</c:v>
                </c:pt>
                <c:pt idx="1">
                  <c:v>6.9090909090909119E-2</c:v>
                </c:pt>
                <c:pt idx="2">
                  <c:v>0.13405797101449279</c:v>
                </c:pt>
                <c:pt idx="3">
                  <c:v>0.20788530465949914</c:v>
                </c:pt>
                <c:pt idx="4">
                  <c:v>0.36231884057971253</c:v>
                </c:pt>
              </c:numCache>
            </c:numRef>
          </c:val>
        </c:ser>
        <c:ser>
          <c:idx val="2"/>
          <c:order val="2"/>
          <c:tx>
            <c:strRef>
              <c:f>Sheet1!$D$1</c:f>
              <c:strCache>
                <c:ptCount val="1"/>
                <c:pt idx="0">
                  <c:v>Somewhat inappropriate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0.18716094032549854</c:v>
                </c:pt>
                <c:pt idx="1">
                  <c:v>5.4545454545454515E-2</c:v>
                </c:pt>
                <c:pt idx="2">
                  <c:v>0.11594202898550726</c:v>
                </c:pt>
                <c:pt idx="3">
                  <c:v>0.25448028673835132</c:v>
                </c:pt>
                <c:pt idx="4">
                  <c:v>0.32246376811594568</c:v>
                </c:pt>
              </c:numCache>
            </c:numRef>
          </c:val>
        </c:ser>
        <c:ser>
          <c:idx val="3"/>
          <c:order val="3"/>
          <c:tx>
            <c:strRef>
              <c:f>Sheet1!$E$1</c:f>
              <c:strCache>
                <c:ptCount val="1"/>
                <c:pt idx="0">
                  <c:v>Neither appropriate nor inappropriate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0.15913200723327306</c:v>
                </c:pt>
                <c:pt idx="1">
                  <c:v>9.4545454545455265E-2</c:v>
                </c:pt>
                <c:pt idx="2">
                  <c:v>0.18478260869565219</c:v>
                </c:pt>
                <c:pt idx="3">
                  <c:v>0.17204301075268821</c:v>
                </c:pt>
                <c:pt idx="4">
                  <c:v>0.18478260869565219</c:v>
                </c:pt>
              </c:numCache>
            </c:numRef>
          </c:val>
        </c:ser>
        <c:ser>
          <c:idx val="4"/>
          <c:order val="4"/>
          <c:tx>
            <c:strRef>
              <c:f>Sheet1!$F$1</c:f>
              <c:strCache>
                <c:ptCount val="1"/>
                <c:pt idx="0">
                  <c:v>Somewhat 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0.26582278481012817</c:v>
                </c:pt>
                <c:pt idx="1">
                  <c:v>0.32363636363636528</c:v>
                </c:pt>
                <c:pt idx="2">
                  <c:v>0.36231884057971253</c:v>
                </c:pt>
                <c:pt idx="3">
                  <c:v>0.29032258064516364</c:v>
                </c:pt>
                <c:pt idx="4">
                  <c:v>8.6956521739130543E-2</c:v>
                </c:pt>
              </c:numCache>
            </c:numRef>
          </c:val>
        </c:ser>
        <c:ser>
          <c:idx val="5"/>
          <c:order val="5"/>
          <c:tx>
            <c:strRef>
              <c:f>Sheet1!$G$1</c:f>
              <c:strCache>
                <c:ptCount val="1"/>
                <c:pt idx="0">
                  <c:v>Very appropriate</c:v>
                </c:pt>
              </c:strCache>
            </c:strRef>
          </c:tx>
          <c:dLbls>
            <c:dLbl>
              <c:idx val="4"/>
              <c:layout>
                <c:manualLayout>
                  <c:x val="-1.2800000000000021E-2"/>
                  <c:y val="6.849315068493172E-3"/>
                </c:manualLayout>
              </c:layout>
              <c:dLblPos val="ctr"/>
              <c:showVal val="1"/>
            </c:dLbl>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0.1799276672694394</c:v>
                </c:pt>
                <c:pt idx="1">
                  <c:v>0.45090909090909098</c:v>
                </c:pt>
                <c:pt idx="2">
                  <c:v>0.18840579710145086</c:v>
                </c:pt>
                <c:pt idx="3">
                  <c:v>6.093189964157706E-2</c:v>
                </c:pt>
                <c:pt idx="4">
                  <c:v>2.1739130434782612E-2</c:v>
                </c:pt>
              </c:numCache>
            </c:numRef>
          </c:val>
        </c:ser>
        <c:dLbls>
          <c:showVal val="1"/>
        </c:dLbls>
        <c:overlap val="100"/>
        <c:axId val="324433408"/>
        <c:axId val="324434944"/>
      </c:barChart>
      <c:catAx>
        <c:axId val="324433408"/>
        <c:scaling>
          <c:orientation val="minMax"/>
        </c:scaling>
        <c:axPos val="b"/>
        <c:tickLblPos val="nextTo"/>
        <c:txPr>
          <a:bodyPr/>
          <a:lstStyle/>
          <a:p>
            <a:pPr>
              <a:defRPr lang="en-IN"/>
            </a:pPr>
            <a:endParaRPr lang="en-US"/>
          </a:p>
        </c:txPr>
        <c:crossAx val="324434944"/>
        <c:crosses val="autoZero"/>
        <c:auto val="1"/>
        <c:lblAlgn val="ctr"/>
        <c:lblOffset val="100"/>
      </c:catAx>
      <c:valAx>
        <c:axId val="324434944"/>
        <c:scaling>
          <c:orientation val="minMax"/>
          <c:max val="1"/>
        </c:scaling>
        <c:delete val="1"/>
        <c:axPos val="l"/>
        <c:numFmt formatCode="0%" sourceLinked="1"/>
        <c:tickLblPos val="none"/>
        <c:crossAx val="324433408"/>
        <c:crosses val="autoZero"/>
        <c:crossBetween val="between"/>
      </c:valAx>
    </c:plotArea>
    <c:legend>
      <c:legendPos val="r"/>
      <c:layout>
        <c:manualLayout>
          <c:xMode val="edge"/>
          <c:yMode val="edge"/>
          <c:x val="0.79838387401574806"/>
          <c:y val="0.19688140437924709"/>
          <c:w val="0.19201612598425188"/>
          <c:h val="0.62678513644698908"/>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8.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5824142808857963E-2"/>
          <c:y val="4.2208769280552255E-2"/>
          <c:w val="0.78225204361378564"/>
          <c:h val="0.83182073131269563"/>
        </c:manualLayout>
      </c:layout>
      <c:barChart>
        <c:barDir val="col"/>
        <c:grouping val="stacked"/>
        <c:ser>
          <c:idx val="0"/>
          <c:order val="0"/>
          <c:tx>
            <c:strRef>
              <c:f>Sheet1!$B$1</c:f>
              <c:strCache>
                <c:ptCount val="1"/>
                <c:pt idx="0">
                  <c:v>Don’t know</c:v>
                </c:pt>
              </c:strCache>
            </c:strRef>
          </c:tx>
          <c:dLbls>
            <c:dLbl>
              <c:idx val="0"/>
              <c:layout>
                <c:manualLayout>
                  <c:x val="-9.5389507154213203E-3"/>
                  <c:y val="0"/>
                </c:manualLayout>
              </c:layout>
              <c:dLblPos val="ctr"/>
              <c:showVal val="1"/>
            </c:dLbl>
            <c:dLbl>
              <c:idx val="1"/>
              <c:layout>
                <c:manualLayout>
                  <c:x val="-2.0667726550079573E-2"/>
                  <c:y val="0"/>
                </c:manualLayout>
              </c:layout>
              <c:dLblPos val="ctr"/>
              <c:showVal val="1"/>
            </c:dLbl>
            <c:dLbl>
              <c:idx val="3"/>
              <c:layout>
                <c:manualLayout>
                  <c:x val="1.2718600953895052E-2"/>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1.9891500904159237E-2</c:v>
                </c:pt>
                <c:pt idx="1">
                  <c:v>1.0909090909090898E-2</c:v>
                </c:pt>
                <c:pt idx="2">
                  <c:v>1.8115942028985508E-2</c:v>
                </c:pt>
                <c:pt idx="3">
                  <c:v>1.4336917562723905E-2</c:v>
                </c:pt>
                <c:pt idx="4">
                  <c:v>3.6231884057971092E-2</c:v>
                </c:pt>
              </c:numCache>
            </c:numRef>
          </c:val>
        </c:ser>
        <c:ser>
          <c:idx val="1"/>
          <c:order val="1"/>
          <c:tx>
            <c:strRef>
              <c:f>Sheet1!$C$1</c:f>
              <c:strCache>
                <c:ptCount val="1"/>
                <c:pt idx="0">
                  <c:v>Very inappropriate</c:v>
                </c:pt>
              </c:strCache>
            </c:strRef>
          </c:tx>
          <c:dLbls>
            <c:dLbl>
              <c:idx val="0"/>
              <c:layout>
                <c:manualLayout>
                  <c:x val="1.5898251192368845E-2"/>
                  <c:y val="3.4246575342465812E-3"/>
                </c:manualLayout>
              </c:layout>
              <c:dLblPos val="ctr"/>
              <c:showVal val="1"/>
            </c:dLbl>
            <c:dLbl>
              <c:idx val="2"/>
              <c:layout>
                <c:manualLayout>
                  <c:x val="1.5898251192368845E-2"/>
                  <c:y val="0"/>
                </c:manualLayout>
              </c:layout>
              <c:dLblPos val="ctr"/>
              <c:showVal val="1"/>
            </c:dLbl>
            <c:dLbl>
              <c:idx val="3"/>
              <c:layout>
                <c:manualLayout>
                  <c:x val="-1.2718600953895052E-2"/>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2.9837251356238697E-2</c:v>
                </c:pt>
                <c:pt idx="1">
                  <c:v>2.1818181818181803E-2</c:v>
                </c:pt>
                <c:pt idx="2">
                  <c:v>2.1739130434782612E-2</c:v>
                </c:pt>
                <c:pt idx="3">
                  <c:v>2.8673835125448209E-2</c:v>
                </c:pt>
                <c:pt idx="4">
                  <c:v>4.7101449275362285E-2</c:v>
                </c:pt>
              </c:numCache>
            </c:numRef>
          </c:val>
        </c:ser>
        <c:ser>
          <c:idx val="2"/>
          <c:order val="2"/>
          <c:tx>
            <c:strRef>
              <c:f>Sheet1!$D$1</c:f>
              <c:strCache>
                <c:ptCount val="1"/>
                <c:pt idx="0">
                  <c:v>Somewhat inappropriate</c:v>
                </c:pt>
              </c:strCache>
            </c:strRef>
          </c:tx>
          <c:dLbls>
            <c:dLbl>
              <c:idx val="1"/>
              <c:layout>
                <c:manualLayout>
                  <c:x val="1.7488076311605743E-2"/>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4.7920433996383738E-2</c:v>
                </c:pt>
                <c:pt idx="1">
                  <c:v>1.4545454545454545E-2</c:v>
                </c:pt>
                <c:pt idx="2">
                  <c:v>3.2608695652174197E-2</c:v>
                </c:pt>
                <c:pt idx="3">
                  <c:v>5.7347670250896605E-2</c:v>
                </c:pt>
                <c:pt idx="4">
                  <c:v>8.6956521739130543E-2</c:v>
                </c:pt>
              </c:numCache>
            </c:numRef>
          </c:val>
        </c:ser>
        <c:ser>
          <c:idx val="3"/>
          <c:order val="3"/>
          <c:tx>
            <c:strRef>
              <c:f>Sheet1!$E$1</c:f>
              <c:strCache>
                <c:ptCount val="1"/>
                <c:pt idx="0">
                  <c:v>Neither appropriate nor inappropriate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0.12296564195298482</c:v>
                </c:pt>
                <c:pt idx="1">
                  <c:v>5.8181818181818175E-2</c:v>
                </c:pt>
                <c:pt idx="2">
                  <c:v>0.17028985507246519</c:v>
                </c:pt>
                <c:pt idx="3">
                  <c:v>0.10394265232974911</c:v>
                </c:pt>
                <c:pt idx="4">
                  <c:v>0.15942028985507425</c:v>
                </c:pt>
              </c:numCache>
            </c:numRef>
          </c:val>
        </c:ser>
        <c:ser>
          <c:idx val="4"/>
          <c:order val="4"/>
          <c:tx>
            <c:strRef>
              <c:f>Sheet1!$F$1</c:f>
              <c:strCache>
                <c:ptCount val="1"/>
                <c:pt idx="0">
                  <c:v>Somewhat appropriate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0.4484629294755878</c:v>
                </c:pt>
                <c:pt idx="1">
                  <c:v>0.42545454545454792</c:v>
                </c:pt>
                <c:pt idx="2">
                  <c:v>0.46739130434782772</c:v>
                </c:pt>
                <c:pt idx="3">
                  <c:v>0.41935483870968038</c:v>
                </c:pt>
                <c:pt idx="4">
                  <c:v>0.48188405797101658</c:v>
                </c:pt>
              </c:numCache>
            </c:numRef>
          </c:val>
        </c:ser>
        <c:ser>
          <c:idx val="5"/>
          <c:order val="5"/>
          <c:tx>
            <c:strRef>
              <c:f>Sheet1!$G$1</c:f>
              <c:strCache>
                <c:ptCount val="1"/>
                <c:pt idx="0">
                  <c:v>Very appropriate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0.33092224231465228</c:v>
                </c:pt>
                <c:pt idx="1">
                  <c:v>0.46909090909091067</c:v>
                </c:pt>
                <c:pt idx="2">
                  <c:v>0.28985507246376818</c:v>
                </c:pt>
                <c:pt idx="3">
                  <c:v>0.37634408602150538</c:v>
                </c:pt>
                <c:pt idx="4">
                  <c:v>0.18840579710145086</c:v>
                </c:pt>
              </c:numCache>
            </c:numRef>
          </c:val>
        </c:ser>
        <c:dLbls>
          <c:showVal val="1"/>
        </c:dLbls>
        <c:overlap val="100"/>
        <c:axId val="325440640"/>
        <c:axId val="325442176"/>
      </c:barChart>
      <c:catAx>
        <c:axId val="325440640"/>
        <c:scaling>
          <c:orientation val="minMax"/>
        </c:scaling>
        <c:axPos val="b"/>
        <c:tickLblPos val="nextTo"/>
        <c:txPr>
          <a:bodyPr/>
          <a:lstStyle/>
          <a:p>
            <a:pPr>
              <a:defRPr lang="en-IN"/>
            </a:pPr>
            <a:endParaRPr lang="en-US"/>
          </a:p>
        </c:txPr>
        <c:crossAx val="325442176"/>
        <c:crosses val="autoZero"/>
        <c:auto val="1"/>
        <c:lblAlgn val="ctr"/>
        <c:lblOffset val="100"/>
      </c:catAx>
      <c:valAx>
        <c:axId val="325442176"/>
        <c:scaling>
          <c:orientation val="minMax"/>
          <c:max val="1"/>
        </c:scaling>
        <c:delete val="1"/>
        <c:axPos val="l"/>
        <c:numFmt formatCode="0%" sourceLinked="1"/>
        <c:tickLblPos val="none"/>
        <c:crossAx val="325440640"/>
        <c:crosses val="autoZero"/>
        <c:crossBetween val="between"/>
      </c:valAx>
    </c:plotArea>
    <c:legend>
      <c:legendPos val="r"/>
      <c:layout>
        <c:manualLayout>
          <c:xMode val="edge"/>
          <c:yMode val="edge"/>
          <c:x val="0.79648636130340456"/>
          <c:y val="0.15921017150253575"/>
          <c:w val="0.19397468798117243"/>
          <c:h val="0.65418239672095757"/>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89.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5724148225547643E-2"/>
          <c:y val="4.2208769280552255E-2"/>
          <c:w val="0.77700090806184774"/>
          <c:h val="0.83182073131269563"/>
        </c:manualLayout>
      </c:layout>
      <c:barChart>
        <c:barDir val="col"/>
        <c:grouping val="stacked"/>
        <c:ser>
          <c:idx val="0"/>
          <c:order val="0"/>
          <c:tx>
            <c:strRef>
              <c:f>Sheet1!$B$1</c:f>
              <c:strCache>
                <c:ptCount val="1"/>
                <c:pt idx="0">
                  <c:v>Don’t know</c:v>
                </c:pt>
              </c:strCache>
            </c:strRef>
          </c:tx>
          <c:dLbls>
            <c:dLbl>
              <c:idx val="1"/>
              <c:layout>
                <c:manualLayout>
                  <c:x val="0"/>
                  <c:y val="6.8493150684931659E-3"/>
                </c:manualLayout>
              </c:layout>
              <c:dLblPos val="ctr"/>
              <c:showVal val="1"/>
            </c:dLbl>
            <c:dLbl>
              <c:idx val="2"/>
              <c:layout>
                <c:manualLayout>
                  <c:x val="-6.3191153238547184E-3"/>
                  <c:y val="0"/>
                </c:manualLayout>
              </c:layout>
              <c:dLblPos val="ctr"/>
              <c:showVal val="1"/>
            </c:dLbl>
            <c:dLbl>
              <c:idx val="3"/>
              <c:delete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2.9837251356238697E-2</c:v>
                </c:pt>
                <c:pt idx="1">
                  <c:v>1.4545454545454545E-2</c:v>
                </c:pt>
                <c:pt idx="2">
                  <c:v>3.2608695652174197E-2</c:v>
                </c:pt>
                <c:pt idx="3">
                  <c:v>3.5842293906810274E-3</c:v>
                </c:pt>
                <c:pt idx="4">
                  <c:v>6.8840579710144928E-2</c:v>
                </c:pt>
              </c:numCache>
            </c:numRef>
          </c:val>
        </c:ser>
        <c:ser>
          <c:idx val="1"/>
          <c:order val="1"/>
          <c:tx>
            <c:strRef>
              <c:f>Sheet1!$C$1</c:f>
              <c:strCache>
                <c:ptCount val="1"/>
                <c:pt idx="0">
                  <c:v>Not at all concerned</c:v>
                </c:pt>
              </c:strCache>
            </c:strRef>
          </c:tx>
          <c:dLbls>
            <c:dLbl>
              <c:idx val="2"/>
              <c:layout>
                <c:manualLayout>
                  <c:x val="1.5797788309636601E-2"/>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4.4303797468354424E-2</c:v>
                </c:pt>
                <c:pt idx="1">
                  <c:v>2.9090909090909091E-2</c:v>
                </c:pt>
                <c:pt idx="2">
                  <c:v>2.8985507246376812E-2</c:v>
                </c:pt>
                <c:pt idx="3">
                  <c:v>2.150537634408603E-2</c:v>
                </c:pt>
                <c:pt idx="4">
                  <c:v>9.7826086956521729E-2</c:v>
                </c:pt>
              </c:numCache>
            </c:numRef>
          </c:val>
        </c:ser>
        <c:ser>
          <c:idx val="2"/>
          <c:order val="2"/>
          <c:tx>
            <c:strRef>
              <c:f>Sheet1!$D$1</c:f>
              <c:strCache>
                <c:ptCount val="1"/>
                <c:pt idx="0">
                  <c:v>Not very concerned</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0.18806509945750588</c:v>
                </c:pt>
                <c:pt idx="1">
                  <c:v>6.545454545454546E-2</c:v>
                </c:pt>
                <c:pt idx="2">
                  <c:v>0.13768115942028986</c:v>
                </c:pt>
                <c:pt idx="3">
                  <c:v>0.18279569892473121</c:v>
                </c:pt>
                <c:pt idx="4">
                  <c:v>0.36594202898550732</c:v>
                </c:pt>
              </c:numCache>
            </c:numRef>
          </c:val>
        </c:ser>
        <c:ser>
          <c:idx val="3"/>
          <c:order val="3"/>
          <c:tx>
            <c:strRef>
              <c:f>Sheet1!$E$1</c:f>
              <c:strCache>
                <c:ptCount val="1"/>
                <c:pt idx="0">
                  <c:v>Somewhat concerned</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0.46925858951175431</c:v>
                </c:pt>
                <c:pt idx="1">
                  <c:v>0.42545454545454792</c:v>
                </c:pt>
                <c:pt idx="2">
                  <c:v>0.53985507246377507</c:v>
                </c:pt>
                <c:pt idx="3">
                  <c:v>0.56272401433691865</c:v>
                </c:pt>
                <c:pt idx="4">
                  <c:v>0.34782608695652356</c:v>
                </c:pt>
              </c:numCache>
            </c:numRef>
          </c:val>
        </c:ser>
        <c:ser>
          <c:idx val="4"/>
          <c:order val="4"/>
          <c:tx>
            <c:strRef>
              <c:f>Sheet1!$F$1</c:f>
              <c:strCache>
                <c:ptCount val="1"/>
                <c:pt idx="0">
                  <c:v>Very concerned</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0.26853526220614826</c:v>
                </c:pt>
                <c:pt idx="1">
                  <c:v>0.46545454545454723</c:v>
                </c:pt>
                <c:pt idx="2">
                  <c:v>0.26086956521739335</c:v>
                </c:pt>
                <c:pt idx="3">
                  <c:v>0.22939068100358417</c:v>
                </c:pt>
                <c:pt idx="4">
                  <c:v>0.11956521739130439</c:v>
                </c:pt>
              </c:numCache>
            </c:numRef>
          </c:val>
        </c:ser>
        <c:dLbls>
          <c:showVal val="1"/>
        </c:dLbls>
        <c:overlap val="100"/>
        <c:axId val="326189056"/>
        <c:axId val="326190592"/>
      </c:barChart>
      <c:catAx>
        <c:axId val="326189056"/>
        <c:scaling>
          <c:orientation val="minMax"/>
        </c:scaling>
        <c:axPos val="b"/>
        <c:tickLblPos val="nextTo"/>
        <c:txPr>
          <a:bodyPr/>
          <a:lstStyle/>
          <a:p>
            <a:pPr>
              <a:defRPr lang="en-IN"/>
            </a:pPr>
            <a:endParaRPr lang="en-US"/>
          </a:p>
        </c:txPr>
        <c:crossAx val="326190592"/>
        <c:crosses val="autoZero"/>
        <c:auto val="1"/>
        <c:lblAlgn val="ctr"/>
        <c:lblOffset val="100"/>
      </c:catAx>
      <c:valAx>
        <c:axId val="326190592"/>
        <c:scaling>
          <c:orientation val="minMax"/>
          <c:max val="1"/>
        </c:scaling>
        <c:delete val="1"/>
        <c:axPos val="l"/>
        <c:numFmt formatCode="0%" sourceLinked="1"/>
        <c:tickLblPos val="none"/>
        <c:crossAx val="326189056"/>
        <c:crosses val="autoZero"/>
        <c:crossBetween val="between"/>
      </c:valAx>
    </c:plotArea>
    <c:legend>
      <c:legendPos val="r"/>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0.10060060060060062"/>
          <c:y val="3.1884057971014651E-2"/>
          <c:w val="0.7204128537986807"/>
          <c:h val="0.84829604220264543"/>
        </c:manualLayout>
      </c:layout>
      <c:barChart>
        <c:barDir val="col"/>
        <c:grouping val="stacked"/>
        <c:ser>
          <c:idx val="0"/>
          <c:order val="0"/>
          <c:tx>
            <c:strRef>
              <c:f>Sheet1!$B$1</c:f>
              <c:strCache>
                <c:ptCount val="1"/>
                <c:pt idx="0">
                  <c:v>Don’t know</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9.0706319702602956E-2</c:v>
                </c:pt>
                <c:pt idx="1">
                  <c:v>0.11343283582089538</c:v>
                </c:pt>
                <c:pt idx="2">
                  <c:v>0.11411411411411411</c:v>
                </c:pt>
                <c:pt idx="3">
                  <c:v>8.3832335329341548E-2</c:v>
                </c:pt>
                <c:pt idx="4">
                  <c:v>5.2478134110787174E-2</c:v>
                </c:pt>
              </c:numCache>
            </c:numRef>
          </c:val>
        </c:ser>
        <c:ser>
          <c:idx val="1"/>
          <c:order val="1"/>
          <c:tx>
            <c:strRef>
              <c:f>Sheet1!$C$1</c:f>
              <c:strCache>
                <c:ptCount val="1"/>
                <c:pt idx="0">
                  <c:v>Not at all concerned</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0.25353159851300949</c:v>
                </c:pt>
                <c:pt idx="1">
                  <c:v>0.31044776119403283</c:v>
                </c:pt>
                <c:pt idx="2">
                  <c:v>0.28228228228228441</c:v>
                </c:pt>
                <c:pt idx="3">
                  <c:v>0.20359281437125748</c:v>
                </c:pt>
                <c:pt idx="4">
                  <c:v>0.21865889212827991</c:v>
                </c:pt>
              </c:numCache>
            </c:numRef>
          </c:val>
        </c:ser>
        <c:ser>
          <c:idx val="2"/>
          <c:order val="2"/>
          <c:tx>
            <c:strRef>
              <c:f>Sheet1!$D$1</c:f>
              <c:strCache>
                <c:ptCount val="1"/>
                <c:pt idx="0">
                  <c:v>Not very concerned</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0.30483271375465126</c:v>
                </c:pt>
                <c:pt idx="1">
                  <c:v>0.27164179104477632</c:v>
                </c:pt>
                <c:pt idx="2">
                  <c:v>0.26726726726726924</c:v>
                </c:pt>
                <c:pt idx="3">
                  <c:v>0.25748502994011985</c:v>
                </c:pt>
                <c:pt idx="4">
                  <c:v>0.41982507288629889</c:v>
                </c:pt>
              </c:numCache>
            </c:numRef>
          </c:val>
        </c:ser>
        <c:ser>
          <c:idx val="3"/>
          <c:order val="3"/>
          <c:tx>
            <c:strRef>
              <c:f>Sheet1!$E$1</c:f>
              <c:strCache>
                <c:ptCount val="1"/>
                <c:pt idx="0">
                  <c:v>Somewhat concerned</c:v>
                </c:pt>
              </c:strCache>
            </c:strRef>
          </c:tx>
          <c:dLbls>
            <c:txPr>
              <a:bodyPr/>
              <a:lstStyle/>
              <a:p>
                <a:pPr algn="ctr">
                  <a:defRPr lang="en-US" sz="900" b="1" i="0" u="none" strike="noStrike" kern="1200" baseline="0">
                    <a:solidFill>
                      <a:schemeClr val="bg1"/>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0.24684014869888476</c:v>
                </c:pt>
                <c:pt idx="1">
                  <c:v>0.18208955223880588</c:v>
                </c:pt>
                <c:pt idx="2">
                  <c:v>0.23723723723723858</c:v>
                </c:pt>
                <c:pt idx="3">
                  <c:v>0.31736526946107985</c:v>
                </c:pt>
                <c:pt idx="4">
                  <c:v>0.25072886297376262</c:v>
                </c:pt>
              </c:numCache>
            </c:numRef>
          </c:val>
        </c:ser>
        <c:ser>
          <c:idx val="4"/>
          <c:order val="4"/>
          <c:tx>
            <c:strRef>
              <c:f>Sheet1!$F$1</c:f>
              <c:strCache>
                <c:ptCount val="1"/>
                <c:pt idx="0">
                  <c:v>Very concerned</c:v>
                </c:pt>
              </c:strCache>
            </c:strRef>
          </c:tx>
          <c:dLbls>
            <c:txPr>
              <a:bodyPr/>
              <a:lstStyle/>
              <a:p>
                <a:pPr algn="ctr">
                  <a:defRPr lang="en-US" sz="900" b="1" i="0" u="none" strike="noStrike" kern="1200" baseline="0">
                    <a:solidFill>
                      <a:srgbClr val="000000"/>
                    </a:solidFill>
                    <a:latin typeface="Calibri" pitchFamily="34" charset="0"/>
                    <a:ea typeface="+mn-ea"/>
                    <a:cs typeface="+mn-cs"/>
                  </a:defRPr>
                </a:pPr>
                <a:endParaRPr lang="en-US"/>
              </a:p>
            </c:txP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0.10408921933085501</c:v>
                </c:pt>
                <c:pt idx="1">
                  <c:v>0.12238805970149254</c:v>
                </c:pt>
                <c:pt idx="2">
                  <c:v>9.9099099099100085E-2</c:v>
                </c:pt>
                <c:pt idx="3">
                  <c:v>0.13772455089820371</c:v>
                </c:pt>
                <c:pt idx="4">
                  <c:v>5.8309037900874813E-2</c:v>
                </c:pt>
              </c:numCache>
            </c:numRef>
          </c:val>
        </c:ser>
        <c:overlap val="100"/>
        <c:axId val="217795968"/>
        <c:axId val="217810048"/>
      </c:barChart>
      <c:catAx>
        <c:axId val="217795968"/>
        <c:scaling>
          <c:orientation val="minMax"/>
        </c:scaling>
        <c:axPos val="b"/>
        <c:tickLblPos val="nextTo"/>
        <c:txPr>
          <a:bodyPr/>
          <a:lstStyle/>
          <a:p>
            <a:pPr>
              <a:defRPr lang="en-US"/>
            </a:pPr>
            <a:endParaRPr lang="en-US"/>
          </a:p>
        </c:txPr>
        <c:crossAx val="217810048"/>
        <c:crosses val="autoZero"/>
        <c:auto val="1"/>
        <c:lblAlgn val="ctr"/>
        <c:lblOffset val="100"/>
      </c:catAx>
      <c:valAx>
        <c:axId val="217810048"/>
        <c:scaling>
          <c:orientation val="minMax"/>
          <c:max val="1"/>
        </c:scaling>
        <c:delete val="1"/>
        <c:axPos val="l"/>
        <c:numFmt formatCode="0%" sourceLinked="1"/>
        <c:tickLblPos val="none"/>
        <c:crossAx val="217795968"/>
        <c:crosses val="autoZero"/>
        <c:crossBetween val="between"/>
      </c:valAx>
    </c:plotArea>
    <c:legend>
      <c:legendPos val="r"/>
      <c:layout>
        <c:manualLayout>
          <c:xMode val="edge"/>
          <c:yMode val="edge"/>
          <c:x val="0.83002246340829267"/>
          <c:y val="0.27551596891972807"/>
          <c:w val="0.16997753659170994"/>
          <c:h val="0.52817598295262558"/>
        </c:manualLayout>
      </c:layout>
      <c:txPr>
        <a:bodyPr/>
        <a:lstStyle/>
        <a:p>
          <a:pPr>
            <a:defRPr lang="en-US"/>
          </a:pPr>
          <a:endParaRPr lang="en-US"/>
        </a:p>
      </c:txPr>
    </c:legend>
    <c:plotVisOnly val="1"/>
    <c:dispBlanksAs val="gap"/>
  </c:chart>
  <c:txPr>
    <a:bodyPr/>
    <a:lstStyle/>
    <a:p>
      <a:pPr>
        <a:defRPr sz="1200">
          <a:latin typeface="Calibri" pitchFamily="34" charset="0"/>
        </a:defRPr>
      </a:pPr>
      <a:endParaRPr lang="en-US"/>
    </a:p>
  </c:txPr>
  <c:externalData r:id="rId1"/>
</c:chartSpace>
</file>

<file path=ppt/charts/chart90.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5874618543495457E-2"/>
          <c:y val="4.2208769280552255E-2"/>
          <c:w val="0.78471536751685944"/>
          <c:h val="0.83182073131269563"/>
        </c:manualLayout>
      </c:layout>
      <c:barChart>
        <c:barDir val="col"/>
        <c:grouping val="stacked"/>
        <c:ser>
          <c:idx val="0"/>
          <c:order val="0"/>
          <c:tx>
            <c:strRef>
              <c:f>Sheet1!$B$1</c:f>
              <c:strCache>
                <c:ptCount val="1"/>
                <c:pt idx="0">
                  <c:v>Don’t know/Can’t say</c:v>
                </c:pt>
              </c:strCache>
            </c:strRef>
          </c:tx>
          <c:dLbls>
            <c:dLbl>
              <c:idx val="2"/>
              <c:layout>
                <c:manualLayout>
                  <c:x val="-4.7846889952153134E-3"/>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2.3255813953488372E-2</c:v>
                </c:pt>
                <c:pt idx="1">
                  <c:v>1.2295081967213121E-2</c:v>
                </c:pt>
                <c:pt idx="2">
                  <c:v>2.4630541871921211E-2</c:v>
                </c:pt>
                <c:pt idx="3">
                  <c:v>2.6086956521739212E-2</c:v>
                </c:pt>
                <c:pt idx="4">
                  <c:v>3.5714285714285719E-2</c:v>
                </c:pt>
              </c:numCache>
            </c:numRef>
          </c:val>
        </c:ser>
        <c:ser>
          <c:idx val="1"/>
          <c:order val="1"/>
          <c:tx>
            <c:strRef>
              <c:f>Sheet1!$C$1</c:f>
              <c:strCache>
                <c:ptCount val="1"/>
                <c:pt idx="0">
                  <c:v>Never</c:v>
                </c:pt>
              </c:strCache>
            </c:strRef>
          </c:tx>
          <c:dLbls>
            <c:dLbl>
              <c:idx val="0"/>
              <c:layout>
                <c:manualLayout>
                  <c:x val="0"/>
                  <c:y val="-1.0273972602739724E-2"/>
                </c:manualLayout>
              </c:layout>
              <c:dLblPos val="ctr"/>
              <c:showVal val="1"/>
            </c:dLbl>
            <c:dLbl>
              <c:idx val="1"/>
              <c:delete val="1"/>
            </c:dLbl>
            <c:dLbl>
              <c:idx val="2"/>
              <c:layout>
                <c:manualLayout>
                  <c:x val="1.1164274322169081E-2"/>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3.0599755201958387E-2</c:v>
                </c:pt>
                <c:pt idx="1">
                  <c:v>0</c:v>
                </c:pt>
                <c:pt idx="2">
                  <c:v>1.9704433497537113E-2</c:v>
                </c:pt>
                <c:pt idx="3">
                  <c:v>4.7826086956522337E-2</c:v>
                </c:pt>
                <c:pt idx="4">
                  <c:v>7.1428571428571438E-2</c:v>
                </c:pt>
              </c:numCache>
            </c:numRef>
          </c:val>
        </c:ser>
        <c:ser>
          <c:idx val="2"/>
          <c:order val="2"/>
          <c:tx>
            <c:strRef>
              <c:f>Sheet1!$D$1</c:f>
              <c:strCache>
                <c:ptCount val="1"/>
                <c:pt idx="0">
                  <c:v>Rarely</c:v>
                </c:pt>
              </c:strCache>
            </c:strRef>
          </c:tx>
          <c:dLbls>
            <c:dLbl>
              <c:idx val="1"/>
              <c:layout>
                <c:manualLayout>
                  <c:x val="1.7543608484346159E-2"/>
                  <c:y val="0"/>
                </c:manualLayout>
              </c:layout>
              <c:dLblPos val="ctr"/>
              <c:showVal val="1"/>
            </c:dLbl>
            <c:dLbl>
              <c:idx val="2"/>
              <c:layout>
                <c:manualLayout>
                  <c:x val="-6.379585326953748E-3"/>
                  <c:y val="0"/>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8.4455324357405728E-2</c:v>
                </c:pt>
                <c:pt idx="1">
                  <c:v>2.0491803278688551E-2</c:v>
                </c:pt>
                <c:pt idx="2">
                  <c:v>3.4482758620689655E-2</c:v>
                </c:pt>
                <c:pt idx="3">
                  <c:v>0.16956521739130531</c:v>
                </c:pt>
                <c:pt idx="4">
                  <c:v>0.12857142857142945</c:v>
                </c:pt>
              </c:numCache>
            </c:numRef>
          </c:val>
        </c:ser>
        <c:ser>
          <c:idx val="3"/>
          <c:order val="3"/>
          <c:tx>
            <c:strRef>
              <c:f>Sheet1!$E$1</c:f>
              <c:strCache>
                <c:ptCount val="1"/>
                <c:pt idx="0">
                  <c:v>Sometimes</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0.23011015911872704</c:v>
                </c:pt>
                <c:pt idx="1">
                  <c:v>7.7868852459016424E-2</c:v>
                </c:pt>
                <c:pt idx="2">
                  <c:v>0.23645320197044431</c:v>
                </c:pt>
                <c:pt idx="3">
                  <c:v>0.36521739130435077</c:v>
                </c:pt>
                <c:pt idx="4">
                  <c:v>0.26428571428571435</c:v>
                </c:pt>
              </c:numCache>
            </c:numRef>
          </c:val>
        </c:ser>
        <c:ser>
          <c:idx val="4"/>
          <c:order val="4"/>
          <c:tx>
            <c:strRef>
              <c:f>Sheet1!$F$1</c:f>
              <c:strCache>
                <c:ptCount val="1"/>
                <c:pt idx="0">
                  <c:v>Most of the time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0.38800489596083709</c:v>
                </c:pt>
                <c:pt idx="1">
                  <c:v>0.47950819672131145</c:v>
                </c:pt>
                <c:pt idx="2">
                  <c:v>0.45320197044334976</c:v>
                </c:pt>
                <c:pt idx="3">
                  <c:v>0.27826086956521917</c:v>
                </c:pt>
                <c:pt idx="4">
                  <c:v>0.31428571428571589</c:v>
                </c:pt>
              </c:numCache>
            </c:numRef>
          </c:val>
        </c:ser>
        <c:ser>
          <c:idx val="5"/>
          <c:order val="5"/>
          <c:tx>
            <c:strRef>
              <c:f>Sheet1!$G$1</c:f>
              <c:strCache>
                <c:ptCount val="1"/>
                <c:pt idx="0">
                  <c:v>All the time</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Sheet1!$G$2:$G$6</c:f>
              <c:numCache>
                <c:formatCode>0%</c:formatCode>
                <c:ptCount val="5"/>
                <c:pt idx="0">
                  <c:v>0.24357405140758875</c:v>
                </c:pt>
                <c:pt idx="1">
                  <c:v>0.40983606557377211</c:v>
                </c:pt>
                <c:pt idx="2">
                  <c:v>0.23152709359605941</c:v>
                </c:pt>
                <c:pt idx="3">
                  <c:v>0.11304347826086956</c:v>
                </c:pt>
                <c:pt idx="4">
                  <c:v>0.18571428571428719</c:v>
                </c:pt>
              </c:numCache>
            </c:numRef>
          </c:val>
        </c:ser>
        <c:dLbls>
          <c:showVal val="1"/>
        </c:dLbls>
        <c:overlap val="100"/>
        <c:axId val="326659456"/>
        <c:axId val="326673536"/>
      </c:barChart>
      <c:catAx>
        <c:axId val="326659456"/>
        <c:scaling>
          <c:orientation val="minMax"/>
        </c:scaling>
        <c:axPos val="b"/>
        <c:tickLblPos val="nextTo"/>
        <c:txPr>
          <a:bodyPr/>
          <a:lstStyle/>
          <a:p>
            <a:pPr>
              <a:defRPr lang="en-IN"/>
            </a:pPr>
            <a:endParaRPr lang="en-US"/>
          </a:p>
        </c:txPr>
        <c:crossAx val="326673536"/>
        <c:crosses val="autoZero"/>
        <c:auto val="1"/>
        <c:lblAlgn val="ctr"/>
        <c:lblOffset val="100"/>
      </c:catAx>
      <c:valAx>
        <c:axId val="326673536"/>
        <c:scaling>
          <c:orientation val="minMax"/>
          <c:max val="1"/>
        </c:scaling>
        <c:delete val="1"/>
        <c:axPos val="l"/>
        <c:numFmt formatCode="0%" sourceLinked="1"/>
        <c:tickLblPos val="none"/>
        <c:crossAx val="326659456"/>
        <c:crosses val="autoZero"/>
        <c:crossBetween val="between"/>
      </c:valAx>
    </c:plotArea>
    <c:legend>
      <c:legendPos val="r"/>
      <c:layout>
        <c:manualLayout>
          <c:xMode val="edge"/>
          <c:yMode val="edge"/>
          <c:x val="0.80058998606035459"/>
          <c:y val="0.2893471578039048"/>
          <c:w val="0.19781511760790671"/>
          <c:h val="0.42130568439219207"/>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1.xml><?xml version="1.0" encoding="utf-8"?>
<c:chartSpace xmlns:c="http://schemas.openxmlformats.org/drawingml/2006/chart" xmlns:a="http://schemas.openxmlformats.org/drawingml/2006/main" xmlns:r="http://schemas.openxmlformats.org/officeDocument/2006/relationships">
  <c:lang val="en-US"/>
  <c:style val="26"/>
  <c:chart>
    <c:plotArea>
      <c:layout/>
      <c:barChart>
        <c:barDir val="bar"/>
        <c:grouping val="clustered"/>
        <c:ser>
          <c:idx val="0"/>
          <c:order val="0"/>
          <c:tx>
            <c:strRef>
              <c:f>Sheet1!$B$1</c:f>
              <c:strCache>
                <c:ptCount val="1"/>
                <c:pt idx="0">
                  <c:v>France (n=276)</c:v>
                </c:pt>
              </c:strCache>
            </c:strRef>
          </c:tx>
          <c:dLbls>
            <c:dLbl>
              <c:idx val="4"/>
              <c:layout>
                <c:manualLayout>
                  <c:x val="-4.4182621502209477E-3"/>
                  <c:y val="2.9166664752843519E-3"/>
                </c:manualLayout>
              </c:layout>
              <c:dLblPos val="outEnd"/>
              <c:showVal val="1"/>
            </c:dLbl>
            <c:txPr>
              <a:bodyPr/>
              <a:lstStyle/>
              <a:p>
                <a:pPr>
                  <a:defRPr lang="en-IN" sz="900" b="1"/>
                </a:pPr>
                <a:endParaRPr lang="en-US"/>
              </a:p>
            </c:txPr>
            <c:dLblPos val="outEnd"/>
            <c:showVal val="1"/>
          </c:dLbls>
          <c:cat>
            <c:strRef>
              <c:f>Sheet1!$A$2:$A$6</c:f>
              <c:strCache>
                <c:ptCount val="5"/>
                <c:pt idx="0">
                  <c:v>None </c:v>
                </c:pt>
                <c:pt idx="1">
                  <c:v>Non managerial employees with 0-3 yrs experience</c:v>
                </c:pt>
                <c:pt idx="2">
                  <c:v>Non managerial employees with more than 3 yrs experience</c:v>
                </c:pt>
                <c:pt idx="3">
                  <c:v>Senior management </c:v>
                </c:pt>
                <c:pt idx="4">
                  <c:v>Middle management executives</c:v>
                </c:pt>
              </c:strCache>
            </c:strRef>
          </c:cat>
          <c:val>
            <c:numRef>
              <c:f>Sheet1!$B$2:$B$6</c:f>
              <c:numCache>
                <c:formatCode>0%</c:formatCode>
                <c:ptCount val="5"/>
                <c:pt idx="0">
                  <c:v>0.25</c:v>
                </c:pt>
                <c:pt idx="1">
                  <c:v>0.18478260869565219</c:v>
                </c:pt>
                <c:pt idx="2">
                  <c:v>0.24637681159420291</c:v>
                </c:pt>
                <c:pt idx="3">
                  <c:v>0.4963768115942076</c:v>
                </c:pt>
                <c:pt idx="4">
                  <c:v>0.52173913043478681</c:v>
                </c:pt>
              </c:numCache>
            </c:numRef>
          </c:val>
        </c:ser>
        <c:ser>
          <c:idx val="1"/>
          <c:order val="1"/>
          <c:tx>
            <c:strRef>
              <c:f>Sheet1!$C$1</c:f>
              <c:strCache>
                <c:ptCount val="1"/>
                <c:pt idx="0">
                  <c:v>Germany (n=279)</c:v>
                </c:pt>
              </c:strCache>
            </c:strRef>
          </c:tx>
          <c:dLbls>
            <c:dLbl>
              <c:idx val="1"/>
              <c:layout>
                <c:manualLayout>
                  <c:x val="-4.4182621502209477E-3"/>
                  <c:y val="5.8333329505687124E-3"/>
                </c:manualLayout>
              </c:layout>
              <c:dLblPos val="outEnd"/>
              <c:showVal val="1"/>
            </c:dLbl>
            <c:dLbl>
              <c:idx val="2"/>
              <c:layout>
                <c:manualLayout>
                  <c:x val="-5.8910162002945524E-3"/>
                  <c:y val="5.8333329505687124E-3"/>
                </c:manualLayout>
              </c:layout>
              <c:dLblPos val="outEnd"/>
              <c:showVal val="1"/>
            </c:dLbl>
            <c:txPr>
              <a:bodyPr/>
              <a:lstStyle/>
              <a:p>
                <a:pPr>
                  <a:defRPr lang="en-IN" sz="900" b="1"/>
                </a:pPr>
                <a:endParaRPr lang="en-US"/>
              </a:p>
            </c:txPr>
            <c:dLblPos val="outEnd"/>
            <c:showVal val="1"/>
          </c:dLbls>
          <c:cat>
            <c:strRef>
              <c:f>Sheet1!$A$2:$A$6</c:f>
              <c:strCache>
                <c:ptCount val="5"/>
                <c:pt idx="0">
                  <c:v>None </c:v>
                </c:pt>
                <c:pt idx="1">
                  <c:v>Non managerial employees with 0-3 yrs experience</c:v>
                </c:pt>
                <c:pt idx="2">
                  <c:v>Non managerial employees with more than 3 yrs experience</c:v>
                </c:pt>
                <c:pt idx="3">
                  <c:v>Senior management </c:v>
                </c:pt>
                <c:pt idx="4">
                  <c:v>Middle management executives</c:v>
                </c:pt>
              </c:strCache>
            </c:strRef>
          </c:cat>
          <c:val>
            <c:numRef>
              <c:f>Sheet1!$C$2:$C$6</c:f>
              <c:numCache>
                <c:formatCode>0%</c:formatCode>
                <c:ptCount val="5"/>
                <c:pt idx="0">
                  <c:v>8.6021505376344246E-2</c:v>
                </c:pt>
                <c:pt idx="1">
                  <c:v>0.31182795698925142</c:v>
                </c:pt>
                <c:pt idx="2">
                  <c:v>0.40143369175627241</c:v>
                </c:pt>
                <c:pt idx="3">
                  <c:v>0.56630824372759869</c:v>
                </c:pt>
                <c:pt idx="4">
                  <c:v>0.69534050179211448</c:v>
                </c:pt>
              </c:numCache>
            </c:numRef>
          </c:val>
        </c:ser>
        <c:ser>
          <c:idx val="2"/>
          <c:order val="2"/>
          <c:tx>
            <c:strRef>
              <c:f>Sheet1!$D$1</c:f>
              <c:strCache>
                <c:ptCount val="1"/>
                <c:pt idx="0">
                  <c:v>UK (n=276)</c:v>
                </c:pt>
              </c:strCache>
            </c:strRef>
          </c:tx>
          <c:dLbls>
            <c:txPr>
              <a:bodyPr/>
              <a:lstStyle/>
              <a:p>
                <a:pPr>
                  <a:defRPr lang="en-IN" sz="900" b="1"/>
                </a:pPr>
                <a:endParaRPr lang="en-US"/>
              </a:p>
            </c:txPr>
            <c:dLblPos val="outEnd"/>
            <c:showVal val="1"/>
          </c:dLbls>
          <c:cat>
            <c:strRef>
              <c:f>Sheet1!$A$2:$A$6</c:f>
              <c:strCache>
                <c:ptCount val="5"/>
                <c:pt idx="0">
                  <c:v>None </c:v>
                </c:pt>
                <c:pt idx="1">
                  <c:v>Non managerial employees with 0-3 yrs experience</c:v>
                </c:pt>
                <c:pt idx="2">
                  <c:v>Non managerial employees with more than 3 yrs experience</c:v>
                </c:pt>
                <c:pt idx="3">
                  <c:v>Senior management </c:v>
                </c:pt>
                <c:pt idx="4">
                  <c:v>Middle management executives</c:v>
                </c:pt>
              </c:strCache>
            </c:strRef>
          </c:cat>
          <c:val>
            <c:numRef>
              <c:f>Sheet1!$D$2:$D$6</c:f>
              <c:numCache>
                <c:formatCode>0%</c:formatCode>
                <c:ptCount val="5"/>
                <c:pt idx="0">
                  <c:v>0.1304347826086957</c:v>
                </c:pt>
                <c:pt idx="1">
                  <c:v>0.28985507246376818</c:v>
                </c:pt>
                <c:pt idx="2">
                  <c:v>0.42028985507246586</c:v>
                </c:pt>
                <c:pt idx="3">
                  <c:v>0.48550724637681181</c:v>
                </c:pt>
                <c:pt idx="4">
                  <c:v>0.51449275362319258</c:v>
                </c:pt>
              </c:numCache>
            </c:numRef>
          </c:val>
        </c:ser>
        <c:ser>
          <c:idx val="3"/>
          <c:order val="3"/>
          <c:tx>
            <c:strRef>
              <c:f>Sheet1!$E$1</c:f>
              <c:strCache>
                <c:ptCount val="1"/>
                <c:pt idx="0">
                  <c:v>US (n=275)</c:v>
                </c:pt>
              </c:strCache>
            </c:strRef>
          </c:tx>
          <c:dLbls>
            <c:txPr>
              <a:bodyPr/>
              <a:lstStyle/>
              <a:p>
                <a:pPr>
                  <a:defRPr lang="en-IN" sz="900" b="1"/>
                </a:pPr>
                <a:endParaRPr lang="en-US"/>
              </a:p>
            </c:txPr>
            <c:dLblPos val="outEnd"/>
            <c:showVal val="1"/>
          </c:dLbls>
          <c:cat>
            <c:strRef>
              <c:f>Sheet1!$A$2:$A$6</c:f>
              <c:strCache>
                <c:ptCount val="5"/>
                <c:pt idx="0">
                  <c:v>None </c:v>
                </c:pt>
                <c:pt idx="1">
                  <c:v>Non managerial employees with 0-3 yrs experience</c:v>
                </c:pt>
                <c:pt idx="2">
                  <c:v>Non managerial employees with more than 3 yrs experience</c:v>
                </c:pt>
                <c:pt idx="3">
                  <c:v>Senior management </c:v>
                </c:pt>
                <c:pt idx="4">
                  <c:v>Middle management executives</c:v>
                </c:pt>
              </c:strCache>
            </c:strRef>
          </c:cat>
          <c:val>
            <c:numRef>
              <c:f>Sheet1!$E$2:$E$6</c:f>
              <c:numCache>
                <c:formatCode>0%</c:formatCode>
                <c:ptCount val="5"/>
                <c:pt idx="0">
                  <c:v>3.6363636363636362E-2</c:v>
                </c:pt>
                <c:pt idx="1">
                  <c:v>0.381818181818185</c:v>
                </c:pt>
                <c:pt idx="2">
                  <c:v>0.47272727272727288</c:v>
                </c:pt>
                <c:pt idx="3">
                  <c:v>0.53818181818181865</c:v>
                </c:pt>
                <c:pt idx="4">
                  <c:v>0.57090909090909503</c:v>
                </c:pt>
              </c:numCache>
            </c:numRef>
          </c:val>
        </c:ser>
        <c:ser>
          <c:idx val="4"/>
          <c:order val="4"/>
          <c:tx>
            <c:strRef>
              <c:f>Sheet1!$F$1</c:f>
              <c:strCache>
                <c:ptCount val="1"/>
                <c:pt idx="0">
                  <c:v>WW (n=1106)</c:v>
                </c:pt>
              </c:strCache>
            </c:strRef>
          </c:tx>
          <c:dLbls>
            <c:dLbl>
              <c:idx val="0"/>
              <c:layout>
                <c:manualLayout>
                  <c:x val="-5.8910162002946114E-3"/>
                  <c:y val="-2.9166664752843519E-3"/>
                </c:manualLayout>
              </c:layout>
              <c:dLblPos val="outEnd"/>
              <c:showVal val="1"/>
            </c:dLbl>
            <c:dLbl>
              <c:idx val="1"/>
              <c:layout>
                <c:manualLayout>
                  <c:x val="-4.4182621502209477E-3"/>
                  <c:y val="-1.1666665901137421E-2"/>
                </c:manualLayout>
              </c:layout>
              <c:dLblPos val="outEnd"/>
              <c:showVal val="1"/>
            </c:dLbl>
            <c:dLbl>
              <c:idx val="2"/>
              <c:layout>
                <c:manualLayout>
                  <c:x val="-4.4182621502209477E-3"/>
                  <c:y val="-1.1666665901137421E-2"/>
                </c:manualLayout>
              </c:layout>
              <c:dLblPos val="outEnd"/>
              <c:showVal val="1"/>
            </c:dLbl>
            <c:dLbl>
              <c:idx val="3"/>
              <c:layout>
                <c:manualLayout>
                  <c:x val="-4.4182621502209477E-3"/>
                  <c:y val="-5.8333329505687124E-3"/>
                </c:manualLayout>
              </c:layout>
              <c:dLblPos val="outEnd"/>
              <c:showVal val="1"/>
            </c:dLbl>
            <c:dLbl>
              <c:idx val="4"/>
              <c:layout>
                <c:manualLayout>
                  <c:x val="-7.3637702503681884E-3"/>
                  <c:y val="-5.8333329505687124E-3"/>
                </c:manualLayout>
              </c:layout>
              <c:dLblPos val="outEnd"/>
              <c:showVal val="1"/>
            </c:dLbl>
            <c:txPr>
              <a:bodyPr/>
              <a:lstStyle/>
              <a:p>
                <a:pPr>
                  <a:defRPr lang="en-IN" sz="900" b="1"/>
                </a:pPr>
                <a:endParaRPr lang="en-US"/>
              </a:p>
            </c:txPr>
            <c:dLblPos val="outEnd"/>
            <c:showVal val="1"/>
          </c:dLbls>
          <c:cat>
            <c:strRef>
              <c:f>Sheet1!$A$2:$A$6</c:f>
              <c:strCache>
                <c:ptCount val="5"/>
                <c:pt idx="0">
                  <c:v>None </c:v>
                </c:pt>
                <c:pt idx="1">
                  <c:v>Non managerial employees with 0-3 yrs experience</c:v>
                </c:pt>
                <c:pt idx="2">
                  <c:v>Non managerial employees with more than 3 yrs experience</c:v>
                </c:pt>
                <c:pt idx="3">
                  <c:v>Senior management </c:v>
                </c:pt>
                <c:pt idx="4">
                  <c:v>Middle management executives</c:v>
                </c:pt>
              </c:strCache>
            </c:strRef>
          </c:cat>
          <c:val>
            <c:numRef>
              <c:f>Sheet1!$F$2:$F$6</c:f>
              <c:numCache>
                <c:formatCode>0%</c:formatCode>
                <c:ptCount val="5"/>
                <c:pt idx="0">
                  <c:v>0.12567811934900455</c:v>
                </c:pt>
                <c:pt idx="1">
                  <c:v>0.29204339963833625</c:v>
                </c:pt>
                <c:pt idx="2">
                  <c:v>0.38517179023508341</c:v>
                </c:pt>
                <c:pt idx="3">
                  <c:v>0.5216998191681832</c:v>
                </c:pt>
                <c:pt idx="4">
                  <c:v>0.57594936708861089</c:v>
                </c:pt>
              </c:numCache>
            </c:numRef>
          </c:val>
        </c:ser>
        <c:dLbls>
          <c:showVal val="1"/>
        </c:dLbls>
        <c:axId val="326756224"/>
        <c:axId val="326757760"/>
      </c:barChart>
      <c:catAx>
        <c:axId val="326756224"/>
        <c:scaling>
          <c:orientation val="minMax"/>
        </c:scaling>
        <c:axPos val="l"/>
        <c:numFmt formatCode="General" sourceLinked="1"/>
        <c:tickLblPos val="nextTo"/>
        <c:txPr>
          <a:bodyPr/>
          <a:lstStyle/>
          <a:p>
            <a:pPr>
              <a:defRPr lang="en-IN"/>
            </a:pPr>
            <a:endParaRPr lang="en-US"/>
          </a:p>
        </c:txPr>
        <c:crossAx val="326757760"/>
        <c:crosses val="autoZero"/>
        <c:auto val="1"/>
        <c:lblAlgn val="ctr"/>
        <c:lblOffset val="100"/>
      </c:catAx>
      <c:valAx>
        <c:axId val="326757760"/>
        <c:scaling>
          <c:orientation val="minMax"/>
          <c:max val="0.8"/>
        </c:scaling>
        <c:delete val="1"/>
        <c:axPos val="b"/>
        <c:numFmt formatCode="0%" sourceLinked="1"/>
        <c:tickLblPos val="none"/>
        <c:crossAx val="326756224"/>
        <c:crosses val="autoZero"/>
        <c:crossBetween val="between"/>
      </c:valAx>
    </c:plotArea>
    <c:legend>
      <c:legendPos val="r"/>
      <c:layout>
        <c:manualLayout>
          <c:xMode val="edge"/>
          <c:yMode val="edge"/>
          <c:x val="0.85509770041631394"/>
          <c:y val="0.20656842476585141"/>
          <c:w val="0.14314383654629595"/>
          <c:h val="0.55899727303167768"/>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2.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1.7258818257473919E-2"/>
          <c:y val="3.2744690296502253E-2"/>
          <c:w val="0.79836092439664341"/>
          <c:h val="0.85761620098491032"/>
        </c:manualLayout>
      </c:layout>
      <c:barChart>
        <c:barDir val="col"/>
        <c:grouping val="stacked"/>
        <c:ser>
          <c:idx val="0"/>
          <c:order val="0"/>
          <c:tx>
            <c:strRef>
              <c:f>Sheet1!$B$1</c:f>
              <c:strCache>
                <c:ptCount val="1"/>
                <c:pt idx="0">
                  <c:v>Don’t know</c:v>
                </c:pt>
              </c:strCache>
            </c:strRef>
          </c:tx>
          <c:dLbls>
            <c:dLbl>
              <c:idx val="1"/>
              <c:layout>
                <c:manualLayout>
                  <c:x val="-1.4634146341463415E-2"/>
                  <c:y val="5.934718100890351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3.2549728752260441E-2</c:v>
                </c:pt>
                <c:pt idx="1">
                  <c:v>2.9090909090909091E-2</c:v>
                </c:pt>
                <c:pt idx="2">
                  <c:v>3.6231884057971092E-2</c:v>
                </c:pt>
                <c:pt idx="3">
                  <c:v>2.150537634408603E-2</c:v>
                </c:pt>
                <c:pt idx="4">
                  <c:v>4.3478260869565223E-2</c:v>
                </c:pt>
              </c:numCache>
            </c:numRef>
          </c:val>
        </c:ser>
        <c:ser>
          <c:idx val="1"/>
          <c:order val="1"/>
          <c:tx>
            <c:strRef>
              <c:f>Sheet1!$C$1</c:f>
              <c:strCache>
                <c:ptCount val="1"/>
                <c:pt idx="0">
                  <c:v>Not at all</c:v>
                </c:pt>
              </c:strCache>
            </c:strRef>
          </c:tx>
          <c:dLbls>
            <c:dLbl>
              <c:idx val="1"/>
              <c:layout>
                <c:manualLayout>
                  <c:x val="1.7886178861788699E-2"/>
                  <c:y val="2.9673590504451196E-3"/>
                </c:manualLayout>
              </c:layout>
              <c:dLblPos val="ctr"/>
              <c:showVal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7.7757685352622632E-2</c:v>
                </c:pt>
                <c:pt idx="1">
                  <c:v>1.0909090909090898E-2</c:v>
                </c:pt>
                <c:pt idx="2">
                  <c:v>7.2463768115942184E-2</c:v>
                </c:pt>
                <c:pt idx="3">
                  <c:v>6.4516129032258132E-2</c:v>
                </c:pt>
                <c:pt idx="4">
                  <c:v>0.16304347826086971</c:v>
                </c:pt>
              </c:numCache>
            </c:numRef>
          </c:val>
        </c:ser>
        <c:ser>
          <c:idx val="2"/>
          <c:order val="2"/>
          <c:tx>
            <c:strRef>
              <c:f>Sheet1!$D$1</c:f>
              <c:strCache>
                <c:ptCount val="1"/>
                <c:pt idx="0">
                  <c:v>A little</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0.21066907775768534</c:v>
                </c:pt>
                <c:pt idx="1">
                  <c:v>9.8181818181818245E-2</c:v>
                </c:pt>
                <c:pt idx="2">
                  <c:v>0.23550724637681247</c:v>
                </c:pt>
                <c:pt idx="3">
                  <c:v>0.20071684587813729</c:v>
                </c:pt>
                <c:pt idx="4">
                  <c:v>0.30797101449275388</c:v>
                </c:pt>
              </c:numCache>
            </c:numRef>
          </c:val>
        </c:ser>
        <c:ser>
          <c:idx val="3"/>
          <c:order val="3"/>
          <c:tx>
            <c:strRef>
              <c:f>Sheet1!$E$1</c:f>
              <c:strCache>
                <c:ptCount val="1"/>
                <c:pt idx="0">
                  <c:v>To some extent</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0.45931283905967807</c:v>
                </c:pt>
                <c:pt idx="1">
                  <c:v>0.381818181818185</c:v>
                </c:pt>
                <c:pt idx="2">
                  <c:v>0.46376811594202932</c:v>
                </c:pt>
                <c:pt idx="3">
                  <c:v>0.5591397849462324</c:v>
                </c:pt>
                <c:pt idx="4">
                  <c:v>0.43115942028985793</c:v>
                </c:pt>
              </c:numCache>
            </c:numRef>
          </c:val>
        </c:ser>
        <c:ser>
          <c:idx val="4"/>
          <c:order val="4"/>
          <c:tx>
            <c:strRef>
              <c:f>Sheet1!$F$1</c:f>
              <c:strCache>
                <c:ptCount val="1"/>
                <c:pt idx="0">
                  <c:v>To a great extent</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0.21971066907775771</c:v>
                </c:pt>
                <c:pt idx="1">
                  <c:v>0.48000000000000032</c:v>
                </c:pt>
                <c:pt idx="2">
                  <c:v>0.19202898550724734</c:v>
                </c:pt>
                <c:pt idx="3">
                  <c:v>0.15412186379928314</c:v>
                </c:pt>
                <c:pt idx="4">
                  <c:v>5.434782608695652E-2</c:v>
                </c:pt>
              </c:numCache>
            </c:numRef>
          </c:val>
        </c:ser>
        <c:dLbls>
          <c:showVal val="1"/>
        </c:dLbls>
        <c:overlap val="100"/>
        <c:axId val="326959872"/>
        <c:axId val="326961408"/>
      </c:barChart>
      <c:catAx>
        <c:axId val="326959872"/>
        <c:scaling>
          <c:orientation val="minMax"/>
        </c:scaling>
        <c:axPos val="b"/>
        <c:tickLblPos val="nextTo"/>
        <c:txPr>
          <a:bodyPr/>
          <a:lstStyle/>
          <a:p>
            <a:pPr>
              <a:defRPr lang="en-IN"/>
            </a:pPr>
            <a:endParaRPr lang="en-US"/>
          </a:p>
        </c:txPr>
        <c:crossAx val="326961408"/>
        <c:crosses val="autoZero"/>
        <c:auto val="1"/>
        <c:lblAlgn val="ctr"/>
        <c:lblOffset val="100"/>
      </c:catAx>
      <c:valAx>
        <c:axId val="326961408"/>
        <c:scaling>
          <c:orientation val="minMax"/>
          <c:max val="1"/>
        </c:scaling>
        <c:delete val="1"/>
        <c:axPos val="l"/>
        <c:numFmt formatCode="0%" sourceLinked="1"/>
        <c:tickLblPos val="none"/>
        <c:crossAx val="326959872"/>
        <c:crosses val="autoZero"/>
        <c:crossBetween val="between"/>
      </c:valAx>
    </c:plotArea>
    <c:legend>
      <c:legendPos val="r"/>
      <c:layout>
        <c:manualLayout>
          <c:xMode val="edge"/>
          <c:yMode val="edge"/>
          <c:x val="0.81511132449907175"/>
          <c:y val="0.31053295637748668"/>
          <c:w val="0.17838461046027784"/>
          <c:h val="0.42937919110259765"/>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3.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3358318190995351E-2"/>
          <c:y val="3.2744690296502253E-2"/>
          <c:w val="0.78786026145770238"/>
          <c:h val="0.8709941821070587"/>
        </c:manualLayout>
      </c:layout>
      <c:barChart>
        <c:barDir val="col"/>
        <c:grouping val="stacked"/>
        <c:ser>
          <c:idx val="0"/>
          <c:order val="0"/>
          <c:tx>
            <c:strRef>
              <c:f>Sheet1!$B$1</c:f>
              <c:strCache>
                <c:ptCount val="1"/>
                <c:pt idx="0">
                  <c:v>Decline to answer</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0.12974296205630431</c:v>
                </c:pt>
                <c:pt idx="1">
                  <c:v>4.0983606557377074E-2</c:v>
                </c:pt>
                <c:pt idx="2">
                  <c:v>0.11330049261083697</c:v>
                </c:pt>
                <c:pt idx="3">
                  <c:v>0.21739130434782725</c:v>
                </c:pt>
                <c:pt idx="4">
                  <c:v>0.16428571428571417</c:v>
                </c:pt>
              </c:numCache>
            </c:numRef>
          </c:val>
        </c:ser>
        <c:ser>
          <c:idx val="1"/>
          <c:order val="1"/>
          <c:tx>
            <c:strRef>
              <c:f>Sheet1!$C$1</c:f>
              <c:strCache>
                <c:ptCount val="1"/>
                <c:pt idx="0">
                  <c:v>No</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0.49082007343941547</c:v>
                </c:pt>
                <c:pt idx="1">
                  <c:v>0.25409836065573771</c:v>
                </c:pt>
                <c:pt idx="2">
                  <c:v>0.47783251231527257</c:v>
                </c:pt>
                <c:pt idx="3">
                  <c:v>0.62608695652173962</c:v>
                </c:pt>
                <c:pt idx="4">
                  <c:v>0.70000000000000062</c:v>
                </c:pt>
              </c:numCache>
            </c:numRef>
          </c:val>
        </c:ser>
        <c:ser>
          <c:idx val="2"/>
          <c:order val="2"/>
          <c:tx>
            <c:strRef>
              <c:f>Sheet1!$D$1</c:f>
              <c:strCache>
                <c:ptCount val="1"/>
                <c:pt idx="0">
                  <c:v>Yes</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0.37943696450428627</c:v>
                </c:pt>
                <c:pt idx="1">
                  <c:v>0.70491803278688858</c:v>
                </c:pt>
                <c:pt idx="2">
                  <c:v>0.40886699507389457</c:v>
                </c:pt>
                <c:pt idx="3">
                  <c:v>0.15652173913043582</c:v>
                </c:pt>
                <c:pt idx="4">
                  <c:v>0.13571428571428645</c:v>
                </c:pt>
              </c:numCache>
            </c:numRef>
          </c:val>
        </c:ser>
        <c:dLbls>
          <c:showVal val="1"/>
        </c:dLbls>
        <c:overlap val="100"/>
        <c:axId val="327009408"/>
        <c:axId val="327010944"/>
      </c:barChart>
      <c:catAx>
        <c:axId val="327009408"/>
        <c:scaling>
          <c:orientation val="minMax"/>
        </c:scaling>
        <c:axPos val="b"/>
        <c:tickLblPos val="nextTo"/>
        <c:txPr>
          <a:bodyPr/>
          <a:lstStyle/>
          <a:p>
            <a:pPr>
              <a:defRPr lang="en-IN"/>
            </a:pPr>
            <a:endParaRPr lang="en-US"/>
          </a:p>
        </c:txPr>
        <c:crossAx val="327010944"/>
        <c:crosses val="autoZero"/>
        <c:auto val="1"/>
        <c:lblAlgn val="ctr"/>
        <c:lblOffset val="100"/>
      </c:catAx>
      <c:valAx>
        <c:axId val="327010944"/>
        <c:scaling>
          <c:orientation val="minMax"/>
          <c:max val="1"/>
        </c:scaling>
        <c:delete val="1"/>
        <c:axPos val="l"/>
        <c:numFmt formatCode="0%" sourceLinked="1"/>
        <c:tickLblPos val="none"/>
        <c:crossAx val="327009408"/>
        <c:crosses val="autoZero"/>
        <c:crossBetween val="between"/>
      </c:valAx>
    </c:plotArea>
    <c:legend>
      <c:legendPos val="r"/>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4.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5250785493493445E-2"/>
          <c:y val="3.6572583471576492E-2"/>
          <c:w val="0.79364710671263028"/>
          <c:h val="0.86614733989111892"/>
        </c:manualLayout>
      </c:layout>
      <c:barChart>
        <c:barDir val="col"/>
        <c:grouping val="stacked"/>
        <c:ser>
          <c:idx val="0"/>
          <c:order val="0"/>
          <c:tx>
            <c:strRef>
              <c:f>Sheet1!$B$1</c:f>
              <c:strCache>
                <c:ptCount val="1"/>
                <c:pt idx="0">
                  <c:v>Decline to answer</c:v>
                </c:pt>
              </c:strCache>
            </c:strRef>
          </c:tx>
          <c:dLbls>
            <c:dLbl>
              <c:idx val="2"/>
              <c:delete val="1"/>
            </c:dLbl>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1.6129032258064523E-2</c:v>
                </c:pt>
                <c:pt idx="1">
                  <c:v>5.813953488372125E-3</c:v>
                </c:pt>
                <c:pt idx="2">
                  <c:v>0</c:v>
                </c:pt>
                <c:pt idx="3">
                  <c:v>5.5555555555555455E-2</c:v>
                </c:pt>
                <c:pt idx="4">
                  <c:v>0.10526315789473686</c:v>
                </c:pt>
              </c:numCache>
            </c:numRef>
          </c:val>
        </c:ser>
        <c:ser>
          <c:idx val="1"/>
          <c:order val="1"/>
          <c:tx>
            <c:strRef>
              <c:f>Sheet1!$C$1</c:f>
              <c:strCache>
                <c:ptCount val="1"/>
                <c:pt idx="0">
                  <c:v>No</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0.24838709677419474</c:v>
                </c:pt>
                <c:pt idx="1">
                  <c:v>0.13372093023255816</c:v>
                </c:pt>
                <c:pt idx="2">
                  <c:v>0.33734939759036348</c:v>
                </c:pt>
                <c:pt idx="3">
                  <c:v>0.58333333333333337</c:v>
                </c:pt>
                <c:pt idx="4">
                  <c:v>0.26315789473684231</c:v>
                </c:pt>
              </c:numCache>
            </c:numRef>
          </c:val>
        </c:ser>
        <c:ser>
          <c:idx val="2"/>
          <c:order val="2"/>
          <c:tx>
            <c:strRef>
              <c:f>Sheet1!$D$1</c:f>
              <c:strCache>
                <c:ptCount val="1"/>
                <c:pt idx="0">
                  <c:v>Yes</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0.73548387096774159</c:v>
                </c:pt>
                <c:pt idx="1">
                  <c:v>0.86046511627906985</c:v>
                </c:pt>
                <c:pt idx="2">
                  <c:v>0.66265060240964491</c:v>
                </c:pt>
                <c:pt idx="3">
                  <c:v>0.36111111111111116</c:v>
                </c:pt>
                <c:pt idx="4">
                  <c:v>0.63157894736842413</c:v>
                </c:pt>
              </c:numCache>
            </c:numRef>
          </c:val>
        </c:ser>
        <c:dLbls>
          <c:showVal val="1"/>
        </c:dLbls>
        <c:overlap val="100"/>
        <c:axId val="328033408"/>
        <c:axId val="328034944"/>
      </c:barChart>
      <c:catAx>
        <c:axId val="328033408"/>
        <c:scaling>
          <c:orientation val="minMax"/>
        </c:scaling>
        <c:axPos val="b"/>
        <c:tickLblPos val="nextTo"/>
        <c:txPr>
          <a:bodyPr/>
          <a:lstStyle/>
          <a:p>
            <a:pPr>
              <a:defRPr lang="en-IN"/>
            </a:pPr>
            <a:endParaRPr lang="en-US"/>
          </a:p>
        </c:txPr>
        <c:crossAx val="328034944"/>
        <c:crosses val="autoZero"/>
        <c:auto val="1"/>
        <c:lblAlgn val="ctr"/>
        <c:lblOffset val="100"/>
      </c:catAx>
      <c:valAx>
        <c:axId val="328034944"/>
        <c:scaling>
          <c:orientation val="minMax"/>
          <c:max val="1"/>
        </c:scaling>
        <c:delete val="1"/>
        <c:axPos val="l"/>
        <c:numFmt formatCode="0%" sourceLinked="1"/>
        <c:tickLblPos val="none"/>
        <c:crossAx val="328033408"/>
        <c:crosses val="autoZero"/>
        <c:crossBetween val="between"/>
      </c:valAx>
    </c:plotArea>
    <c:legend>
      <c:legendPos val="r"/>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5.xml><?xml version="1.0" encoding="utf-8"?>
<c:chartSpace xmlns:c="http://schemas.openxmlformats.org/drawingml/2006/chart" xmlns:a="http://schemas.openxmlformats.org/drawingml/2006/main" xmlns:r="http://schemas.openxmlformats.org/officeDocument/2006/relationships">
  <c:lang val="en-US"/>
  <c:style val="26"/>
  <c:chart>
    <c:autoTitleDeleted val="1"/>
    <c:plotArea>
      <c:layout>
        <c:manualLayout>
          <c:layoutTarget val="inner"/>
          <c:xMode val="edge"/>
          <c:yMode val="edge"/>
          <c:x val="0.45713060064628924"/>
          <c:y val="3.0898876404494471E-2"/>
          <c:w val="0.45121783433424639"/>
          <c:h val="0.9382022471910112"/>
        </c:manualLayout>
      </c:layout>
      <c:barChart>
        <c:barDir val="bar"/>
        <c:grouping val="clustered"/>
        <c:ser>
          <c:idx val="0"/>
          <c:order val="0"/>
          <c:tx>
            <c:strRef>
              <c:f>Sheet1!$B$1</c:f>
              <c:strCache>
                <c:ptCount val="1"/>
                <c:pt idx="0">
                  <c:v>France (n=19)</c:v>
                </c:pt>
              </c:strCache>
            </c:strRef>
          </c:tx>
          <c:dLbls>
            <c:txPr>
              <a:bodyPr/>
              <a:lstStyle/>
              <a:p>
                <a:pPr>
                  <a:defRPr lang="en-IN" sz="900" b="1"/>
                </a:pPr>
                <a:endParaRPr lang="en-US"/>
              </a:p>
            </c:txPr>
            <c:dLblPos val="outEnd"/>
            <c:showVal val="1"/>
          </c:dLbls>
          <c:cat>
            <c:strRef>
              <c:f>Sheet1!$A$2:$A$6</c:f>
              <c:strCache>
                <c:ptCount val="5"/>
                <c:pt idx="0">
                  <c:v>Inappropriate comments/text written by friends/relatives</c:v>
                </c:pt>
                <c:pt idx="1">
                  <c:v>Comments criticizing previous employers/co-workers/clients</c:v>
                </c:pt>
                <c:pt idx="2">
                  <c:v>Concerns about the candidate’s lifestyle</c:v>
                </c:pt>
                <c:pt idx="3">
                  <c:v>Unsuitable photos / videos / information</c:v>
                </c:pt>
                <c:pt idx="4">
                  <c:v>Inappropriate comments/ text written by the candidate</c:v>
                </c:pt>
              </c:strCache>
            </c:strRef>
          </c:cat>
          <c:val>
            <c:numRef>
              <c:f>Sheet1!$B$2:$B$6</c:f>
              <c:numCache>
                <c:formatCode>0%</c:formatCode>
                <c:ptCount val="5"/>
                <c:pt idx="0">
                  <c:v>0.10526315789473686</c:v>
                </c:pt>
                <c:pt idx="1">
                  <c:v>0.36842105263157893</c:v>
                </c:pt>
                <c:pt idx="2">
                  <c:v>0.3157894736842129</c:v>
                </c:pt>
                <c:pt idx="3">
                  <c:v>0.42105263157894857</c:v>
                </c:pt>
                <c:pt idx="4">
                  <c:v>0.57894736842105254</c:v>
                </c:pt>
              </c:numCache>
            </c:numRef>
          </c:val>
        </c:ser>
        <c:ser>
          <c:idx val="1"/>
          <c:order val="1"/>
          <c:tx>
            <c:strRef>
              <c:f>Sheet1!$C$1</c:f>
              <c:strCache>
                <c:ptCount val="1"/>
                <c:pt idx="0">
                  <c:v>Germany (n=36)</c:v>
                </c:pt>
              </c:strCache>
            </c:strRef>
          </c:tx>
          <c:dLbls>
            <c:dLbl>
              <c:idx val="4"/>
              <c:layout>
                <c:manualLayout>
                  <c:x val="-8.0275236606519185E-3"/>
                  <c:y val="5.6179775280898875E-3"/>
                </c:manualLayout>
              </c:layout>
              <c:dLblPos val="outEnd"/>
              <c:showVal val="1"/>
            </c:dLbl>
            <c:txPr>
              <a:bodyPr/>
              <a:lstStyle/>
              <a:p>
                <a:pPr>
                  <a:defRPr lang="en-IN" sz="900" b="1"/>
                </a:pPr>
                <a:endParaRPr lang="en-US"/>
              </a:p>
            </c:txPr>
            <c:dLblPos val="outEnd"/>
            <c:showVal val="1"/>
          </c:dLbls>
          <c:cat>
            <c:strRef>
              <c:f>Sheet1!$A$2:$A$6</c:f>
              <c:strCache>
                <c:ptCount val="5"/>
                <c:pt idx="0">
                  <c:v>Inappropriate comments/text written by friends/relatives</c:v>
                </c:pt>
                <c:pt idx="1">
                  <c:v>Comments criticizing previous employers/co-workers/clients</c:v>
                </c:pt>
                <c:pt idx="2">
                  <c:v>Concerns about the candidate’s lifestyle</c:v>
                </c:pt>
                <c:pt idx="3">
                  <c:v>Unsuitable photos / videos / information</c:v>
                </c:pt>
                <c:pt idx="4">
                  <c:v>Inappropriate comments/ text written by the candidate</c:v>
                </c:pt>
              </c:strCache>
            </c:strRef>
          </c:cat>
          <c:val>
            <c:numRef>
              <c:f>Sheet1!$C$2:$C$6</c:f>
              <c:numCache>
                <c:formatCode>0%</c:formatCode>
                <c:ptCount val="5"/>
                <c:pt idx="0">
                  <c:v>0.1388888888888889</c:v>
                </c:pt>
                <c:pt idx="1">
                  <c:v>0.27777777777777901</c:v>
                </c:pt>
                <c:pt idx="2">
                  <c:v>0.41666666666666802</c:v>
                </c:pt>
                <c:pt idx="3">
                  <c:v>0.44444444444444442</c:v>
                </c:pt>
                <c:pt idx="4">
                  <c:v>0.77777777777778001</c:v>
                </c:pt>
              </c:numCache>
            </c:numRef>
          </c:val>
        </c:ser>
        <c:ser>
          <c:idx val="2"/>
          <c:order val="2"/>
          <c:tx>
            <c:strRef>
              <c:f>Sheet1!$D$1</c:f>
              <c:strCache>
                <c:ptCount val="1"/>
                <c:pt idx="0">
                  <c:v>UK (n=83)</c:v>
                </c:pt>
              </c:strCache>
            </c:strRef>
          </c:tx>
          <c:dLbls>
            <c:txPr>
              <a:bodyPr/>
              <a:lstStyle/>
              <a:p>
                <a:pPr>
                  <a:defRPr lang="en-IN" sz="900" b="1"/>
                </a:pPr>
                <a:endParaRPr lang="en-US"/>
              </a:p>
            </c:txPr>
            <c:dLblPos val="outEnd"/>
            <c:showVal val="1"/>
          </c:dLbls>
          <c:cat>
            <c:strRef>
              <c:f>Sheet1!$A$2:$A$6</c:f>
              <c:strCache>
                <c:ptCount val="5"/>
                <c:pt idx="0">
                  <c:v>Inappropriate comments/text written by friends/relatives</c:v>
                </c:pt>
                <c:pt idx="1">
                  <c:v>Comments criticizing previous employers/co-workers/clients</c:v>
                </c:pt>
                <c:pt idx="2">
                  <c:v>Concerns about the candidate’s lifestyle</c:v>
                </c:pt>
                <c:pt idx="3">
                  <c:v>Unsuitable photos / videos / information</c:v>
                </c:pt>
                <c:pt idx="4">
                  <c:v>Inappropriate comments/ text written by the candidate</c:v>
                </c:pt>
              </c:strCache>
            </c:strRef>
          </c:cat>
          <c:val>
            <c:numRef>
              <c:f>Sheet1!$D$2:$D$6</c:f>
              <c:numCache>
                <c:formatCode>0%</c:formatCode>
                <c:ptCount val="5"/>
                <c:pt idx="0">
                  <c:v>0.34939759036144707</c:v>
                </c:pt>
                <c:pt idx="1">
                  <c:v>0.39759036144578447</c:v>
                </c:pt>
                <c:pt idx="2">
                  <c:v>0.44578313253011909</c:v>
                </c:pt>
                <c:pt idx="3">
                  <c:v>0.50602409638554446</c:v>
                </c:pt>
                <c:pt idx="4">
                  <c:v>0.56626506024096357</c:v>
                </c:pt>
              </c:numCache>
            </c:numRef>
          </c:val>
        </c:ser>
        <c:ser>
          <c:idx val="3"/>
          <c:order val="3"/>
          <c:tx>
            <c:strRef>
              <c:f>Sheet1!$E$1</c:f>
              <c:strCache>
                <c:ptCount val="1"/>
                <c:pt idx="0">
                  <c:v>US (n=172)</c:v>
                </c:pt>
              </c:strCache>
            </c:strRef>
          </c:tx>
          <c:dLbls>
            <c:txPr>
              <a:bodyPr/>
              <a:lstStyle/>
              <a:p>
                <a:pPr>
                  <a:defRPr lang="en-IN" sz="900" b="1"/>
                </a:pPr>
                <a:endParaRPr lang="en-US"/>
              </a:p>
            </c:txPr>
            <c:dLblPos val="outEnd"/>
            <c:showVal val="1"/>
          </c:dLbls>
          <c:cat>
            <c:strRef>
              <c:f>Sheet1!$A$2:$A$6</c:f>
              <c:strCache>
                <c:ptCount val="5"/>
                <c:pt idx="0">
                  <c:v>Inappropriate comments/text written by friends/relatives</c:v>
                </c:pt>
                <c:pt idx="1">
                  <c:v>Comments criticizing previous employers/co-workers/clients</c:v>
                </c:pt>
                <c:pt idx="2">
                  <c:v>Concerns about the candidate’s lifestyle</c:v>
                </c:pt>
                <c:pt idx="3">
                  <c:v>Unsuitable photos / videos / information</c:v>
                </c:pt>
                <c:pt idx="4">
                  <c:v>Inappropriate comments/ text written by the candidate</c:v>
                </c:pt>
              </c:strCache>
            </c:strRef>
          </c:cat>
          <c:val>
            <c:numRef>
              <c:f>Sheet1!$E$2:$E$6</c:f>
              <c:numCache>
                <c:formatCode>0%</c:formatCode>
                <c:ptCount val="5"/>
                <c:pt idx="0">
                  <c:v>0.43023255813953493</c:v>
                </c:pt>
                <c:pt idx="1">
                  <c:v>0.40116279069767585</c:v>
                </c:pt>
                <c:pt idx="2">
                  <c:v>0.57558139534883723</c:v>
                </c:pt>
                <c:pt idx="3">
                  <c:v>0.54651162790697649</c:v>
                </c:pt>
                <c:pt idx="4">
                  <c:v>0.55813953488372092</c:v>
                </c:pt>
              </c:numCache>
            </c:numRef>
          </c:val>
        </c:ser>
        <c:ser>
          <c:idx val="4"/>
          <c:order val="4"/>
          <c:tx>
            <c:strRef>
              <c:f>Sheet1!$F$1</c:f>
              <c:strCache>
                <c:ptCount val="1"/>
                <c:pt idx="0">
                  <c:v>WW (n=310)</c:v>
                </c:pt>
              </c:strCache>
            </c:strRef>
          </c:tx>
          <c:dLbls>
            <c:txPr>
              <a:bodyPr/>
              <a:lstStyle/>
              <a:p>
                <a:pPr>
                  <a:defRPr lang="en-IN" sz="900" b="1"/>
                </a:pPr>
                <a:endParaRPr lang="en-US"/>
              </a:p>
            </c:txPr>
            <c:dLblPos val="outEnd"/>
            <c:showVal val="1"/>
          </c:dLbls>
          <c:cat>
            <c:strRef>
              <c:f>Sheet1!$A$2:$A$6</c:f>
              <c:strCache>
                <c:ptCount val="5"/>
                <c:pt idx="0">
                  <c:v>Inappropriate comments/text written by friends/relatives</c:v>
                </c:pt>
                <c:pt idx="1">
                  <c:v>Comments criticizing previous employers/co-workers/clients</c:v>
                </c:pt>
                <c:pt idx="2">
                  <c:v>Concerns about the candidate’s lifestyle</c:v>
                </c:pt>
                <c:pt idx="3">
                  <c:v>Unsuitable photos / videos / information</c:v>
                </c:pt>
                <c:pt idx="4">
                  <c:v>Inappropriate comments/ text written by the candidate</c:v>
                </c:pt>
              </c:strCache>
            </c:strRef>
          </c:cat>
          <c:val>
            <c:numRef>
              <c:f>Sheet1!$F$2:$F$6</c:f>
              <c:numCache>
                <c:formatCode>0%</c:formatCode>
                <c:ptCount val="5"/>
                <c:pt idx="0">
                  <c:v>0.35483870967742126</c:v>
                </c:pt>
                <c:pt idx="1">
                  <c:v>0.38387096774193791</c:v>
                </c:pt>
                <c:pt idx="2">
                  <c:v>0.50645161290322582</c:v>
                </c:pt>
                <c:pt idx="3">
                  <c:v>0.51612903225806772</c:v>
                </c:pt>
                <c:pt idx="4">
                  <c:v>0.58709677419354844</c:v>
                </c:pt>
              </c:numCache>
            </c:numRef>
          </c:val>
        </c:ser>
        <c:dLbls>
          <c:showVal val="1"/>
        </c:dLbls>
        <c:axId val="328596864"/>
        <c:axId val="328615040"/>
      </c:barChart>
      <c:catAx>
        <c:axId val="328596864"/>
        <c:scaling>
          <c:orientation val="minMax"/>
        </c:scaling>
        <c:axPos val="l"/>
        <c:numFmt formatCode="General" sourceLinked="1"/>
        <c:majorTickMark val="none"/>
        <c:tickLblPos val="nextTo"/>
        <c:txPr>
          <a:bodyPr/>
          <a:lstStyle/>
          <a:p>
            <a:pPr>
              <a:defRPr lang="en-IN" sz="1200"/>
            </a:pPr>
            <a:endParaRPr lang="en-US"/>
          </a:p>
        </c:txPr>
        <c:crossAx val="328615040"/>
        <c:crosses val="autoZero"/>
        <c:auto val="1"/>
        <c:lblAlgn val="ctr"/>
        <c:lblOffset val="100"/>
      </c:catAx>
      <c:valAx>
        <c:axId val="328615040"/>
        <c:scaling>
          <c:orientation val="minMax"/>
          <c:max val="0.8"/>
        </c:scaling>
        <c:delete val="1"/>
        <c:axPos val="b"/>
        <c:numFmt formatCode="0%" sourceLinked="1"/>
        <c:majorTickMark val="none"/>
        <c:tickLblPos val="none"/>
        <c:crossAx val="328596864"/>
        <c:crosses val="autoZero"/>
        <c:crossBetween val="between"/>
      </c:valAx>
    </c:plotArea>
    <c:plotVisOnly val="1"/>
    <c:dispBlanksAs val="gap"/>
  </c:chart>
  <c:txPr>
    <a:bodyPr/>
    <a:lstStyle/>
    <a:p>
      <a:pPr>
        <a:defRPr sz="1100">
          <a:latin typeface="Calibri" pitchFamily="34" charset="0"/>
          <a:cs typeface="Calibri" pitchFamily="34" charset="0"/>
        </a:defRPr>
      </a:pPr>
      <a:endParaRPr lang="en-US"/>
    </a:p>
  </c:txPr>
  <c:externalData r:id="rId1"/>
</c:chartSpace>
</file>

<file path=ppt/charts/chart96.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barChart>
        <c:barDir val="bar"/>
        <c:grouping val="clustered"/>
        <c:ser>
          <c:idx val="0"/>
          <c:order val="0"/>
          <c:tx>
            <c:strRef>
              <c:f>Sheet1!$B$1</c:f>
              <c:strCache>
                <c:ptCount val="1"/>
                <c:pt idx="0">
                  <c:v>France (n=19)</c:v>
                </c:pt>
              </c:strCache>
            </c:strRef>
          </c:tx>
          <c:dLbls>
            <c:txPr>
              <a:bodyPr/>
              <a:lstStyle/>
              <a:p>
                <a:pPr>
                  <a:defRPr lang="en-IN" sz="900" b="1"/>
                </a:pPr>
                <a:endParaRPr lang="en-US"/>
              </a:p>
            </c:txPr>
            <c:dLblPos val="outEnd"/>
            <c:showVal val="1"/>
          </c:dLbls>
          <c:cat>
            <c:strRef>
              <c:f>Sheet1!$A$2:$A$6</c:f>
              <c:strCache>
                <c:ptCount val="5"/>
                <c:pt idx="0">
                  <c:v>Concern about the candidate’s financial background</c:v>
                </c:pt>
                <c:pt idx="1">
                  <c:v>Poor communication skills displayed online</c:v>
                </c:pt>
                <c:pt idx="2">
                  <c:v>Discovered that information the candidate shared was false</c:v>
                </c:pt>
                <c:pt idx="3">
                  <c:v>Groups/Networks the candidate was a member of</c:v>
                </c:pt>
                <c:pt idx="4">
                  <c:v>Inappropriate comments/ text written by colleagues/work acquaintances</c:v>
                </c:pt>
              </c:strCache>
            </c:strRef>
          </c:cat>
          <c:val>
            <c:numRef>
              <c:f>Sheet1!$B$2:$B$6</c:f>
              <c:numCache>
                <c:formatCode>0%</c:formatCode>
                <c:ptCount val="5"/>
                <c:pt idx="0">
                  <c:v>0</c:v>
                </c:pt>
                <c:pt idx="1">
                  <c:v>0.42000000000000032</c:v>
                </c:pt>
                <c:pt idx="2">
                  <c:v>0.47000000000000008</c:v>
                </c:pt>
                <c:pt idx="3">
                  <c:v>0.37000000000000038</c:v>
                </c:pt>
                <c:pt idx="4">
                  <c:v>0.21052631578947431</c:v>
                </c:pt>
              </c:numCache>
            </c:numRef>
          </c:val>
        </c:ser>
        <c:ser>
          <c:idx val="1"/>
          <c:order val="1"/>
          <c:tx>
            <c:strRef>
              <c:f>Sheet1!$C$1</c:f>
              <c:strCache>
                <c:ptCount val="1"/>
                <c:pt idx="0">
                  <c:v>Germany (n=36)</c:v>
                </c:pt>
              </c:strCache>
            </c:strRef>
          </c:tx>
          <c:dLbls>
            <c:dLbl>
              <c:idx val="0"/>
              <c:delete val="1"/>
            </c:dLbl>
            <c:txPr>
              <a:bodyPr/>
              <a:lstStyle/>
              <a:p>
                <a:pPr>
                  <a:defRPr lang="en-IN" sz="900" b="1"/>
                </a:pPr>
                <a:endParaRPr lang="en-US"/>
              </a:p>
            </c:txPr>
            <c:dLblPos val="outEnd"/>
            <c:showVal val="1"/>
          </c:dLbls>
          <c:cat>
            <c:strRef>
              <c:f>Sheet1!$A$2:$A$6</c:f>
              <c:strCache>
                <c:ptCount val="5"/>
                <c:pt idx="0">
                  <c:v>Concern about the candidate’s financial background</c:v>
                </c:pt>
                <c:pt idx="1">
                  <c:v>Poor communication skills displayed online</c:v>
                </c:pt>
                <c:pt idx="2">
                  <c:v>Discovered that information the candidate shared was false</c:v>
                </c:pt>
                <c:pt idx="3">
                  <c:v>Groups/Networks the candidate was a member of</c:v>
                </c:pt>
                <c:pt idx="4">
                  <c:v>Inappropriate comments/ text written by colleagues/work acquaintances</c:v>
                </c:pt>
              </c:strCache>
            </c:strRef>
          </c:cat>
          <c:val>
            <c:numRef>
              <c:f>Sheet1!$C$2:$C$6</c:f>
              <c:numCache>
                <c:formatCode>0%</c:formatCode>
                <c:ptCount val="5"/>
                <c:pt idx="0">
                  <c:v>0.11</c:v>
                </c:pt>
                <c:pt idx="1">
                  <c:v>0.17</c:v>
                </c:pt>
                <c:pt idx="2">
                  <c:v>0.42000000000000032</c:v>
                </c:pt>
                <c:pt idx="3">
                  <c:v>0.36000000000000032</c:v>
                </c:pt>
                <c:pt idx="4">
                  <c:v>0.16666666666666669</c:v>
                </c:pt>
              </c:numCache>
            </c:numRef>
          </c:val>
        </c:ser>
        <c:ser>
          <c:idx val="2"/>
          <c:order val="2"/>
          <c:tx>
            <c:strRef>
              <c:f>Sheet1!$D$1</c:f>
              <c:strCache>
                <c:ptCount val="1"/>
                <c:pt idx="0">
                  <c:v>UK (n=83)</c:v>
                </c:pt>
              </c:strCache>
            </c:strRef>
          </c:tx>
          <c:dLbls>
            <c:txPr>
              <a:bodyPr/>
              <a:lstStyle/>
              <a:p>
                <a:pPr>
                  <a:defRPr lang="en-IN" sz="900" b="1"/>
                </a:pPr>
                <a:endParaRPr lang="en-US"/>
              </a:p>
            </c:txPr>
            <c:dLblPos val="outEnd"/>
            <c:showVal val="1"/>
          </c:dLbls>
          <c:cat>
            <c:strRef>
              <c:f>Sheet1!$A$2:$A$6</c:f>
              <c:strCache>
                <c:ptCount val="5"/>
                <c:pt idx="0">
                  <c:v>Concern about the candidate’s financial background</c:v>
                </c:pt>
                <c:pt idx="1">
                  <c:v>Poor communication skills displayed online</c:v>
                </c:pt>
                <c:pt idx="2">
                  <c:v>Discovered that information the candidate shared was false</c:v>
                </c:pt>
                <c:pt idx="3">
                  <c:v>Groups/Networks the candidate was a member of</c:v>
                </c:pt>
                <c:pt idx="4">
                  <c:v>Inappropriate comments/ text written by colleagues/work acquaintances</c:v>
                </c:pt>
              </c:strCache>
            </c:strRef>
          </c:cat>
          <c:val>
            <c:numRef>
              <c:f>Sheet1!$D$2:$D$6</c:f>
              <c:numCache>
                <c:formatCode>0%</c:formatCode>
                <c:ptCount val="5"/>
                <c:pt idx="0">
                  <c:v>0.18000000000000024</c:v>
                </c:pt>
                <c:pt idx="1">
                  <c:v>0.41000000000000031</c:v>
                </c:pt>
                <c:pt idx="2">
                  <c:v>0.36000000000000032</c:v>
                </c:pt>
                <c:pt idx="3">
                  <c:v>0.3300000000000014</c:v>
                </c:pt>
                <c:pt idx="4">
                  <c:v>0.37349397590361644</c:v>
                </c:pt>
              </c:numCache>
            </c:numRef>
          </c:val>
        </c:ser>
        <c:ser>
          <c:idx val="3"/>
          <c:order val="3"/>
          <c:tx>
            <c:strRef>
              <c:f>Sheet1!$E$1</c:f>
              <c:strCache>
                <c:ptCount val="1"/>
                <c:pt idx="0">
                  <c:v>US (n=172)</c:v>
                </c:pt>
              </c:strCache>
            </c:strRef>
          </c:tx>
          <c:dLbls>
            <c:txPr>
              <a:bodyPr/>
              <a:lstStyle/>
              <a:p>
                <a:pPr>
                  <a:defRPr lang="en-IN" sz="900" b="1"/>
                </a:pPr>
                <a:endParaRPr lang="en-US"/>
              </a:p>
            </c:txPr>
            <c:dLblPos val="outEnd"/>
            <c:showVal val="1"/>
          </c:dLbls>
          <c:cat>
            <c:strRef>
              <c:f>Sheet1!$A$2:$A$6</c:f>
              <c:strCache>
                <c:ptCount val="5"/>
                <c:pt idx="0">
                  <c:v>Concern about the candidate’s financial background</c:v>
                </c:pt>
                <c:pt idx="1">
                  <c:v>Poor communication skills displayed online</c:v>
                </c:pt>
                <c:pt idx="2">
                  <c:v>Discovered that information the candidate shared was false</c:v>
                </c:pt>
                <c:pt idx="3">
                  <c:v>Groups/Networks the candidate was a member of</c:v>
                </c:pt>
                <c:pt idx="4">
                  <c:v>Inappropriate comments/ text written by colleagues/work acquaintances</c:v>
                </c:pt>
              </c:strCache>
            </c:strRef>
          </c:cat>
          <c:val>
            <c:numRef>
              <c:f>Sheet1!$E$2:$E$6</c:f>
              <c:numCache>
                <c:formatCode>0%</c:formatCode>
                <c:ptCount val="5"/>
                <c:pt idx="0">
                  <c:v>0.16</c:v>
                </c:pt>
                <c:pt idx="1">
                  <c:v>0.27</c:v>
                </c:pt>
                <c:pt idx="2">
                  <c:v>0.30000000000000032</c:v>
                </c:pt>
                <c:pt idx="3">
                  <c:v>0.35000000000000031</c:v>
                </c:pt>
                <c:pt idx="4">
                  <c:v>0.39534883720930469</c:v>
                </c:pt>
              </c:numCache>
            </c:numRef>
          </c:val>
        </c:ser>
        <c:ser>
          <c:idx val="4"/>
          <c:order val="4"/>
          <c:tx>
            <c:strRef>
              <c:f>Sheet1!$F$1</c:f>
              <c:strCache>
                <c:ptCount val="1"/>
                <c:pt idx="0">
                  <c:v>WW (n=310)</c:v>
                </c:pt>
              </c:strCache>
            </c:strRef>
          </c:tx>
          <c:dLbls>
            <c:txPr>
              <a:bodyPr/>
              <a:lstStyle/>
              <a:p>
                <a:pPr>
                  <a:defRPr lang="en-IN" sz="900" b="1"/>
                </a:pPr>
                <a:endParaRPr lang="en-US"/>
              </a:p>
            </c:txPr>
            <c:dLblPos val="outEnd"/>
            <c:showVal val="1"/>
          </c:dLbls>
          <c:cat>
            <c:strRef>
              <c:f>Sheet1!$A$2:$A$6</c:f>
              <c:strCache>
                <c:ptCount val="5"/>
                <c:pt idx="0">
                  <c:v>Concern about the candidate’s financial background</c:v>
                </c:pt>
                <c:pt idx="1">
                  <c:v>Poor communication skills displayed online</c:v>
                </c:pt>
                <c:pt idx="2">
                  <c:v>Discovered that information the candidate shared was false</c:v>
                </c:pt>
                <c:pt idx="3">
                  <c:v>Groups/Networks the candidate was a member of</c:v>
                </c:pt>
                <c:pt idx="4">
                  <c:v>Inappropriate comments/ text written by colleagues/work acquaintances</c:v>
                </c:pt>
              </c:strCache>
            </c:strRef>
          </c:cat>
          <c:val>
            <c:numRef>
              <c:f>Sheet1!$F$2:$F$6</c:f>
              <c:numCache>
                <c:formatCode>0%</c:formatCode>
                <c:ptCount val="5"/>
                <c:pt idx="0">
                  <c:v>0.15000000000000024</c:v>
                </c:pt>
                <c:pt idx="1">
                  <c:v>0.31000000000000105</c:v>
                </c:pt>
                <c:pt idx="2">
                  <c:v>0.34</c:v>
                </c:pt>
                <c:pt idx="3">
                  <c:v>0.35000000000000031</c:v>
                </c:pt>
                <c:pt idx="4">
                  <c:v>0.35161290322580879</c:v>
                </c:pt>
              </c:numCache>
            </c:numRef>
          </c:val>
        </c:ser>
        <c:dLbls>
          <c:showVal val="1"/>
        </c:dLbls>
        <c:axId val="328967296"/>
        <c:axId val="328968832"/>
      </c:barChart>
      <c:catAx>
        <c:axId val="328967296"/>
        <c:scaling>
          <c:orientation val="minMax"/>
        </c:scaling>
        <c:axPos val="l"/>
        <c:numFmt formatCode="General" sourceLinked="1"/>
        <c:majorTickMark val="none"/>
        <c:tickLblPos val="nextTo"/>
        <c:txPr>
          <a:bodyPr/>
          <a:lstStyle/>
          <a:p>
            <a:pPr>
              <a:defRPr lang="en-IN" sz="1100"/>
            </a:pPr>
            <a:endParaRPr lang="en-US"/>
          </a:p>
        </c:txPr>
        <c:crossAx val="328968832"/>
        <c:crosses val="autoZero"/>
        <c:auto val="1"/>
        <c:lblAlgn val="ctr"/>
        <c:lblOffset val="100"/>
      </c:catAx>
      <c:valAx>
        <c:axId val="328968832"/>
        <c:scaling>
          <c:orientation val="minMax"/>
          <c:max val="0.8"/>
        </c:scaling>
        <c:delete val="1"/>
        <c:axPos val="b"/>
        <c:numFmt formatCode="0%" sourceLinked="1"/>
        <c:majorTickMark val="none"/>
        <c:tickLblPos val="none"/>
        <c:crossAx val="328967296"/>
        <c:crosses val="autoZero"/>
        <c:crossBetween val="between"/>
      </c:valAx>
    </c:plotArea>
    <c:plotVisOnly val="1"/>
    <c:dispBlanksAs val="gap"/>
  </c:chart>
  <c:txPr>
    <a:bodyPr/>
    <a:lstStyle/>
    <a:p>
      <a:pPr>
        <a:defRPr sz="1000">
          <a:latin typeface="Calibri" pitchFamily="34" charset="0"/>
          <a:cs typeface="Calibri" pitchFamily="34" charset="0"/>
        </a:defRPr>
      </a:pPr>
      <a:endParaRPr lang="en-US"/>
    </a:p>
  </c:txPr>
  <c:externalData r:id="rId1"/>
</c:chartSpace>
</file>

<file path=ppt/charts/chart97.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barChart>
        <c:barDir val="bar"/>
        <c:grouping val="clustered"/>
        <c:ser>
          <c:idx val="0"/>
          <c:order val="0"/>
          <c:tx>
            <c:strRef>
              <c:f>Sheet1!$B$1</c:f>
              <c:strCache>
                <c:ptCount val="1"/>
                <c:pt idx="0">
                  <c:v>France (n=19*)</c:v>
                </c:pt>
              </c:strCache>
            </c:strRef>
          </c:tx>
          <c:cat>
            <c:numRef>
              <c:f>Sheet1!$A$2:$A$6</c:f>
              <c:numCache>
                <c:formatCode>General</c:formatCode>
                <c:ptCount val="5"/>
              </c:numCache>
            </c:numRef>
          </c:cat>
          <c:val>
            <c:numRef>
              <c:f>Sheet1!$B$2:$B$6</c:f>
              <c:numCache>
                <c:formatCode>General</c:formatCode>
                <c:ptCount val="5"/>
              </c:numCache>
            </c:numRef>
          </c:val>
        </c:ser>
        <c:ser>
          <c:idx val="1"/>
          <c:order val="1"/>
          <c:tx>
            <c:strRef>
              <c:f>Sheet1!$C$1</c:f>
              <c:strCache>
                <c:ptCount val="1"/>
                <c:pt idx="0">
                  <c:v>Germany (n=36)</c:v>
                </c:pt>
              </c:strCache>
            </c:strRef>
          </c:tx>
          <c:dLbls>
            <c:dLbl>
              <c:idx val="0"/>
              <c:delete val="1"/>
            </c:dLbl>
            <c:txPr>
              <a:bodyPr/>
              <a:lstStyle/>
              <a:p>
                <a:pPr>
                  <a:defRPr lang="en-IN"/>
                </a:pPr>
                <a:endParaRPr lang="en-US"/>
              </a:p>
            </c:txPr>
            <c:dLblPos val="outEnd"/>
            <c:showVal val="1"/>
          </c:dLbls>
          <c:cat>
            <c:numRef>
              <c:f>Sheet1!$A$2:$A$6</c:f>
              <c:numCache>
                <c:formatCode>General</c:formatCode>
                <c:ptCount val="5"/>
              </c:numCache>
            </c:numRef>
          </c:cat>
          <c:val>
            <c:numRef>
              <c:f>Sheet1!$C$2:$C$6</c:f>
              <c:numCache>
                <c:formatCode>General</c:formatCode>
                <c:ptCount val="5"/>
              </c:numCache>
            </c:numRef>
          </c:val>
        </c:ser>
        <c:ser>
          <c:idx val="2"/>
          <c:order val="2"/>
          <c:tx>
            <c:strRef>
              <c:f>Sheet1!$D$1</c:f>
              <c:strCache>
                <c:ptCount val="1"/>
                <c:pt idx="0">
                  <c:v>UK (n=83)</c:v>
                </c:pt>
              </c:strCache>
            </c:strRef>
          </c:tx>
          <c:cat>
            <c:numRef>
              <c:f>Sheet1!$A$2:$A$6</c:f>
              <c:numCache>
                <c:formatCode>General</c:formatCode>
                <c:ptCount val="5"/>
              </c:numCache>
            </c:numRef>
          </c:cat>
          <c:val>
            <c:numRef>
              <c:f>Sheet1!$D$2:$D$6</c:f>
              <c:numCache>
                <c:formatCode>General</c:formatCode>
                <c:ptCount val="5"/>
              </c:numCache>
            </c:numRef>
          </c:val>
        </c:ser>
        <c:ser>
          <c:idx val="3"/>
          <c:order val="3"/>
          <c:tx>
            <c:strRef>
              <c:f>Sheet1!$E$1</c:f>
              <c:strCache>
                <c:ptCount val="1"/>
                <c:pt idx="0">
                  <c:v>US (n=172)</c:v>
                </c:pt>
              </c:strCache>
            </c:strRef>
          </c:tx>
          <c:cat>
            <c:numRef>
              <c:f>Sheet1!$A$2:$A$6</c:f>
              <c:numCache>
                <c:formatCode>General</c:formatCode>
                <c:ptCount val="5"/>
              </c:numCache>
            </c:numRef>
          </c:cat>
          <c:val>
            <c:numRef>
              <c:f>Sheet1!$E$2:$E$6</c:f>
              <c:numCache>
                <c:formatCode>General</c:formatCode>
                <c:ptCount val="5"/>
              </c:numCache>
            </c:numRef>
          </c:val>
        </c:ser>
        <c:ser>
          <c:idx val="4"/>
          <c:order val="4"/>
          <c:tx>
            <c:strRef>
              <c:f>Sheet1!$F$1</c:f>
              <c:strCache>
                <c:ptCount val="1"/>
                <c:pt idx="0">
                  <c:v>WW (n=310)</c:v>
                </c:pt>
              </c:strCache>
            </c:strRef>
          </c:tx>
          <c:cat>
            <c:numRef>
              <c:f>Sheet1!$A$2:$A$6</c:f>
              <c:numCache>
                <c:formatCode>General</c:formatCode>
                <c:ptCount val="5"/>
              </c:numCache>
            </c:numRef>
          </c:cat>
          <c:val>
            <c:numRef>
              <c:f>Sheet1!$F$2:$F$6</c:f>
              <c:numCache>
                <c:formatCode>General</c:formatCode>
                <c:ptCount val="5"/>
              </c:numCache>
            </c:numRef>
          </c:val>
        </c:ser>
        <c:dLbls>
          <c:showVal val="1"/>
        </c:dLbls>
        <c:axId val="329054848"/>
        <c:axId val="329138560"/>
      </c:barChart>
      <c:catAx>
        <c:axId val="329054848"/>
        <c:scaling>
          <c:orientation val="minMax"/>
        </c:scaling>
        <c:delete val="1"/>
        <c:axPos val="l"/>
        <c:numFmt formatCode="General" sourceLinked="1"/>
        <c:majorTickMark val="none"/>
        <c:tickLblPos val="none"/>
        <c:crossAx val="329138560"/>
        <c:crosses val="autoZero"/>
        <c:auto val="1"/>
        <c:lblAlgn val="ctr"/>
        <c:lblOffset val="100"/>
      </c:catAx>
      <c:valAx>
        <c:axId val="329138560"/>
        <c:scaling>
          <c:orientation val="minMax"/>
          <c:max val="0.8"/>
        </c:scaling>
        <c:delete val="1"/>
        <c:axPos val="b"/>
        <c:numFmt formatCode="General" sourceLinked="1"/>
        <c:majorTickMark val="none"/>
        <c:tickLblPos val="none"/>
        <c:crossAx val="329054848"/>
        <c:crosses val="autoZero"/>
        <c:crossBetween val="between"/>
      </c:valAx>
    </c:plotArea>
    <c:legend>
      <c:legendPos val="b"/>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8.xml><?xml version="1.0" encoding="utf-8"?>
<c:chartSpace xmlns:c="http://schemas.openxmlformats.org/drawingml/2006/chart" xmlns:a="http://schemas.openxmlformats.org/drawingml/2006/main" xmlns:r="http://schemas.openxmlformats.org/officeDocument/2006/relationships">
  <c:date1904 val="1"/>
  <c:lang val="en-US"/>
  <c:style val="26"/>
  <c:chart>
    <c:plotArea>
      <c:layout>
        <c:manualLayout>
          <c:layoutTarget val="inner"/>
          <c:xMode val="edge"/>
          <c:yMode val="edge"/>
          <c:x val="1.5799025121859763E-2"/>
          <c:y val="4.2208769280552255E-2"/>
          <c:w val="0.78082789651293594"/>
          <c:h val="0.83182073131269563"/>
        </c:manualLayout>
      </c:layout>
      <c:barChart>
        <c:barDir val="col"/>
        <c:grouping val="stacked"/>
        <c:ser>
          <c:idx val="0"/>
          <c:order val="0"/>
          <c:tx>
            <c:strRef>
              <c:f>Sheet1!$B$1</c:f>
              <c:strCache>
                <c:ptCount val="1"/>
                <c:pt idx="0">
                  <c:v>Don’t know</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2.1699819168173901E-2</c:v>
                </c:pt>
                <c:pt idx="1">
                  <c:v>1.8181818181818292E-2</c:v>
                </c:pt>
                <c:pt idx="2">
                  <c:v>1.4492753623188409E-2</c:v>
                </c:pt>
                <c:pt idx="3">
                  <c:v>1.7921146953405017E-2</c:v>
                </c:pt>
                <c:pt idx="4">
                  <c:v>3.6231884057971092E-2</c:v>
                </c:pt>
              </c:numCache>
            </c:numRef>
          </c:val>
        </c:ser>
        <c:ser>
          <c:idx val="1"/>
          <c:order val="1"/>
          <c:tx>
            <c:strRef>
              <c:f>Sheet1!$C$1</c:f>
              <c:strCache>
                <c:ptCount val="1"/>
                <c:pt idx="0">
                  <c:v>I am not at all concerned about my online reputation</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0.1283905967450272</c:v>
                </c:pt>
                <c:pt idx="1">
                  <c:v>5.4545454545454515E-2</c:v>
                </c:pt>
                <c:pt idx="2">
                  <c:v>7.9710144927537072E-2</c:v>
                </c:pt>
                <c:pt idx="3">
                  <c:v>4.6594982078853049E-2</c:v>
                </c:pt>
                <c:pt idx="4">
                  <c:v>0.33333333333333337</c:v>
                </c:pt>
              </c:numCache>
            </c:numRef>
          </c:val>
        </c:ser>
        <c:ser>
          <c:idx val="2"/>
          <c:order val="2"/>
          <c:tx>
            <c:strRef>
              <c:f>Sheet1!$D$1</c:f>
              <c:strCache>
                <c:ptCount val="1"/>
                <c:pt idx="0">
                  <c:v>I am not very concerned about my online reputation</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0.19258589511754071</c:v>
                </c:pt>
                <c:pt idx="1">
                  <c:v>3.6363636363636362E-2</c:v>
                </c:pt>
                <c:pt idx="2">
                  <c:v>0.14492753623188406</c:v>
                </c:pt>
                <c:pt idx="3">
                  <c:v>0.1971326164874552</c:v>
                </c:pt>
                <c:pt idx="4">
                  <c:v>0.39130434782608953</c:v>
                </c:pt>
              </c:numCache>
            </c:numRef>
          </c:val>
        </c:ser>
        <c:ser>
          <c:idx val="3"/>
          <c:order val="3"/>
          <c:tx>
            <c:strRef>
              <c:f>Sheet1!$E$1</c:f>
              <c:strCache>
                <c:ptCount val="1"/>
                <c:pt idx="0">
                  <c:v>I am somewhat concerned about my online reputation</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0.26220614828209765</c:v>
                </c:pt>
                <c:pt idx="1">
                  <c:v>0.14181818181818295</c:v>
                </c:pt>
                <c:pt idx="2">
                  <c:v>0.33333333333333337</c:v>
                </c:pt>
                <c:pt idx="3">
                  <c:v>0.40501792114695534</c:v>
                </c:pt>
                <c:pt idx="4">
                  <c:v>0.16666666666666669</c:v>
                </c:pt>
              </c:numCache>
            </c:numRef>
          </c:val>
        </c:ser>
        <c:ser>
          <c:idx val="4"/>
          <c:order val="4"/>
          <c:tx>
            <c:strRef>
              <c:f>Sheet1!$F$1</c:f>
              <c:strCache>
                <c:ptCount val="1"/>
                <c:pt idx="0">
                  <c:v>I am very concerned about my online reputation</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Sheet1!$F$2:$F$6</c:f>
              <c:numCache>
                <c:formatCode>0%</c:formatCode>
                <c:ptCount val="5"/>
                <c:pt idx="0">
                  <c:v>0.39511754068716098</c:v>
                </c:pt>
                <c:pt idx="1">
                  <c:v>0.74909090909090903</c:v>
                </c:pt>
                <c:pt idx="2">
                  <c:v>0.42753623188406092</c:v>
                </c:pt>
                <c:pt idx="3">
                  <c:v>0.33333333333333337</c:v>
                </c:pt>
                <c:pt idx="4">
                  <c:v>7.2463768115942184E-2</c:v>
                </c:pt>
              </c:numCache>
            </c:numRef>
          </c:val>
        </c:ser>
        <c:dLbls>
          <c:showVal val="1"/>
        </c:dLbls>
        <c:overlap val="100"/>
        <c:axId val="329541120"/>
        <c:axId val="329542656"/>
      </c:barChart>
      <c:catAx>
        <c:axId val="329541120"/>
        <c:scaling>
          <c:orientation val="minMax"/>
        </c:scaling>
        <c:axPos val="b"/>
        <c:tickLblPos val="nextTo"/>
        <c:txPr>
          <a:bodyPr/>
          <a:lstStyle/>
          <a:p>
            <a:pPr>
              <a:defRPr lang="en-IN"/>
            </a:pPr>
            <a:endParaRPr lang="en-US"/>
          </a:p>
        </c:txPr>
        <c:crossAx val="329542656"/>
        <c:crosses val="autoZero"/>
        <c:auto val="1"/>
        <c:lblAlgn val="ctr"/>
        <c:lblOffset val="100"/>
      </c:catAx>
      <c:valAx>
        <c:axId val="329542656"/>
        <c:scaling>
          <c:orientation val="minMax"/>
          <c:max val="1"/>
        </c:scaling>
        <c:delete val="1"/>
        <c:axPos val="l"/>
        <c:numFmt formatCode="0%" sourceLinked="1"/>
        <c:tickLblPos val="none"/>
        <c:crossAx val="329541120"/>
        <c:crosses val="autoZero"/>
        <c:crossBetween val="between"/>
      </c:valAx>
    </c:plotArea>
    <c:legend>
      <c:legendPos val="r"/>
      <c:layout>
        <c:manualLayout>
          <c:xMode val="edge"/>
          <c:yMode val="edge"/>
          <c:x val="0.79503962004749462"/>
          <c:y val="8.5009707690648188E-3"/>
          <c:w val="0.19543657042869642"/>
          <c:h val="0.86313504476324021"/>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charts/chart99.xml><?xml version="1.0" encoding="utf-8"?>
<c:chartSpace xmlns:c="http://schemas.openxmlformats.org/drawingml/2006/chart" xmlns:a="http://schemas.openxmlformats.org/drawingml/2006/main" xmlns:r="http://schemas.openxmlformats.org/officeDocument/2006/relationships">
  <c:lang val="en-US"/>
  <c:style val="26"/>
  <c:chart>
    <c:plotArea>
      <c:layout>
        <c:manualLayout>
          <c:layoutTarget val="inner"/>
          <c:xMode val="edge"/>
          <c:yMode val="edge"/>
          <c:x val="1.5383903905365769E-2"/>
          <c:y val="4.1358928288326394E-2"/>
          <c:w val="0.70358821453346165"/>
          <c:h val="0.86054413337221769"/>
        </c:manualLayout>
      </c:layout>
      <c:barChart>
        <c:barDir val="col"/>
        <c:grouping val="stacked"/>
        <c:ser>
          <c:idx val="0"/>
          <c:order val="0"/>
          <c:tx>
            <c:strRef>
              <c:f>Sheet1!$B$1</c:f>
              <c:strCache>
                <c:ptCount val="1"/>
                <c:pt idx="0">
                  <c:v>Don’t know</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Sheet1!$B$2:$B$6</c:f>
              <c:numCache>
                <c:formatCode>0%</c:formatCode>
                <c:ptCount val="5"/>
                <c:pt idx="0">
                  <c:v>3.4358047016275012E-2</c:v>
                </c:pt>
                <c:pt idx="1">
                  <c:v>2.1818181818181803E-2</c:v>
                </c:pt>
                <c:pt idx="2">
                  <c:v>2.8985507246376812E-2</c:v>
                </c:pt>
                <c:pt idx="3">
                  <c:v>3.225806451612926E-2</c:v>
                </c:pt>
                <c:pt idx="4">
                  <c:v>5.434782608695652E-2</c:v>
                </c:pt>
              </c:numCache>
            </c:numRef>
          </c:val>
        </c:ser>
        <c:ser>
          <c:idx val="1"/>
          <c:order val="1"/>
          <c:tx>
            <c:strRef>
              <c:f>Sheet1!$C$1</c:f>
              <c:strCache>
                <c:ptCount val="1"/>
                <c:pt idx="0">
                  <c:v>Responsibility resides with the websites and there should be laws requiring them to do so</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Sheet1!$C$2:$C$6</c:f>
              <c:numCache>
                <c:formatCode>0%</c:formatCode>
                <c:ptCount val="5"/>
                <c:pt idx="0">
                  <c:v>8.6799276672694395E-2</c:v>
                </c:pt>
                <c:pt idx="1">
                  <c:v>4.7272727272727313E-2</c:v>
                </c:pt>
                <c:pt idx="2">
                  <c:v>0.10507246376811651</c:v>
                </c:pt>
                <c:pt idx="3">
                  <c:v>0.12544802867383514</c:v>
                </c:pt>
                <c:pt idx="4">
                  <c:v>6.8840579710144928E-2</c:v>
                </c:pt>
              </c:numCache>
            </c:numRef>
          </c:val>
        </c:ser>
        <c:ser>
          <c:idx val="2"/>
          <c:order val="2"/>
          <c:tx>
            <c:strRef>
              <c:f>Sheet1!$D$1</c:f>
              <c:strCache>
                <c:ptCount val="1"/>
                <c:pt idx="0">
                  <c:v>Responsibility resides with the individual, but websites should make it easy for users to manage their reputations</c:v>
                </c:pt>
              </c:strCache>
            </c:strRef>
          </c:tx>
          <c:dLbls>
            <c:txPr>
              <a:bodyPr/>
              <a:lstStyle/>
              <a:p>
                <a:pPr>
                  <a:defRPr lang="en-IN" sz="900" b="1"/>
                </a:pPr>
                <a:endParaRPr lang="en-US"/>
              </a:p>
            </c:txPr>
            <c:dLblPos val="ctr"/>
            <c:showVal val="1"/>
          </c:dLbls>
          <c:cat>
            <c:strRef>
              <c:f>Sheet1!$A$2:$A$6</c:f>
              <c:strCache>
                <c:ptCount val="5"/>
                <c:pt idx="0">
                  <c:v>WW</c:v>
                </c:pt>
                <c:pt idx="1">
                  <c:v>US</c:v>
                </c:pt>
                <c:pt idx="2">
                  <c:v>UK</c:v>
                </c:pt>
                <c:pt idx="3">
                  <c:v>Germany</c:v>
                </c:pt>
                <c:pt idx="4">
                  <c:v>France</c:v>
                </c:pt>
              </c:strCache>
            </c:strRef>
          </c:cat>
          <c:val>
            <c:numRef>
              <c:f>Sheet1!$D$2:$D$6</c:f>
              <c:numCache>
                <c:formatCode>0%</c:formatCode>
                <c:ptCount val="5"/>
                <c:pt idx="0">
                  <c:v>0.47558770343580703</c:v>
                </c:pt>
                <c:pt idx="1">
                  <c:v>0.30909090909091147</c:v>
                </c:pt>
                <c:pt idx="2">
                  <c:v>0.4963768115942076</c:v>
                </c:pt>
                <c:pt idx="3">
                  <c:v>0.55555555555555569</c:v>
                </c:pt>
                <c:pt idx="4">
                  <c:v>0.53985507246377507</c:v>
                </c:pt>
              </c:numCache>
            </c:numRef>
          </c:val>
        </c:ser>
        <c:ser>
          <c:idx val="3"/>
          <c:order val="3"/>
          <c:tx>
            <c:strRef>
              <c:f>Sheet1!$E$1</c:f>
              <c:strCache>
                <c:ptCount val="1"/>
                <c:pt idx="0">
                  <c:v>Responsibility resides entirely with the individual</c:v>
                </c:pt>
              </c:strCache>
            </c:strRef>
          </c:tx>
          <c:dLbls>
            <c:txPr>
              <a:bodyPr/>
              <a:lstStyle/>
              <a:p>
                <a:pPr>
                  <a:defRPr lang="en-IN" sz="900" b="1">
                    <a:solidFill>
                      <a:schemeClr val="bg1"/>
                    </a:solidFill>
                  </a:defRPr>
                </a:pPr>
                <a:endParaRPr lang="en-US"/>
              </a:p>
            </c:txPr>
            <c:dLblPos val="ctr"/>
            <c:showVal val="1"/>
          </c:dLbls>
          <c:cat>
            <c:strRef>
              <c:f>Sheet1!$A$2:$A$6</c:f>
              <c:strCache>
                <c:ptCount val="5"/>
                <c:pt idx="0">
                  <c:v>WW</c:v>
                </c:pt>
                <c:pt idx="1">
                  <c:v>US</c:v>
                </c:pt>
                <c:pt idx="2">
                  <c:v>UK</c:v>
                </c:pt>
                <c:pt idx="3">
                  <c:v>Germany</c:v>
                </c:pt>
                <c:pt idx="4">
                  <c:v>France</c:v>
                </c:pt>
              </c:strCache>
            </c:strRef>
          </c:cat>
          <c:val>
            <c:numRef>
              <c:f>Sheet1!$E$2:$E$6</c:f>
              <c:numCache>
                <c:formatCode>0%</c:formatCode>
                <c:ptCount val="5"/>
                <c:pt idx="0">
                  <c:v>0.40325497287522638</c:v>
                </c:pt>
                <c:pt idx="1">
                  <c:v>0.62181818181818183</c:v>
                </c:pt>
                <c:pt idx="2">
                  <c:v>0.36956521739130438</c:v>
                </c:pt>
                <c:pt idx="3">
                  <c:v>0.28673835125448038</c:v>
                </c:pt>
                <c:pt idx="4">
                  <c:v>0.33695652173913337</c:v>
                </c:pt>
              </c:numCache>
            </c:numRef>
          </c:val>
        </c:ser>
        <c:dLbls>
          <c:showVal val="1"/>
        </c:dLbls>
        <c:overlap val="100"/>
        <c:axId val="329632768"/>
        <c:axId val="329642752"/>
      </c:barChart>
      <c:catAx>
        <c:axId val="329632768"/>
        <c:scaling>
          <c:orientation val="minMax"/>
        </c:scaling>
        <c:axPos val="b"/>
        <c:tickLblPos val="nextTo"/>
        <c:txPr>
          <a:bodyPr/>
          <a:lstStyle/>
          <a:p>
            <a:pPr>
              <a:defRPr lang="en-IN"/>
            </a:pPr>
            <a:endParaRPr lang="en-US"/>
          </a:p>
        </c:txPr>
        <c:crossAx val="329642752"/>
        <c:crosses val="autoZero"/>
        <c:auto val="1"/>
        <c:lblAlgn val="ctr"/>
        <c:lblOffset val="100"/>
      </c:catAx>
      <c:valAx>
        <c:axId val="329642752"/>
        <c:scaling>
          <c:orientation val="minMax"/>
          <c:max val="1"/>
        </c:scaling>
        <c:delete val="1"/>
        <c:axPos val="l"/>
        <c:numFmt formatCode="0%" sourceLinked="1"/>
        <c:tickLblPos val="none"/>
        <c:crossAx val="329632768"/>
        <c:crosses val="autoZero"/>
        <c:crossBetween val="between"/>
      </c:valAx>
    </c:plotArea>
    <c:legend>
      <c:legendPos val="r"/>
      <c:layout>
        <c:manualLayout>
          <c:xMode val="edge"/>
          <c:yMode val="edge"/>
          <c:x val="0.7129372391047748"/>
          <c:y val="5.4342863182370693E-2"/>
          <c:w val="0.27706276089522958"/>
          <c:h val="0.84109364265708786"/>
        </c:manualLayout>
      </c:layout>
      <c:txPr>
        <a:bodyPr/>
        <a:lstStyle/>
        <a:p>
          <a:pPr>
            <a:defRPr lang="en-IN"/>
          </a:pPr>
          <a:endParaRPr lang="en-US"/>
        </a:p>
      </c:txPr>
    </c:legend>
    <c:plotVisOnly val="1"/>
    <c:dispBlanksAs val="gap"/>
  </c:chart>
  <c:txPr>
    <a:bodyPr/>
    <a:lstStyle/>
    <a:p>
      <a:pPr>
        <a:defRPr sz="1200">
          <a:latin typeface="Calibri" pitchFamily="34" charset="0"/>
          <a:cs typeface="Calibri" pitchFamily="34" charset="0"/>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629336C-3FA4-4F73-9260-3DC081CB5D82}" type="datetimeFigureOut">
              <a:rPr lang="en-US" smtClean="0"/>
              <a:pPr/>
              <a:t>6/26/2010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FDF31DD-59AC-4EA6-ADD1-15315B0D21AB}" type="slidenum">
              <a:rPr lang="en-US" smtClean="0"/>
              <a:pPr/>
              <a:t>‹#›</a:t>
            </a:fld>
            <a:endParaRPr lang="en-US" dirty="0"/>
          </a:p>
        </p:txBody>
      </p:sp>
    </p:spTree>
    <p:extLst>
      <p:ext uri="{BB962C8B-B14F-4D97-AF65-F5344CB8AC3E}">
        <p14:creationId xmlns:p14="http://schemas.microsoft.com/office/powerpoint/2010/main" xmlns="" val="983619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8" name="Rectangle 2"/>
          <p:cNvSpPr>
            <a:spLocks noGrp="1" noChangeArrowheads="1"/>
          </p:cNvSpPr>
          <p:nvPr>
            <p:ph type="ctrTitle"/>
          </p:nvPr>
        </p:nvSpPr>
        <p:spPr>
          <a:xfrm>
            <a:off x="685800" y="2740025"/>
            <a:ext cx="7772400" cy="1222375"/>
          </a:xfrm>
        </p:spPr>
        <p:txBody>
          <a:bodyPr lIns="91440" tIns="45720" rIns="91440" bIns="45720" anchor="b"/>
          <a:lstStyle>
            <a:lvl1pPr algn="l">
              <a:defRPr sz="3200" baseline="0">
                <a:solidFill>
                  <a:srgbClr val="080808"/>
                </a:solidFill>
                <a:latin typeface="Calibri" pitchFamily="34" charset="0"/>
                <a:cs typeface="Calibri" pitchFamily="34" charset="0"/>
              </a:defRPr>
            </a:lvl1pPr>
          </a:lstStyle>
          <a:p>
            <a:r>
              <a:rPr lang="en-US" dirty="0" smtClean="0"/>
              <a:t>Click to edit Master title style</a:t>
            </a:r>
            <a:endParaRPr lang="en-US" dirty="0"/>
          </a:p>
        </p:txBody>
      </p:sp>
      <p:sp>
        <p:nvSpPr>
          <p:cNvPr id="9" name="Rectangle 3"/>
          <p:cNvSpPr>
            <a:spLocks noGrp="1" noChangeArrowheads="1"/>
          </p:cNvSpPr>
          <p:nvPr>
            <p:ph type="subTitle" idx="1"/>
          </p:nvPr>
        </p:nvSpPr>
        <p:spPr>
          <a:xfrm>
            <a:off x="685800" y="4038600"/>
            <a:ext cx="7772400" cy="685800"/>
          </a:xfrm>
        </p:spPr>
        <p:txBody>
          <a:bodyPr tIns="45720" bIns="45720">
            <a:normAutofit/>
          </a:bodyPr>
          <a:lstStyle>
            <a:lvl1pPr marL="0" indent="0">
              <a:buFontTx/>
              <a:buNone/>
              <a:defRPr sz="2800">
                <a:solidFill>
                  <a:srgbClr val="595959"/>
                </a:solidFill>
                <a:latin typeface="Calibri" pitchFamily="34" charset="0"/>
                <a:cs typeface="Calibri" pitchFamily="34" charset="0"/>
              </a:defRPr>
            </a:lvl1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685800" y="4800600"/>
            <a:ext cx="7772400" cy="685800"/>
          </a:xfrm>
        </p:spPr>
        <p:txBody>
          <a:bodyPr/>
          <a:lstStyle>
            <a:lvl1pPr>
              <a:buFont typeface="Arial" pitchFamily="34" charset="0"/>
              <a:buNone/>
              <a:defRPr>
                <a:solidFill>
                  <a:srgbClr val="080808"/>
                </a:solidFill>
                <a:latin typeface="Calibri" pitchFamily="34" charset="0"/>
                <a:cs typeface="Calibri" pitchFamily="34" charset="0"/>
              </a:defRPr>
            </a:lvl1pPr>
            <a:lvl4pPr>
              <a:buNone/>
              <a:defRPr/>
            </a:lvl4pPr>
          </a:lstStyle>
          <a:p>
            <a:pPr lvl="0"/>
            <a:r>
              <a:rPr lang="en-US" dirty="0" smtClean="0"/>
              <a:t>Your Name and Date</a:t>
            </a:r>
          </a:p>
        </p:txBody>
      </p:sp>
      <p:pic>
        <p:nvPicPr>
          <p:cNvPr id="22" name="Picture 4"/>
          <p:cNvPicPr>
            <a:picLocks noChangeAspect="1" noChangeArrowheads="1"/>
          </p:cNvPicPr>
          <p:nvPr userDrawn="1"/>
        </p:nvPicPr>
        <p:blipFill>
          <a:blip r:embed="rId2" cstate="print"/>
          <a:srcRect/>
          <a:stretch>
            <a:fillRect/>
          </a:stretch>
        </p:blipFill>
        <p:spPr bwMode="auto">
          <a:xfrm>
            <a:off x="-6350" y="0"/>
            <a:ext cx="9156700" cy="1931987"/>
          </a:xfrm>
          <a:prstGeom prst="rect">
            <a:avLst/>
          </a:prstGeom>
          <a:noFill/>
          <a:ln w="9525">
            <a:noFill/>
            <a:miter lim="800000"/>
            <a:headEnd/>
            <a:tailEnd/>
          </a:ln>
          <a:effectLst/>
        </p:spPr>
      </p:pic>
      <p:pic>
        <p:nvPicPr>
          <p:cNvPr id="6" name="Picture 3"/>
          <p:cNvPicPr>
            <a:picLocks noChangeAspect="1" noChangeArrowheads="1"/>
          </p:cNvPicPr>
          <p:nvPr userDrawn="1"/>
        </p:nvPicPr>
        <p:blipFill>
          <a:blip r:embed="rId3" cstate="print"/>
          <a:srcRect/>
          <a:stretch>
            <a:fillRect/>
          </a:stretch>
        </p:blipFill>
        <p:spPr bwMode="auto">
          <a:xfrm>
            <a:off x="7216775" y="6115050"/>
            <a:ext cx="1914525" cy="74295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Side by Side With Text on 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Content Placeholder 2"/>
          <p:cNvSpPr>
            <a:spLocks noGrp="1"/>
          </p:cNvSpPr>
          <p:nvPr>
            <p:ph idx="1"/>
          </p:nvPr>
        </p:nvSpPr>
        <p:spPr>
          <a:xfrm>
            <a:off x="152400" y="990600"/>
            <a:ext cx="2362200" cy="5181600"/>
          </a:xfrm>
        </p:spPr>
        <p:txBody>
          <a:bodyPr/>
          <a:lstStyle>
            <a:lvl3pPr marL="977900" indent="-236538">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Content Placeholder 2"/>
          <p:cNvSpPr>
            <a:spLocks noGrp="1"/>
          </p:cNvSpPr>
          <p:nvPr>
            <p:ph idx="10"/>
          </p:nvPr>
        </p:nvSpPr>
        <p:spPr>
          <a:xfrm>
            <a:off x="2667000" y="990600"/>
            <a:ext cx="6324600" cy="5181600"/>
          </a:xfrm>
        </p:spPr>
        <p:txBody>
          <a:bodyPr/>
          <a:lstStyle/>
          <a:p>
            <a:pPr lvl="0"/>
            <a:r>
              <a:rPr lang="en-US" dirty="0" smtClean="0"/>
              <a:t>Click to edit Master text styles</a:t>
            </a:r>
          </a:p>
          <a:p>
            <a:pPr lvl="1"/>
            <a:r>
              <a:rPr lang="en-US" dirty="0" smtClean="0"/>
              <a:t>Second level</a:t>
            </a:r>
          </a:p>
        </p:txBody>
      </p:sp>
      <p:sp>
        <p:nvSpPr>
          <p:cNvPr id="7" name="Text Placeholder 6"/>
          <p:cNvSpPr>
            <a:spLocks noGrp="1"/>
          </p:cNvSpPr>
          <p:nvPr>
            <p:ph type="body" sz="quarter" idx="11"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Question: insert relevant survey question (include scale, aided/unaided , etc. in parentheses as applicable) </a:t>
            </a:r>
          </a:p>
        </p:txBody>
      </p:sp>
      <p:sp>
        <p:nvSpPr>
          <p:cNvPr id="8" name="Text Placeholder 6"/>
          <p:cNvSpPr>
            <a:spLocks noGrp="1"/>
          </p:cNvSpPr>
          <p:nvPr>
            <p:ph type="body" sz="quarter" idx="12"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Source: Study name hyperlink, Month Year</a:t>
            </a:r>
            <a:endParaRPr lang="en-US" dirty="0"/>
          </a:p>
        </p:txBody>
      </p:sp>
    </p:spTree>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Side by Side With Text on Right">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839200" cy="381000"/>
          </a:xfrm>
        </p:spPr>
        <p:txBody>
          <a:bodyPr/>
          <a:lstStyle>
            <a:lvl1pPr>
              <a:defRPr>
                <a:solidFill>
                  <a:srgbClr val="005A68"/>
                </a:solidFill>
              </a:defRPr>
            </a:lvl1pPr>
          </a:lstStyle>
          <a:p>
            <a:r>
              <a:rPr lang="en-US" dirty="0" smtClean="0"/>
              <a:t>Click to edit Master title style</a:t>
            </a:r>
            <a:endParaRPr lang="en-US" dirty="0"/>
          </a:p>
        </p:txBody>
      </p:sp>
      <p:sp>
        <p:nvSpPr>
          <p:cNvPr id="5" name="Content Placeholder 2"/>
          <p:cNvSpPr>
            <a:spLocks noGrp="1"/>
          </p:cNvSpPr>
          <p:nvPr>
            <p:ph idx="1"/>
          </p:nvPr>
        </p:nvSpPr>
        <p:spPr>
          <a:xfrm>
            <a:off x="6629400" y="990600"/>
            <a:ext cx="2362200" cy="5181600"/>
          </a:xfrm>
        </p:spPr>
        <p:txBody>
          <a:bodyPr/>
          <a:lstStyle>
            <a:lvl3pPr marL="977900" indent="-236538">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Content Placeholder 2"/>
          <p:cNvSpPr>
            <a:spLocks noGrp="1"/>
          </p:cNvSpPr>
          <p:nvPr>
            <p:ph idx="10"/>
          </p:nvPr>
        </p:nvSpPr>
        <p:spPr>
          <a:xfrm>
            <a:off x="152400" y="990600"/>
            <a:ext cx="6324600" cy="5181600"/>
          </a:xfrm>
        </p:spPr>
        <p:txBody>
          <a:bodyPr/>
          <a:lstStyle/>
          <a:p>
            <a:pPr lvl="0"/>
            <a:r>
              <a:rPr lang="en-US" dirty="0" smtClean="0"/>
              <a:t>Click to edit Master text styles</a:t>
            </a:r>
          </a:p>
          <a:p>
            <a:pPr lvl="1"/>
            <a:r>
              <a:rPr lang="en-US" dirty="0" smtClean="0"/>
              <a:t>Second level</a:t>
            </a:r>
          </a:p>
        </p:txBody>
      </p:sp>
      <p:sp>
        <p:nvSpPr>
          <p:cNvPr id="7" name="Text Placeholder 6"/>
          <p:cNvSpPr>
            <a:spLocks noGrp="1"/>
          </p:cNvSpPr>
          <p:nvPr>
            <p:ph type="body" sz="quarter" idx="11"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Question: insert relevant survey question (include scale, aided/unaided , etc. in parentheses as applicable) </a:t>
            </a:r>
          </a:p>
        </p:txBody>
      </p:sp>
      <p:sp>
        <p:nvSpPr>
          <p:cNvPr id="8" name="Text Placeholder 6"/>
          <p:cNvSpPr>
            <a:spLocks noGrp="1"/>
          </p:cNvSpPr>
          <p:nvPr>
            <p:ph type="body" sz="quarter" idx="12"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Source: Study name hyperlink, Month Year</a:t>
            </a:r>
            <a:endParaRPr lang="en-US" dirty="0"/>
          </a:p>
        </p:txBody>
      </p:sp>
    </p:spTree>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 USE AS LAST RESORT">
    <p:spTree>
      <p:nvGrpSpPr>
        <p:cNvPr id="1" name=""/>
        <p:cNvGrpSpPr/>
        <p:nvPr/>
      </p:nvGrpSpPr>
      <p:grpSpPr>
        <a:xfrm>
          <a:off x="0" y="0"/>
          <a:ext cx="0" cy="0"/>
          <a:chOff x="0" y="0"/>
          <a:chExt cx="0" cy="0"/>
        </a:xfrm>
      </p:grpSpPr>
      <p:sp>
        <p:nvSpPr>
          <p:cNvPr id="7" name="Content Placeholder 6"/>
          <p:cNvSpPr>
            <a:spLocks noGrp="1"/>
          </p:cNvSpPr>
          <p:nvPr>
            <p:ph sz="quarter" idx="11" hasCustomPrompt="1"/>
          </p:nvPr>
        </p:nvSpPr>
        <p:spPr>
          <a:xfrm>
            <a:off x="762000" y="1828800"/>
            <a:ext cx="7391400" cy="2819400"/>
          </a:xfrm>
        </p:spPr>
        <p:txBody>
          <a:bodyPr>
            <a:normAutofit/>
          </a:bodyPr>
          <a:lstStyle>
            <a:lvl1pPr marL="342900" marR="0" indent="-342900" algn="l" defTabSz="914400" rtl="0" eaLnBrk="1" fontAlgn="auto" latinLnBrk="0" hangingPunct="1">
              <a:lnSpc>
                <a:spcPct val="100000"/>
              </a:lnSpc>
              <a:spcBef>
                <a:spcPct val="20000"/>
              </a:spcBef>
              <a:spcAft>
                <a:spcPts val="0"/>
              </a:spcAft>
              <a:buClr>
                <a:schemeClr val="tx1"/>
              </a:buClr>
              <a:buSzPct val="90000"/>
              <a:buFontTx/>
              <a:buBlip>
                <a:blip r:embed="rId2"/>
              </a:buBlip>
              <a:tabLst/>
              <a:defRPr lang="en-US" sz="1600" kern="1200" baseline="0" noProof="0" dirty="0" smtClean="0">
                <a:solidFill>
                  <a:srgbClr val="005568"/>
                </a:solidFill>
                <a:latin typeface="+mn-lt"/>
                <a:ea typeface="+mn-ea"/>
                <a:cs typeface="+mn-cs"/>
              </a:defRPr>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kumimoji="0" lang="en-US" sz="1400" b="0" i="0" u="none" strike="noStrike" kern="1200" cap="none" spc="0" normalizeH="0" baseline="0" noProof="0" dirty="0" smtClean="0">
                <a:ln>
                  <a:noFill/>
                </a:ln>
                <a:solidFill>
                  <a:schemeClr val="bg2">
                    <a:lumMod val="50000"/>
                  </a:schemeClr>
                </a:solidFill>
                <a:effectLst/>
                <a:uLnTx/>
                <a:uFillTx/>
                <a:latin typeface="+mn-lt"/>
                <a:ea typeface="+mn-ea"/>
                <a:cs typeface="+mn-cs"/>
              </a:defRPr>
            </a:lvl2pPr>
          </a:lstStyle>
          <a:p>
            <a:pPr marL="342900" marR="0" lvl="0" indent="-342900" algn="l" defTabSz="914400" rtl="0" eaLnBrk="1" fontAlgn="auto" latinLnBrk="0" hangingPunct="1">
              <a:lnSpc>
                <a:spcPct val="100000"/>
              </a:lnSpc>
              <a:spcBef>
                <a:spcPct val="20000"/>
              </a:spcBef>
              <a:spcAft>
                <a:spcPts val="0"/>
              </a:spcAft>
              <a:buClr>
                <a:schemeClr val="tx1"/>
              </a:buClr>
              <a:buSzPct val="90000"/>
              <a:buFontTx/>
              <a:buBlip>
                <a:blip r:embed="rId3"/>
              </a:buBlip>
              <a:tabLst/>
              <a:defRPr/>
            </a:pPr>
            <a:r>
              <a:rPr kumimoji="0" lang="en-US" sz="1600" b="0" i="0" u="none" strike="noStrike" kern="1200" cap="none" spc="0" normalizeH="0" baseline="0" noProof="0" dirty="0" smtClean="0">
                <a:ln>
                  <a:noFill/>
                </a:ln>
                <a:solidFill>
                  <a:srgbClr val="005568"/>
                </a:solidFill>
                <a:effectLst/>
                <a:uLnTx/>
                <a:uFillTx/>
                <a:latin typeface="+mn-lt"/>
                <a:ea typeface="+mn-ea"/>
                <a:cs typeface="+mn-cs"/>
              </a:rPr>
              <a:t>Use this layout ONLY for large images/pictures that require an entire slide without title or text</a:t>
            </a:r>
          </a:p>
        </p:txBody>
      </p:sp>
      <p:sp>
        <p:nvSpPr>
          <p:cNvPr id="8" name="Text Placeholder 6"/>
          <p:cNvSpPr>
            <a:spLocks noGrp="1"/>
          </p:cNvSpPr>
          <p:nvPr>
            <p:ph type="body" sz="quarter" idx="12"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Question: insert relevant survey question (include scale, aided/unaided , etc. in parentheses as applicable) </a:t>
            </a:r>
          </a:p>
        </p:txBody>
      </p:sp>
      <p:sp>
        <p:nvSpPr>
          <p:cNvPr id="9" name="Text Placeholder 6"/>
          <p:cNvSpPr>
            <a:spLocks noGrp="1"/>
          </p:cNvSpPr>
          <p:nvPr>
            <p:ph type="body" sz="quarter" idx="13"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Source: Study name hyperlink, Month Year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0"/>
            <a:ext cx="8839200" cy="5791200"/>
          </a:xfrm>
        </p:spPr>
        <p:txBody>
          <a:bodyPr/>
          <a:lstStyle>
            <a:lvl1pPr>
              <a:defRPr>
                <a:solidFill>
                  <a:srgbClr val="080808"/>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Placeholder 1"/>
          <p:cNvSpPr>
            <a:spLocks noGrp="1"/>
          </p:cNvSpPr>
          <p:nvPr>
            <p:ph type="title"/>
          </p:nvPr>
        </p:nvSpPr>
        <p:spPr>
          <a:xfrm>
            <a:off x="152400" y="317500"/>
            <a:ext cx="8839200" cy="381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hort Text Above and Object (Chart, Table, etc.)">
    <p:spTree>
      <p:nvGrpSpPr>
        <p:cNvPr id="1" name=""/>
        <p:cNvGrpSpPr/>
        <p:nvPr/>
      </p:nvGrpSpPr>
      <p:grpSpPr>
        <a:xfrm>
          <a:off x="0" y="0"/>
          <a:ext cx="0" cy="0"/>
          <a:chOff x="0" y="0"/>
          <a:chExt cx="0" cy="0"/>
        </a:xfrm>
      </p:grpSpPr>
      <p:sp>
        <p:nvSpPr>
          <p:cNvPr id="9" name="Text Placeholder 6"/>
          <p:cNvSpPr>
            <a:spLocks noGrp="1"/>
          </p:cNvSpPr>
          <p:nvPr>
            <p:ph type="body" sz="quarter" idx="12" hasCustomPrompt="1"/>
          </p:nvPr>
        </p:nvSpPr>
        <p:spPr>
          <a:xfrm>
            <a:off x="152400" y="6400800"/>
            <a:ext cx="8839200" cy="228600"/>
          </a:xfrm>
        </p:spPr>
        <p:txBody>
          <a:bodyPr>
            <a:normAutofit/>
          </a:bodyPr>
          <a:lstStyle>
            <a:lvl1pPr algn="l">
              <a:buNone/>
              <a:defRPr sz="900" i="1" baseline="0">
                <a:solidFill>
                  <a:srgbClr val="000000"/>
                </a:solidFill>
              </a:defRPr>
            </a:lvl1pPr>
          </a:lstStyle>
          <a:p>
            <a:pPr lvl="0"/>
            <a:r>
              <a:rPr lang="en-US" dirty="0" smtClean="0"/>
              <a:t>Source: Study name hyperlink, Month Year</a:t>
            </a:r>
            <a:endParaRPr lang="en-US" dirty="0"/>
          </a:p>
        </p:txBody>
      </p:sp>
      <p:sp>
        <p:nvSpPr>
          <p:cNvPr id="10" name="Text Placeholder 6"/>
          <p:cNvSpPr>
            <a:spLocks noGrp="1"/>
          </p:cNvSpPr>
          <p:nvPr>
            <p:ph type="body" sz="quarter" idx="13" hasCustomPrompt="1"/>
          </p:nvPr>
        </p:nvSpPr>
        <p:spPr>
          <a:xfrm>
            <a:off x="152400" y="6172200"/>
            <a:ext cx="8839200" cy="228600"/>
          </a:xfrm>
        </p:spPr>
        <p:txBody>
          <a:bodyPr>
            <a:normAutofit/>
          </a:bodyPr>
          <a:lstStyle>
            <a:lvl1pPr algn="l">
              <a:buNone/>
              <a:defRPr sz="900" i="1" baseline="0">
                <a:solidFill>
                  <a:srgbClr val="000000"/>
                </a:solidFill>
              </a:defRPr>
            </a:lvl1pPr>
          </a:lstStyle>
          <a:p>
            <a:pPr lvl="0"/>
            <a:r>
              <a:rPr lang="en-US" dirty="0" smtClean="0"/>
              <a:t>Question: (Don’t forget to include the scale  or aided/unaided, etc. in parentheses after question)</a:t>
            </a:r>
            <a:endParaRPr lang="en-US" dirty="0"/>
          </a:p>
        </p:txBody>
      </p:sp>
      <p:sp>
        <p:nvSpPr>
          <p:cNvPr id="12" name="Text Placeholder 11"/>
          <p:cNvSpPr>
            <a:spLocks noGrp="1"/>
          </p:cNvSpPr>
          <p:nvPr>
            <p:ph type="body" sz="quarter" idx="14"/>
          </p:nvPr>
        </p:nvSpPr>
        <p:spPr>
          <a:xfrm>
            <a:off x="152400" y="825500"/>
            <a:ext cx="8839200" cy="1181100"/>
          </a:xfrm>
        </p:spPr>
        <p:txBody>
          <a:bodyPr/>
          <a:lstStyle/>
          <a:p>
            <a:pPr lvl="0"/>
            <a:r>
              <a:rPr lang="en-US" dirty="0" smtClean="0"/>
              <a:t>Click to edit Master text styles</a:t>
            </a:r>
          </a:p>
          <a:p>
            <a:pPr lvl="1"/>
            <a:r>
              <a:rPr lang="en-US" dirty="0" smtClean="0"/>
              <a:t>Second level</a:t>
            </a:r>
          </a:p>
        </p:txBody>
      </p:sp>
      <p:sp>
        <p:nvSpPr>
          <p:cNvPr id="14" name="Content Placeholder 13"/>
          <p:cNvSpPr>
            <a:spLocks noGrp="1"/>
          </p:cNvSpPr>
          <p:nvPr>
            <p:ph sz="quarter" idx="15"/>
          </p:nvPr>
        </p:nvSpPr>
        <p:spPr>
          <a:xfrm>
            <a:off x="152400" y="2082800"/>
            <a:ext cx="8839200" cy="4089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de by Sid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Content Placeholder 2"/>
          <p:cNvSpPr>
            <a:spLocks noGrp="1"/>
          </p:cNvSpPr>
          <p:nvPr>
            <p:ph idx="1"/>
          </p:nvPr>
        </p:nvSpPr>
        <p:spPr>
          <a:xfrm>
            <a:off x="152400" y="990600"/>
            <a:ext cx="4343400" cy="518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2"/>
          <p:cNvSpPr>
            <a:spLocks noGrp="1"/>
          </p:cNvSpPr>
          <p:nvPr>
            <p:ph idx="10"/>
          </p:nvPr>
        </p:nvSpPr>
        <p:spPr>
          <a:xfrm>
            <a:off x="4648200" y="990600"/>
            <a:ext cx="4343400" cy="518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2132"/>
                </a:solidFill>
              </a:defRPr>
            </a:lvl1pPr>
          </a:lstStyle>
          <a:p>
            <a:pPr lvl="0"/>
            <a:r>
              <a:rPr lang="en-US" dirty="0" smtClean="0"/>
              <a:t>Question: insert relevant survey question (include scale, aided/unaided , etc. in parentheses as applicable) </a:t>
            </a:r>
          </a:p>
        </p:txBody>
      </p:sp>
      <p:sp>
        <p:nvSpPr>
          <p:cNvPr id="8" name="Text Placeholder 6"/>
          <p:cNvSpPr>
            <a:spLocks noGrp="1"/>
          </p:cNvSpPr>
          <p:nvPr>
            <p:ph type="body" sz="quarter" idx="12"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2132"/>
                </a:solidFill>
              </a:defRPr>
            </a:lvl1pPr>
          </a:lstStyle>
          <a:p>
            <a:pPr lvl="0"/>
            <a:r>
              <a:rPr lang="en-US" dirty="0" smtClean="0"/>
              <a:t>Source: Study name hyperlink, Month Year</a:t>
            </a:r>
            <a:endParaRPr lang="en-US" dirty="0"/>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Content and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80808"/>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990600"/>
            <a:ext cx="8839200" cy="2514600"/>
          </a:xfrm>
        </p:spPr>
        <p:txBody>
          <a:bodyPr/>
          <a:lstStyle>
            <a:lvl1pPr>
              <a:defRPr>
                <a:solidFill>
                  <a:srgbClr val="004568"/>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2"/>
          <p:cNvSpPr>
            <a:spLocks noGrp="1"/>
          </p:cNvSpPr>
          <p:nvPr>
            <p:ph idx="10"/>
          </p:nvPr>
        </p:nvSpPr>
        <p:spPr>
          <a:xfrm>
            <a:off x="152400" y="3581400"/>
            <a:ext cx="88392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hasCustomPrompt="1"/>
          </p:nvPr>
        </p:nvSpPr>
        <p:spPr>
          <a:xfrm>
            <a:off x="152400" y="6400800"/>
            <a:ext cx="8839200" cy="228600"/>
          </a:xfrm>
        </p:spPr>
        <p:txBody>
          <a:bodyPr>
            <a:normAutofit/>
          </a:bodyPr>
          <a:lstStyle>
            <a:lvl1pPr algn="l">
              <a:buNone/>
              <a:defRPr sz="900" i="1" baseline="0">
                <a:solidFill>
                  <a:srgbClr val="000000"/>
                </a:solidFill>
              </a:defRPr>
            </a:lvl1pPr>
          </a:lstStyle>
          <a:p>
            <a:pPr lvl="0"/>
            <a:r>
              <a:rPr lang="en-US" dirty="0" smtClean="0"/>
              <a:t>Source: Study name hyperlink, Month Year</a:t>
            </a:r>
            <a:endParaRPr lang="en-US" dirty="0"/>
          </a:p>
        </p:txBody>
      </p:sp>
      <p:sp>
        <p:nvSpPr>
          <p:cNvPr id="6" name="Text Placeholder 6"/>
          <p:cNvSpPr>
            <a:spLocks noGrp="1"/>
          </p:cNvSpPr>
          <p:nvPr>
            <p:ph type="body" sz="quarter" idx="12" hasCustomPrompt="1"/>
          </p:nvPr>
        </p:nvSpPr>
        <p:spPr>
          <a:xfrm>
            <a:off x="152400" y="6172200"/>
            <a:ext cx="8839200" cy="228600"/>
          </a:xfrm>
        </p:spPr>
        <p:txBody>
          <a:bodyPr>
            <a:normAutofit/>
          </a:bodyPr>
          <a:lstStyle>
            <a:lvl1pPr algn="l">
              <a:buNone/>
              <a:defRPr sz="900" i="1" baseline="0">
                <a:solidFill>
                  <a:srgbClr val="000000"/>
                </a:solidFill>
              </a:defRPr>
            </a:lvl1pPr>
          </a:lstStyle>
          <a:p>
            <a:pPr lvl="0"/>
            <a:r>
              <a:rPr lang="en-US" dirty="0" smtClean="0"/>
              <a:t>Question: (Don’t forget to include the scale  or aided/unaided, etc. in parentheses after question)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 USE AS LAST RESORT">
    <p:spTree>
      <p:nvGrpSpPr>
        <p:cNvPr id="1" name=""/>
        <p:cNvGrpSpPr/>
        <p:nvPr/>
      </p:nvGrpSpPr>
      <p:grpSpPr>
        <a:xfrm>
          <a:off x="0" y="0"/>
          <a:ext cx="0" cy="0"/>
          <a:chOff x="0" y="0"/>
          <a:chExt cx="0" cy="0"/>
        </a:xfrm>
      </p:grpSpPr>
      <p:sp>
        <p:nvSpPr>
          <p:cNvPr id="7" name="Content Placeholder 6"/>
          <p:cNvSpPr>
            <a:spLocks noGrp="1"/>
          </p:cNvSpPr>
          <p:nvPr>
            <p:ph sz="quarter" idx="11" hasCustomPrompt="1"/>
          </p:nvPr>
        </p:nvSpPr>
        <p:spPr>
          <a:xfrm>
            <a:off x="762000" y="1828800"/>
            <a:ext cx="7391400" cy="2819400"/>
          </a:xfrm>
        </p:spPr>
        <p:txBody>
          <a:bodyPr>
            <a:normAutofit/>
          </a:bodyPr>
          <a:lstStyle>
            <a:lvl1pPr marL="342900" marR="0" indent="-342900" algn="l" defTabSz="914400" rtl="0" eaLnBrk="1" fontAlgn="auto" latinLnBrk="0" hangingPunct="1">
              <a:lnSpc>
                <a:spcPct val="100000"/>
              </a:lnSpc>
              <a:spcBef>
                <a:spcPct val="20000"/>
              </a:spcBef>
              <a:spcAft>
                <a:spcPts val="0"/>
              </a:spcAft>
              <a:buClr>
                <a:schemeClr val="tx1"/>
              </a:buClr>
              <a:buSzPct val="90000"/>
              <a:buFontTx/>
              <a:buBlip>
                <a:blip r:embed="rId2"/>
              </a:buBlip>
              <a:tabLst/>
              <a:defRPr lang="en-US" sz="1600" kern="1200" baseline="0" noProof="0" dirty="0" smtClean="0">
                <a:solidFill>
                  <a:srgbClr val="005568"/>
                </a:solidFill>
                <a:latin typeface="+mn-lt"/>
                <a:ea typeface="+mn-ea"/>
                <a:cs typeface="+mn-cs"/>
              </a:defRPr>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Char char="–"/>
              <a:tabLst/>
              <a:defRPr kumimoji="0" lang="en-US" sz="1400" b="0" i="0" u="none" strike="noStrike" kern="1200" cap="none" spc="0" normalizeH="0" baseline="0" noProof="0" dirty="0" smtClean="0">
                <a:ln>
                  <a:noFill/>
                </a:ln>
                <a:solidFill>
                  <a:schemeClr val="bg2">
                    <a:lumMod val="50000"/>
                  </a:schemeClr>
                </a:solidFill>
                <a:effectLst/>
                <a:uLnTx/>
                <a:uFillTx/>
                <a:latin typeface="+mn-lt"/>
                <a:ea typeface="+mn-ea"/>
                <a:cs typeface="+mn-cs"/>
              </a:defRPr>
            </a:lvl2pPr>
          </a:lstStyle>
          <a:p>
            <a:pPr marL="342900" marR="0" lvl="0" indent="-342900" algn="l" defTabSz="914400" rtl="0" eaLnBrk="1" fontAlgn="auto" latinLnBrk="0" hangingPunct="1">
              <a:lnSpc>
                <a:spcPct val="100000"/>
              </a:lnSpc>
              <a:spcBef>
                <a:spcPct val="20000"/>
              </a:spcBef>
              <a:spcAft>
                <a:spcPts val="0"/>
              </a:spcAft>
              <a:buClr>
                <a:schemeClr val="tx1"/>
              </a:buClr>
              <a:buSzPct val="90000"/>
              <a:buFontTx/>
              <a:buBlip>
                <a:blip r:embed="rId3"/>
              </a:buBlip>
              <a:tabLst/>
              <a:defRPr/>
            </a:pPr>
            <a:r>
              <a:rPr kumimoji="0" lang="en-US" sz="1600" b="0" i="0" u="none" strike="noStrike" kern="1200" cap="none" spc="0" normalizeH="0" baseline="0" noProof="0" dirty="0" smtClean="0">
                <a:ln>
                  <a:noFill/>
                </a:ln>
                <a:solidFill>
                  <a:srgbClr val="005568"/>
                </a:solidFill>
                <a:effectLst/>
                <a:uLnTx/>
                <a:uFillTx/>
                <a:latin typeface="+mn-lt"/>
                <a:ea typeface="+mn-ea"/>
                <a:cs typeface="+mn-cs"/>
              </a:rPr>
              <a:t>Use this layout ONLY for large images/pictures that require an entire slide without title or text</a:t>
            </a:r>
          </a:p>
        </p:txBody>
      </p:sp>
      <p:sp>
        <p:nvSpPr>
          <p:cNvPr id="8" name="Text Placeholder 6"/>
          <p:cNvSpPr>
            <a:spLocks noGrp="1"/>
          </p:cNvSpPr>
          <p:nvPr>
            <p:ph type="body" sz="quarter" idx="12"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Question: insert relevant survey question (include scale, aided/unaided , etc. in parentheses as applicable) </a:t>
            </a:r>
          </a:p>
        </p:txBody>
      </p:sp>
      <p:sp>
        <p:nvSpPr>
          <p:cNvPr id="9" name="Text Placeholder 6"/>
          <p:cNvSpPr>
            <a:spLocks noGrp="1"/>
          </p:cNvSpPr>
          <p:nvPr>
            <p:ph type="body" sz="quarter" idx="13"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0000"/>
                </a:solidFill>
              </a:defRPr>
            </a:lvl1pPr>
          </a:lstStyle>
          <a:p>
            <a:pPr lvl="0"/>
            <a:r>
              <a:rPr lang="en-US" dirty="0" smtClean="0"/>
              <a:t>Source: Study name hyperlink, Month Year</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hort Text Above and Object (Chart, Table, et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80808"/>
                </a:solidFill>
              </a:defRPr>
            </a:lvl1pPr>
          </a:lstStyle>
          <a:p>
            <a:r>
              <a:rPr lang="en-US" dirty="0" smtClean="0"/>
              <a:t>Click to edit Master title style</a:t>
            </a:r>
            <a:endParaRPr lang="en-US" dirty="0"/>
          </a:p>
        </p:txBody>
      </p:sp>
      <p:sp>
        <p:nvSpPr>
          <p:cNvPr id="9" name="Text Placeholder 6"/>
          <p:cNvSpPr>
            <a:spLocks noGrp="1"/>
          </p:cNvSpPr>
          <p:nvPr>
            <p:ph type="body" sz="quarter" idx="12" hasCustomPrompt="1"/>
          </p:nvPr>
        </p:nvSpPr>
        <p:spPr>
          <a:xfrm>
            <a:off x="152400" y="6400800"/>
            <a:ext cx="8839200" cy="228600"/>
          </a:xfrm>
        </p:spPr>
        <p:txBody>
          <a:bodyPr>
            <a:normAutofit/>
          </a:bodyPr>
          <a:lstStyle>
            <a:lvl1pPr algn="l">
              <a:buNone/>
              <a:defRPr sz="900" i="1" baseline="0">
                <a:solidFill>
                  <a:srgbClr val="000000"/>
                </a:solidFill>
              </a:defRPr>
            </a:lvl1pPr>
          </a:lstStyle>
          <a:p>
            <a:pPr lvl="0"/>
            <a:r>
              <a:rPr lang="en-US" dirty="0" smtClean="0"/>
              <a:t>Source: Study name hyperlink, Month Year</a:t>
            </a:r>
            <a:endParaRPr lang="en-US" dirty="0"/>
          </a:p>
        </p:txBody>
      </p:sp>
      <p:sp>
        <p:nvSpPr>
          <p:cNvPr id="10" name="Text Placeholder 6"/>
          <p:cNvSpPr>
            <a:spLocks noGrp="1"/>
          </p:cNvSpPr>
          <p:nvPr>
            <p:ph type="body" sz="quarter" idx="13" hasCustomPrompt="1"/>
          </p:nvPr>
        </p:nvSpPr>
        <p:spPr>
          <a:xfrm>
            <a:off x="152400" y="6172200"/>
            <a:ext cx="8839200" cy="228600"/>
          </a:xfrm>
        </p:spPr>
        <p:txBody>
          <a:bodyPr>
            <a:normAutofit/>
          </a:bodyPr>
          <a:lstStyle>
            <a:lvl1pPr algn="l">
              <a:buNone/>
              <a:defRPr sz="900" i="1" baseline="0">
                <a:solidFill>
                  <a:srgbClr val="000000"/>
                </a:solidFill>
              </a:defRPr>
            </a:lvl1pPr>
          </a:lstStyle>
          <a:p>
            <a:pPr lvl="0"/>
            <a:r>
              <a:rPr lang="en-US" dirty="0" smtClean="0"/>
              <a:t>Question: (Don’t forget to include the scale  or aided/unaided, etc. in parentheses after question)</a:t>
            </a:r>
            <a:endParaRPr lang="en-US" dirty="0"/>
          </a:p>
        </p:txBody>
      </p:sp>
      <p:sp>
        <p:nvSpPr>
          <p:cNvPr id="12" name="Text Placeholder 11"/>
          <p:cNvSpPr>
            <a:spLocks noGrp="1"/>
          </p:cNvSpPr>
          <p:nvPr>
            <p:ph type="body" sz="quarter" idx="14"/>
          </p:nvPr>
        </p:nvSpPr>
        <p:spPr>
          <a:xfrm>
            <a:off x="152400" y="1066800"/>
            <a:ext cx="8839200" cy="914400"/>
          </a:xfrm>
        </p:spPr>
        <p:txBody>
          <a:bodyPr/>
          <a:lstStyle/>
          <a:p>
            <a:pPr lvl="0"/>
            <a:r>
              <a:rPr lang="en-US" dirty="0" smtClean="0"/>
              <a:t>Click to edit Master text styles</a:t>
            </a:r>
          </a:p>
          <a:p>
            <a:pPr lvl="1"/>
            <a:r>
              <a:rPr lang="en-US" dirty="0" smtClean="0"/>
              <a:t>Second level</a:t>
            </a:r>
          </a:p>
        </p:txBody>
      </p:sp>
      <p:sp>
        <p:nvSpPr>
          <p:cNvPr id="14" name="Content Placeholder 13"/>
          <p:cNvSpPr>
            <a:spLocks noGrp="1"/>
          </p:cNvSpPr>
          <p:nvPr>
            <p:ph sz="quarter" idx="15"/>
          </p:nvPr>
        </p:nvSpPr>
        <p:spPr>
          <a:xfrm>
            <a:off x="152400" y="2133600"/>
            <a:ext cx="8839200" cy="4038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Chart/Table and Text Below">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839200" cy="381000"/>
          </a:xfrm>
        </p:spPr>
        <p:txBody>
          <a:bodyPr/>
          <a:lstStyle>
            <a:lvl1pPr>
              <a:defRPr>
                <a:solidFill>
                  <a:srgbClr val="080808"/>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52400" y="1066800"/>
            <a:ext cx="8839200" cy="3962400"/>
          </a:xfrm>
          <a:prstGeom prst="rect">
            <a:avLst/>
          </a:prstGeom>
        </p:spPr>
        <p:txBody>
          <a:bodyPr/>
          <a:lstStyle>
            <a:lvl1pPr>
              <a:defRPr baseline="0">
                <a:solidFill>
                  <a:srgbClr val="004568"/>
                </a:solidFill>
              </a:defRPr>
            </a:lvl1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Text Placeholder 6"/>
          <p:cNvSpPr>
            <a:spLocks noGrp="1"/>
          </p:cNvSpPr>
          <p:nvPr>
            <p:ph type="body" sz="quarter" idx="11"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2132"/>
                </a:solidFill>
              </a:defRPr>
            </a:lvl1pPr>
          </a:lstStyle>
          <a:p>
            <a:pPr lvl="0"/>
            <a:r>
              <a:rPr lang="en-US" dirty="0" smtClean="0"/>
              <a:t>Question: insert relevant survey question (include scale, aided/unaided , etc. in parentheses as applicable) </a:t>
            </a:r>
          </a:p>
        </p:txBody>
      </p:sp>
      <p:sp>
        <p:nvSpPr>
          <p:cNvPr id="6" name="Text Placeholder 6"/>
          <p:cNvSpPr>
            <a:spLocks noGrp="1"/>
          </p:cNvSpPr>
          <p:nvPr>
            <p:ph type="body" sz="quarter" idx="12"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2132"/>
                </a:solidFill>
              </a:defRPr>
            </a:lvl1pPr>
          </a:lstStyle>
          <a:p>
            <a:pPr lvl="0"/>
            <a:r>
              <a:rPr lang="en-US" dirty="0" smtClean="0"/>
              <a:t>Source: Study name hyperlink, Month Year</a:t>
            </a:r>
            <a:endParaRPr lang="en-US" dirty="0"/>
          </a:p>
        </p:txBody>
      </p:sp>
      <p:sp>
        <p:nvSpPr>
          <p:cNvPr id="9" name="Text Placeholder 8"/>
          <p:cNvSpPr>
            <a:spLocks noGrp="1"/>
          </p:cNvSpPr>
          <p:nvPr>
            <p:ph type="body" sz="quarter" idx="13"/>
          </p:nvPr>
        </p:nvSpPr>
        <p:spPr>
          <a:xfrm>
            <a:off x="152400" y="5181600"/>
            <a:ext cx="8839200" cy="914400"/>
          </a:xfrm>
        </p:spPr>
        <p:txBody>
          <a:bodyPr/>
          <a:lstStyle>
            <a:lvl1pPr>
              <a:defRPr>
                <a:solidFill>
                  <a:srgbClr val="004568"/>
                </a:solidFill>
              </a:defRPr>
            </a:lvl1pPr>
            <a:lvl2pPr>
              <a:defRPr/>
            </a:lvl2pPr>
          </a:lstStyle>
          <a:p>
            <a:pPr lvl="0"/>
            <a:r>
              <a:rPr lang="en-US" dirty="0" smtClean="0"/>
              <a:t>Click to edit Master text styles</a:t>
            </a:r>
          </a:p>
          <a:p>
            <a:pPr lvl="1"/>
            <a:r>
              <a:rPr lang="en-US" dirty="0" smtClean="0"/>
              <a:t>Second level</a:t>
            </a:r>
          </a:p>
          <a:p>
            <a:pPr lvl="1"/>
            <a:r>
              <a:rPr lang="en-US" dirty="0" smtClean="0"/>
              <a:t>Second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ide by Sid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Content Placeholder 2"/>
          <p:cNvSpPr>
            <a:spLocks noGrp="1"/>
          </p:cNvSpPr>
          <p:nvPr>
            <p:ph idx="1"/>
          </p:nvPr>
        </p:nvSpPr>
        <p:spPr>
          <a:xfrm>
            <a:off x="152400" y="990600"/>
            <a:ext cx="43434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idx="10"/>
          </p:nvPr>
        </p:nvSpPr>
        <p:spPr>
          <a:xfrm>
            <a:off x="4648200" y="990600"/>
            <a:ext cx="43434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hasCustomPrompt="1"/>
          </p:nvPr>
        </p:nvSpPr>
        <p:spPr>
          <a:xfrm>
            <a:off x="152400" y="6172200"/>
            <a:ext cx="8839200" cy="228600"/>
          </a:xfrm>
          <a:prstGeom prst="rect">
            <a:avLst/>
          </a:prstGeom>
        </p:spPr>
        <p:txBody>
          <a:bodyPr>
            <a:normAutofit/>
          </a:bodyPr>
          <a:lstStyle>
            <a:lvl1pPr algn="l">
              <a:spcBef>
                <a:spcPts val="0"/>
              </a:spcBef>
              <a:buNone/>
              <a:defRPr sz="900" i="1" baseline="0">
                <a:solidFill>
                  <a:srgbClr val="002132"/>
                </a:solidFill>
              </a:defRPr>
            </a:lvl1pPr>
          </a:lstStyle>
          <a:p>
            <a:pPr lvl="0"/>
            <a:r>
              <a:rPr lang="en-US" dirty="0" smtClean="0"/>
              <a:t>Question: insert relevant survey question (include scale, aided/unaided , etc. in parentheses as applicable) </a:t>
            </a:r>
          </a:p>
        </p:txBody>
      </p:sp>
      <p:sp>
        <p:nvSpPr>
          <p:cNvPr id="8" name="Text Placeholder 6"/>
          <p:cNvSpPr>
            <a:spLocks noGrp="1"/>
          </p:cNvSpPr>
          <p:nvPr>
            <p:ph type="body" sz="quarter" idx="12" hasCustomPrompt="1"/>
          </p:nvPr>
        </p:nvSpPr>
        <p:spPr>
          <a:xfrm>
            <a:off x="152400" y="6400800"/>
            <a:ext cx="8839200" cy="228600"/>
          </a:xfrm>
          <a:prstGeom prst="rect">
            <a:avLst/>
          </a:prstGeom>
        </p:spPr>
        <p:txBody>
          <a:bodyPr>
            <a:normAutofit/>
          </a:bodyPr>
          <a:lstStyle>
            <a:lvl1pPr algn="l">
              <a:spcBef>
                <a:spcPts val="0"/>
              </a:spcBef>
              <a:buNone/>
              <a:defRPr sz="900" i="1" baseline="0">
                <a:solidFill>
                  <a:srgbClr val="002132"/>
                </a:solidFill>
              </a:defRPr>
            </a:lvl1pPr>
          </a:lstStyle>
          <a:p>
            <a:pPr lvl="0"/>
            <a:r>
              <a:rPr lang="en-US" dirty="0" smtClean="0"/>
              <a:t>Source: Study name hyperlink, Month Year</a:t>
            </a:r>
            <a:endParaRPr lang="en-US" dirty="0"/>
          </a:p>
        </p:txBody>
      </p:sp>
    </p:spTree>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0" y="6629400"/>
            <a:ext cx="9144000" cy="228600"/>
          </a:xfrm>
          <a:prstGeom prst="rect">
            <a:avLst/>
          </a:prstGeom>
          <a:solidFill>
            <a:srgbClr val="377E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52400" y="317500"/>
            <a:ext cx="8839200" cy="381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52400" y="762000"/>
            <a:ext cx="8839200" cy="5765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Rectangle 8"/>
          <p:cNvSpPr txBox="1">
            <a:spLocks noChangeArrowheads="1"/>
          </p:cNvSpPr>
          <p:nvPr/>
        </p:nvSpPr>
        <p:spPr bwMode="auto">
          <a:xfrm>
            <a:off x="30480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900" i="1">
                <a:solidFill>
                  <a:schemeClr val="bg1"/>
                </a:solidFill>
                <a:latin typeface="Arial"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900" b="0" i="1" u="none" strike="noStrike" kern="1200" cap="none" spc="0" normalizeH="0" baseline="0" noProof="0" dirty="0" smtClean="0">
                <a:ln>
                  <a:noFill/>
                </a:ln>
                <a:solidFill>
                  <a:schemeClr val="bg1"/>
                </a:solidFill>
                <a:effectLst/>
                <a:uLnTx/>
                <a:uFillTx/>
                <a:latin typeface="Arial" charset="0"/>
                <a:ea typeface="+mn-ea"/>
                <a:cs typeface="+mn-cs"/>
              </a:rPr>
              <a:t>Microsoft Confidential</a:t>
            </a:r>
            <a:endParaRPr kumimoji="0" lang="en-US" sz="900" b="0" i="1" u="none" strike="noStrike" kern="1200" cap="none" spc="0" normalizeH="0" baseline="0" noProof="0" dirty="0">
              <a:ln>
                <a:noFill/>
              </a:ln>
              <a:solidFill>
                <a:schemeClr val="bg1"/>
              </a:solidFill>
              <a:effectLst/>
              <a:uLnTx/>
              <a:uFillTx/>
              <a:latin typeface="Arial" charset="0"/>
              <a:ea typeface="+mn-ea"/>
              <a:cs typeface="+mn-cs"/>
            </a:endParaRPr>
          </a:p>
        </p:txBody>
      </p:sp>
      <p:sp>
        <p:nvSpPr>
          <p:cNvPr id="24" name="Rectangle 23"/>
          <p:cNvSpPr>
            <a:spLocks noChangeArrowheads="1"/>
          </p:cNvSpPr>
          <p:nvPr/>
        </p:nvSpPr>
        <p:spPr bwMode="auto">
          <a:xfrm>
            <a:off x="6781800" y="6629400"/>
            <a:ext cx="2133600" cy="228600"/>
          </a:xfrm>
          <a:prstGeom prst="rect">
            <a:avLst/>
          </a:prstGeom>
          <a:noFill/>
          <a:ln w="9525">
            <a:noFill/>
            <a:miter lim="800000"/>
            <a:headEnd/>
            <a:tailEnd/>
          </a:ln>
          <a:effectLst/>
        </p:spPr>
        <p:txBody>
          <a:bodyPr/>
          <a:lstStyle/>
          <a:p>
            <a:pPr algn="r">
              <a:spcBef>
                <a:spcPct val="0"/>
              </a:spcBef>
            </a:pPr>
            <a:fld id="{1AAB0EE0-FAF6-47D4-AB90-FDC699F138FE}" type="slidenum">
              <a:rPr lang="en-US" sz="900" i="1" smtClean="0">
                <a:solidFill>
                  <a:schemeClr val="bg1"/>
                </a:solidFill>
                <a:latin typeface="Arial" charset="0"/>
              </a:rPr>
              <a:pPr algn="r">
                <a:spcBef>
                  <a:spcPct val="0"/>
                </a:spcBef>
              </a:pPr>
              <a:t>‹#›</a:t>
            </a:fld>
            <a:endParaRPr lang="en-US" sz="900" i="1" dirty="0">
              <a:solidFill>
                <a:schemeClr val="bg1"/>
              </a:solidFill>
              <a:latin typeface="Arial" charset="0"/>
            </a:endParaRPr>
          </a:p>
        </p:txBody>
      </p:sp>
      <p:sp>
        <p:nvSpPr>
          <p:cNvPr id="9" name="Rectangle 8"/>
          <p:cNvSpPr/>
          <p:nvPr/>
        </p:nvSpPr>
        <p:spPr>
          <a:xfrm>
            <a:off x="0" y="6629400"/>
            <a:ext cx="9144000" cy="228600"/>
          </a:xfrm>
          <a:prstGeom prst="rec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8"/>
          <p:cNvSpPr txBox="1">
            <a:spLocks noChangeArrowheads="1"/>
          </p:cNvSpPr>
          <p:nvPr/>
        </p:nvSpPr>
        <p:spPr bwMode="auto">
          <a:xfrm>
            <a:off x="304800" y="6629400"/>
            <a:ext cx="2133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900" i="1">
                <a:solidFill>
                  <a:schemeClr val="bg1"/>
                </a:solidFill>
                <a:latin typeface="Arial"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900" b="0" i="1" u="none" strike="noStrike" kern="1200" cap="none" spc="0" normalizeH="0" baseline="0" noProof="0" dirty="0" smtClean="0">
                <a:ln>
                  <a:noFill/>
                </a:ln>
                <a:solidFill>
                  <a:schemeClr val="bg1"/>
                </a:solidFill>
                <a:effectLst/>
                <a:uLnTx/>
                <a:uFillTx/>
                <a:latin typeface="Arial" charset="0"/>
                <a:ea typeface="+mn-ea"/>
                <a:cs typeface="+mn-cs"/>
              </a:rPr>
              <a:t>Microsoft Confidential</a:t>
            </a:r>
            <a:endParaRPr kumimoji="0" lang="en-US" sz="900" b="0" i="1" u="none" strike="noStrike" kern="1200" cap="none" spc="0" normalizeH="0" baseline="0" noProof="0" dirty="0">
              <a:ln>
                <a:noFill/>
              </a:ln>
              <a:solidFill>
                <a:schemeClr val="bg1"/>
              </a:solidFill>
              <a:effectLst/>
              <a:uLnTx/>
              <a:uFillTx/>
              <a:latin typeface="Arial" charset="0"/>
              <a:ea typeface="+mn-ea"/>
              <a:cs typeface="+mn-cs"/>
            </a:endParaRPr>
          </a:p>
        </p:txBody>
      </p:sp>
      <p:sp>
        <p:nvSpPr>
          <p:cNvPr id="15" name="Rectangle 14"/>
          <p:cNvSpPr>
            <a:spLocks noChangeArrowheads="1"/>
          </p:cNvSpPr>
          <p:nvPr/>
        </p:nvSpPr>
        <p:spPr bwMode="auto">
          <a:xfrm>
            <a:off x="6781800" y="6629400"/>
            <a:ext cx="2133600" cy="228600"/>
          </a:xfrm>
          <a:prstGeom prst="rect">
            <a:avLst/>
          </a:prstGeom>
          <a:noFill/>
          <a:ln w="9525">
            <a:noFill/>
            <a:miter lim="800000"/>
            <a:headEnd/>
            <a:tailEnd/>
          </a:ln>
          <a:effectLst/>
        </p:spPr>
        <p:txBody>
          <a:bodyPr/>
          <a:lstStyle/>
          <a:p>
            <a:pPr algn="r">
              <a:spcBef>
                <a:spcPct val="0"/>
              </a:spcBef>
            </a:pPr>
            <a:fld id="{1AAB0EE0-FAF6-47D4-AB90-FDC699F138FE}" type="slidenum">
              <a:rPr lang="en-US" sz="900" i="1" smtClean="0">
                <a:solidFill>
                  <a:schemeClr val="bg1"/>
                </a:solidFill>
                <a:latin typeface="Arial" charset="0"/>
              </a:rPr>
              <a:pPr algn="r">
                <a:spcBef>
                  <a:spcPct val="0"/>
                </a:spcBef>
              </a:pPr>
              <a:t>‹#›</a:t>
            </a:fld>
            <a:endParaRPr lang="en-US" sz="900" i="1" dirty="0">
              <a:solidFill>
                <a:schemeClr val="bg1"/>
              </a:solidFill>
              <a:latin typeface="Arial" charset="0"/>
            </a:endParaRPr>
          </a:p>
        </p:txBody>
      </p:sp>
      <p:pic>
        <p:nvPicPr>
          <p:cNvPr id="17" name="Picture 4"/>
          <p:cNvPicPr>
            <a:picLocks noChangeAspect="1" noChangeArrowheads="1"/>
          </p:cNvPicPr>
          <p:nvPr userDrawn="1"/>
        </p:nvPicPr>
        <p:blipFill>
          <a:blip r:embed="rId14" cstate="print"/>
          <a:srcRect l="901" t="84063"/>
          <a:stretch>
            <a:fillRect/>
          </a:stretch>
        </p:blipFill>
        <p:spPr bwMode="auto">
          <a:xfrm>
            <a:off x="0" y="0"/>
            <a:ext cx="9150350" cy="30790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7" r:id="rId4"/>
    <p:sldLayoutId id="2147483818" r:id="rId5"/>
    <p:sldLayoutId id="2147483822" r:id="rId6"/>
    <p:sldLayoutId id="2147483806" r:id="rId7"/>
    <p:sldLayoutId id="2147483802" r:id="rId8"/>
    <p:sldLayoutId id="2147483796" r:id="rId9"/>
    <p:sldLayoutId id="2147483809" r:id="rId10"/>
    <p:sldLayoutId id="2147483810" r:id="rId11"/>
    <p:sldLayoutId id="2147483811" r:id="rId12"/>
  </p:sldLayoutIdLst>
  <p:hf hdr="0"/>
  <p:txStyles>
    <p:titleStyle>
      <a:lvl1pPr algn="l" defTabSz="914400" rtl="0" eaLnBrk="1" latinLnBrk="0" hangingPunct="1">
        <a:spcBef>
          <a:spcPct val="0"/>
        </a:spcBef>
        <a:buNone/>
        <a:defRPr sz="2400" kern="1200">
          <a:solidFill>
            <a:srgbClr val="080808"/>
          </a:solidFill>
          <a:latin typeface="Calibri" pitchFamily="34" charset="0"/>
          <a:ea typeface="+mj-ea"/>
          <a:cs typeface="Calibri" pitchFamily="34" charset="0"/>
        </a:defRPr>
      </a:lvl1pPr>
    </p:titleStyle>
    <p:bodyStyle>
      <a:lvl1pPr marL="342900" indent="-342900" algn="l" defTabSz="914400" rtl="0" eaLnBrk="1" latinLnBrk="0" hangingPunct="1">
        <a:spcBef>
          <a:spcPct val="20000"/>
        </a:spcBef>
        <a:buClr>
          <a:schemeClr val="tx1"/>
        </a:buClr>
        <a:buSzPct val="80000"/>
        <a:buFontTx/>
        <a:buBlip>
          <a:blip r:embed="rId15"/>
        </a:buBlip>
        <a:defRPr sz="1600" kern="1200" baseline="0">
          <a:solidFill>
            <a:srgbClr val="080808"/>
          </a:solidFill>
          <a:latin typeface="Calibri" pitchFamily="34" charset="0"/>
          <a:ea typeface="+mn-ea"/>
          <a:cs typeface="Calibri" pitchFamily="34" charset="0"/>
        </a:defRPr>
      </a:lvl1pPr>
      <a:lvl2pPr marL="742950" indent="-285750" algn="l" defTabSz="914400" rtl="0" eaLnBrk="1" latinLnBrk="0" hangingPunct="1">
        <a:spcBef>
          <a:spcPct val="20000"/>
        </a:spcBef>
        <a:buFont typeface="Arial" pitchFamily="34" charset="0"/>
        <a:buChar char="–"/>
        <a:defRPr sz="1400" kern="1200" baseline="0">
          <a:solidFill>
            <a:srgbClr val="080808"/>
          </a:solidFill>
          <a:latin typeface="Calibri" pitchFamily="34" charset="0"/>
          <a:ea typeface="+mn-ea"/>
          <a:cs typeface="Calibri" pitchFamily="34" charset="0"/>
        </a:defRPr>
      </a:lvl2pPr>
      <a:lvl3pPr marL="1143000" indent="-228600" algn="l" defTabSz="914400" rtl="0" eaLnBrk="1" latinLnBrk="0" hangingPunct="1">
        <a:spcBef>
          <a:spcPct val="20000"/>
        </a:spcBef>
        <a:buSzPct val="70000"/>
        <a:buFontTx/>
        <a:buBlip>
          <a:blip r:embed="rId15"/>
        </a:buBlip>
        <a:defRPr sz="1200" kern="1200" baseline="0">
          <a:solidFill>
            <a:srgbClr val="080808"/>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100" kern="1200" baseline="0">
          <a:solidFill>
            <a:srgbClr val="080808"/>
          </a:solidFill>
          <a:latin typeface="Calibri" pitchFamily="34" charset="0"/>
          <a:ea typeface="+mn-ea"/>
          <a:cs typeface="Calibri" pitchFamily="34" charset="0"/>
        </a:defRPr>
      </a:lvl4pPr>
      <a:lvl5pPr marL="2057400" indent="-228600" algn="l" defTabSz="914400" rtl="0" eaLnBrk="1" latinLnBrk="0" hangingPunct="1">
        <a:spcBef>
          <a:spcPct val="20000"/>
        </a:spcBef>
        <a:buFont typeface="Arial" pitchFamily="34" charset="0"/>
        <a:buChar char="»"/>
        <a:defRPr sz="1000" kern="1200" baseline="0">
          <a:solidFill>
            <a:srgbClr val="080808"/>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3.xml"/><Relationship Id="rId4" Type="http://schemas.openxmlformats.org/officeDocument/2006/relationships/chart" Target="../charts/chart17.xml"/></Relationships>
</file>

<file path=ppt/slides/_rels/slide16.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3.xml"/><Relationship Id="rId4" Type="http://schemas.openxmlformats.org/officeDocument/2006/relationships/chart" Target="../charts/chart23.xml"/></Relationships>
</file>

<file path=ppt/slides/_rels/slide23.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chart" Target="../charts/chart24.xml"/><Relationship Id="rId1" Type="http://schemas.openxmlformats.org/officeDocument/2006/relationships/slideLayout" Target="../slideLayouts/slideLayout3.xml"/><Relationship Id="rId4" Type="http://schemas.openxmlformats.org/officeDocument/2006/relationships/chart" Target="../charts/chart26.xml"/></Relationships>
</file>

<file path=ppt/slides/_rels/slide24.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3.xml"/><Relationship Id="rId4" Type="http://schemas.openxmlformats.org/officeDocument/2006/relationships/chart" Target="../charts/chart29.xml"/></Relationships>
</file>

<file path=ppt/slides/_rels/slide25.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chart" Target="../charts/chart30.xml"/><Relationship Id="rId1" Type="http://schemas.openxmlformats.org/officeDocument/2006/relationships/slideLayout" Target="../slideLayouts/slideLayout3.xml"/><Relationship Id="rId4" Type="http://schemas.openxmlformats.org/officeDocument/2006/relationships/chart" Target="../charts/chart32.xml"/></Relationships>
</file>

<file path=ppt/slides/_rels/slide26.xml.rels><?xml version="1.0" encoding="UTF-8" standalone="yes"?>
<Relationships xmlns="http://schemas.openxmlformats.org/package/2006/relationships"><Relationship Id="rId2" Type="http://schemas.openxmlformats.org/officeDocument/2006/relationships/chart" Target="../charts/chart3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chart" Target="../charts/chart3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chart" Target="../charts/chart3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3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3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3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chart" Target="../charts/chart4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chart" Target="../charts/chart4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4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chart" Target="../charts/chart43.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chart" Target="../charts/chart44.xml"/><Relationship Id="rId1" Type="http://schemas.openxmlformats.org/officeDocument/2006/relationships/slideLayout" Target="../slideLayouts/slideLayout3.xml"/><Relationship Id="rId4" Type="http://schemas.openxmlformats.org/officeDocument/2006/relationships/chart" Target="../charts/char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4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chart" Target="../charts/chart4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chart" Target="../charts/chart4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chart" Target="../charts/chart5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chart" Target="../charts/chart5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chart" Target="../charts/chart5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chart" Target="../charts/chart5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chart" Target="../charts/chart5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chart" Target="../charts/chart5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5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chart" Target="../charts/chart57.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chart" Target="../charts/chart58.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chart" Target="../charts/chart5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chart" Target="../charts/chart61.xml"/><Relationship Id="rId2" Type="http://schemas.openxmlformats.org/officeDocument/2006/relationships/chart" Target="../charts/chart60.xml"/><Relationship Id="rId1" Type="http://schemas.openxmlformats.org/officeDocument/2006/relationships/slideLayout" Target="../slideLayouts/slideLayout3.xml"/><Relationship Id="rId4" Type="http://schemas.openxmlformats.org/officeDocument/2006/relationships/chart" Target="../charts/chart62.xml"/></Relationships>
</file>

<file path=ppt/slides/_rels/slide55.xml.rels><?xml version="1.0" encoding="UTF-8" standalone="yes"?>
<Relationships xmlns="http://schemas.openxmlformats.org/package/2006/relationships"><Relationship Id="rId2" Type="http://schemas.openxmlformats.org/officeDocument/2006/relationships/chart" Target="../charts/chart63.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65.xml"/><Relationship Id="rId2" Type="http://schemas.openxmlformats.org/officeDocument/2006/relationships/chart" Target="../charts/chart64.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chart" Target="../charts/chart67.xml"/><Relationship Id="rId2" Type="http://schemas.openxmlformats.org/officeDocument/2006/relationships/chart" Target="../charts/chart66.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chart" Target="../charts/chart69.xml"/><Relationship Id="rId2" Type="http://schemas.openxmlformats.org/officeDocument/2006/relationships/chart" Target="../charts/chart68.xml"/><Relationship Id="rId1" Type="http://schemas.openxmlformats.org/officeDocument/2006/relationships/slideLayout" Target="../slideLayouts/slideLayout3.xml"/><Relationship Id="rId4" Type="http://schemas.openxmlformats.org/officeDocument/2006/relationships/chart" Target="../charts/chart70.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chart" Target="../charts/chart71.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chart" Target="../charts/chart73.xml"/><Relationship Id="rId2" Type="http://schemas.openxmlformats.org/officeDocument/2006/relationships/chart" Target="../charts/chart72.xml"/><Relationship Id="rId1" Type="http://schemas.openxmlformats.org/officeDocument/2006/relationships/slideLayout" Target="../slideLayouts/slideLayout3.xml"/><Relationship Id="rId4" Type="http://schemas.openxmlformats.org/officeDocument/2006/relationships/chart" Target="../charts/chart74.xml"/></Relationships>
</file>

<file path=ppt/slides/_rels/slide64.xml.rels><?xml version="1.0" encoding="UTF-8" standalone="yes"?>
<Relationships xmlns="http://schemas.openxmlformats.org/package/2006/relationships"><Relationship Id="rId3" Type="http://schemas.openxmlformats.org/officeDocument/2006/relationships/chart" Target="../charts/chart76.xml"/><Relationship Id="rId2" Type="http://schemas.openxmlformats.org/officeDocument/2006/relationships/chart" Target="../charts/chart75.xml"/><Relationship Id="rId1" Type="http://schemas.openxmlformats.org/officeDocument/2006/relationships/slideLayout" Target="../slideLayouts/slideLayout3.xml"/><Relationship Id="rId4" Type="http://schemas.openxmlformats.org/officeDocument/2006/relationships/chart" Target="../charts/chart7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chart" Target="../charts/chart78.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chart" Target="../charts/chart79.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chart" Target="../charts/chart80.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chart" Target="../charts/chart82.xml"/><Relationship Id="rId2" Type="http://schemas.openxmlformats.org/officeDocument/2006/relationships/chart" Target="../charts/chart81.xml"/><Relationship Id="rId1" Type="http://schemas.openxmlformats.org/officeDocument/2006/relationships/slideLayout" Target="../slideLayouts/slideLayout3.xml"/><Relationship Id="rId4" Type="http://schemas.openxmlformats.org/officeDocument/2006/relationships/chart" Target="../charts/chart83.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84.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chart" Target="../charts/chart85.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chart" Target="../charts/chart86.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chart" Target="../charts/chart87.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chart" Target="../charts/chart88.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chart" Target="../charts/chart89.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chart" Target="../charts/chart90.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chart" Target="../charts/chart91.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chart" Target="../charts/chart92.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chart" Target="../charts/chart9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chart" Target="../charts/chart94.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chart" Target="../charts/chart96.xml"/><Relationship Id="rId2" Type="http://schemas.openxmlformats.org/officeDocument/2006/relationships/chart" Target="../charts/chart95.xml"/><Relationship Id="rId1" Type="http://schemas.openxmlformats.org/officeDocument/2006/relationships/slideLayout" Target="../slideLayouts/slideLayout3.xml"/><Relationship Id="rId4" Type="http://schemas.openxmlformats.org/officeDocument/2006/relationships/chart" Target="../charts/chart9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chart" Target="../charts/chart98.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chart" Target="../charts/chart99.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chart" Target="../charts/chart101.xml"/><Relationship Id="rId2" Type="http://schemas.openxmlformats.org/officeDocument/2006/relationships/chart" Target="../charts/chart100.xml"/><Relationship Id="rId1" Type="http://schemas.openxmlformats.org/officeDocument/2006/relationships/slideLayout" Target="../slideLayouts/slideLayout3.xml"/><Relationship Id="rId4" Type="http://schemas.openxmlformats.org/officeDocument/2006/relationships/chart" Target="../charts/chart10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chart" Target="../charts/chart104.xml"/><Relationship Id="rId2" Type="http://schemas.openxmlformats.org/officeDocument/2006/relationships/chart" Target="../charts/chart103.xml"/><Relationship Id="rId1" Type="http://schemas.openxmlformats.org/officeDocument/2006/relationships/slideLayout" Target="../slideLayouts/slideLayout3.xml"/><Relationship Id="rId4" Type="http://schemas.openxmlformats.org/officeDocument/2006/relationships/chart" Target="../charts/chart105.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685800" y="2740025"/>
            <a:ext cx="7772400" cy="1222375"/>
          </a:xfrm>
        </p:spPr>
        <p:txBody>
          <a:bodyPr/>
          <a:lstStyle/>
          <a:p>
            <a:r>
              <a:rPr lang="en-US" dirty="0" smtClean="0"/>
              <a:t>Data Privacy Day: Perceptions study</a:t>
            </a:r>
            <a:br>
              <a:rPr lang="en-US" dirty="0" smtClean="0"/>
            </a:br>
            <a:endParaRPr lang="en-IN" dirty="0"/>
          </a:p>
        </p:txBody>
      </p:sp>
      <p:sp>
        <p:nvSpPr>
          <p:cNvPr id="7" name="Subtitle 2"/>
          <p:cNvSpPr>
            <a:spLocks noGrp="1"/>
          </p:cNvSpPr>
          <p:nvPr>
            <p:ph type="subTitle" idx="1"/>
          </p:nvPr>
        </p:nvSpPr>
        <p:spPr>
          <a:xfrm>
            <a:off x="685800" y="4038600"/>
            <a:ext cx="7772400" cy="685800"/>
          </a:xfrm>
        </p:spPr>
        <p:txBody>
          <a:bodyPr/>
          <a:lstStyle/>
          <a:p>
            <a:r>
              <a:rPr lang="en-US" dirty="0" smtClean="0"/>
              <a:t>Consumers &amp; HR/Recruiters</a:t>
            </a:r>
            <a:endParaRPr lang="en-IN" dirty="0"/>
          </a:p>
        </p:txBody>
      </p:sp>
      <p:sp>
        <p:nvSpPr>
          <p:cNvPr id="8" name="Text Placeholder 3"/>
          <p:cNvSpPr>
            <a:spLocks noGrp="1"/>
          </p:cNvSpPr>
          <p:nvPr>
            <p:ph type="body" sz="quarter" idx="10"/>
          </p:nvPr>
        </p:nvSpPr>
        <p:spPr>
          <a:xfrm>
            <a:off x="685800" y="4800600"/>
            <a:ext cx="7772400" cy="990600"/>
          </a:xfrm>
        </p:spPr>
        <p:txBody>
          <a:bodyPr>
            <a:normAutofit/>
          </a:bodyPr>
          <a:lstStyle/>
          <a:p>
            <a:r>
              <a:rPr lang="en-IN" dirty="0" smtClean="0"/>
              <a:t>Prepared for: Trustworthy Computing Group, Microsoft</a:t>
            </a:r>
          </a:p>
          <a:p>
            <a:r>
              <a:rPr lang="en-IN" dirty="0" smtClean="0"/>
              <a:t>Prepared by: Cross-Tab Marketing Services 				January 2010</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buClr>
                <a:schemeClr val="tx1"/>
              </a:buClr>
              <a:buSzPct val="80000"/>
              <a:buBlip>
                <a:blip r:embed="rId2"/>
              </a:buBlip>
            </a:pPr>
            <a:r>
              <a:rPr lang="en-US" sz="1600" dirty="0" smtClean="0"/>
              <a:t>Survey respondents are concerned about having their online reputations abused to steal their identities, target them for scams, or become a victim of defamation, harassment  or bullying</a:t>
            </a:r>
          </a:p>
          <a:p>
            <a:pPr lvl="1"/>
            <a:r>
              <a:rPr lang="en-US" dirty="0" smtClean="0"/>
              <a:t>Most of those surveyed (79%) believe that they have at least some control over their online reputation. This feeling of control is probably a manifestation of the fact that most of those consumers surveyed (53%) keep their personal and professional online profiles separate, mainly by restricting access or using multiple user profiles.</a:t>
            </a:r>
          </a:p>
          <a:p>
            <a:pPr lvl="1"/>
            <a:r>
              <a:rPr lang="en-US" dirty="0" smtClean="0"/>
              <a:t>These actions are probably the reason behind the concern about their online reputation being used for identity theft (56%) or scams (55%).</a:t>
            </a:r>
          </a:p>
          <a:p>
            <a:pPr marL="742950" lvl="2" indent="-342900">
              <a:buClr>
                <a:schemeClr val="tx1"/>
              </a:buClr>
              <a:buSzPct val="80000"/>
            </a:pPr>
            <a:endParaRPr lang="en-US" dirty="0" smtClean="0"/>
          </a:p>
          <a:p>
            <a:endParaRPr lang="en-US" dirty="0"/>
          </a:p>
        </p:txBody>
      </p:sp>
      <p:sp>
        <p:nvSpPr>
          <p:cNvPr id="3" name="Title 2"/>
          <p:cNvSpPr>
            <a:spLocks noGrp="1"/>
          </p:cNvSpPr>
          <p:nvPr>
            <p:ph type="title"/>
          </p:nvPr>
        </p:nvSpPr>
        <p:spPr/>
        <p:txBody>
          <a:bodyPr/>
          <a:lstStyle/>
          <a:p>
            <a:r>
              <a:rPr lang="en-US" dirty="0" smtClean="0"/>
              <a:t>The impact of online reputation on personal life…contd</a:t>
            </a:r>
            <a:endParaRPr lang="en-US" dirty="0"/>
          </a:p>
        </p:txBody>
      </p:sp>
      <p:graphicFrame>
        <p:nvGraphicFramePr>
          <p:cNvPr id="4" name="Content Placeholder 18"/>
          <p:cNvGraphicFramePr>
            <a:graphicFrameLocks/>
          </p:cNvGraphicFramePr>
          <p:nvPr/>
        </p:nvGraphicFramePr>
        <p:xfrm>
          <a:off x="480785" y="2598057"/>
          <a:ext cx="8432800" cy="378097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152400" y="61722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Q10. How concerned are you about the possibility that your online reputation may be used for the following purposes:</a:t>
            </a:r>
            <a:endParaRPr lang="en-IN" sz="900" i="1" dirty="0">
              <a:solidFill>
                <a:srgbClr val="000000"/>
              </a:solidFill>
              <a:latin typeface="Calibri" pitchFamily="34" charset="0"/>
              <a:cs typeface="Calibri" pitchFamily="34" charset="0"/>
            </a:endParaRPr>
          </a:p>
        </p:txBody>
      </p:sp>
      <p:sp>
        <p:nvSpPr>
          <p:cNvPr id="6" name="Text Placeholder 15"/>
          <p:cNvSpPr txBox="1">
            <a:spLocks/>
          </p:cNvSpPr>
          <p:nvPr/>
        </p:nvSpPr>
        <p:spPr>
          <a:xfrm>
            <a:off x="152400" y="64008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Source: Online Reputation study (for Data Privacy Day) 						                 *Un-weighted data</a:t>
            </a:r>
            <a:endParaRPr lang="en-IN" sz="900" i="1" dirty="0" smtClean="0">
              <a:solidFill>
                <a:srgbClr val="000000"/>
              </a:solidFill>
              <a:latin typeface="Calibri" pitchFamily="34" charset="0"/>
              <a:cs typeface="Calibri" pitchFamily="34" charset="0"/>
            </a:endParaRPr>
          </a:p>
          <a:p>
            <a:pPr marL="342900" marR="0" lvl="0" indent="-342900" fontAlgn="auto">
              <a:lnSpc>
                <a:spcPct val="100000"/>
              </a:lnSpc>
              <a:spcBef>
                <a:spcPct val="20000"/>
              </a:spcBef>
              <a:spcAft>
                <a:spcPts val="0"/>
              </a:spcAft>
              <a:buClr>
                <a:schemeClr val="tx1"/>
              </a:buClr>
              <a:buSzPct val="80000"/>
              <a:tabLst/>
              <a:defRPr/>
            </a:pPr>
            <a:endParaRPr lang="en-IN" sz="900" i="1" dirty="0">
              <a:solidFill>
                <a:srgbClr val="0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buClr>
                <a:schemeClr val="tx1"/>
              </a:buClr>
              <a:buSzPct val="80000"/>
              <a:buBlip>
                <a:blip r:embed="rId2"/>
              </a:buBlip>
            </a:pPr>
            <a:r>
              <a:rPr lang="en-US" dirty="0" smtClean="0"/>
              <a:t>The impact to online reputations by content created via mobile devices is an area of some concern for consumers</a:t>
            </a:r>
          </a:p>
          <a:p>
            <a:pPr lvl="1"/>
            <a:r>
              <a:rPr lang="en-US" dirty="0" smtClean="0"/>
              <a:t>However, US consumers are the least concerned about their online reputation being damaged by content captured by someone else's mobile device. German consumers seem to be a little more concerned than the consumers from other markets about this</a:t>
            </a:r>
          </a:p>
          <a:p>
            <a:pPr lvl="1"/>
            <a:endParaRPr lang="en-US" dirty="0"/>
          </a:p>
        </p:txBody>
      </p:sp>
      <p:sp>
        <p:nvSpPr>
          <p:cNvPr id="3" name="Title 2"/>
          <p:cNvSpPr>
            <a:spLocks noGrp="1"/>
          </p:cNvSpPr>
          <p:nvPr>
            <p:ph type="title"/>
          </p:nvPr>
        </p:nvSpPr>
        <p:spPr/>
        <p:txBody>
          <a:bodyPr/>
          <a:lstStyle/>
          <a:p>
            <a:r>
              <a:rPr lang="en-US" dirty="0" smtClean="0"/>
              <a:t>The impact of online reputation on personal life…contd</a:t>
            </a:r>
            <a:endParaRPr lang="en-US" dirty="0"/>
          </a:p>
        </p:txBody>
      </p:sp>
      <p:graphicFrame>
        <p:nvGraphicFramePr>
          <p:cNvPr id="4" name="Content Placeholder 9"/>
          <p:cNvGraphicFramePr>
            <a:graphicFrameLocks/>
          </p:cNvGraphicFramePr>
          <p:nvPr/>
        </p:nvGraphicFramePr>
        <p:xfrm>
          <a:off x="495300" y="1930400"/>
          <a:ext cx="8458200" cy="38481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
          <p:cNvSpPr txBox="1">
            <a:spLocks/>
          </p:cNvSpPr>
          <p:nvPr/>
        </p:nvSpPr>
        <p:spPr>
          <a:xfrm>
            <a:off x="152400" y="6172200"/>
            <a:ext cx="8839200" cy="228600"/>
          </a:xfrm>
          <a:prstGeom prst="rect">
            <a:avLst/>
          </a:prstGeom>
        </p:spPr>
        <p:txBody>
          <a:bodyPr vert="horz" lIns="91440" tIns="45720" rIns="91440" bIns="45720" rtlCol="0">
            <a:normAutofit/>
          </a:bodyPr>
          <a:lstStyle/>
          <a:p>
            <a:pPr marL="342900" marR="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Q12. How concerned are you that your online reputation may be harmed by content captured via someone else’s cell phone or mobile device?</a:t>
            </a:r>
          </a:p>
        </p:txBody>
      </p:sp>
      <p:sp>
        <p:nvSpPr>
          <p:cNvPr id="6" name="Text Placeholder 15"/>
          <p:cNvSpPr txBox="1">
            <a:spLocks/>
          </p:cNvSpPr>
          <p:nvPr/>
        </p:nvSpPr>
        <p:spPr>
          <a:xfrm>
            <a:off x="152400" y="64008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Source: Online Reputation study (for Data Privacy Day) 						                 *Un-weighted data</a:t>
            </a:r>
            <a:endParaRPr lang="en-IN" sz="900" i="1" dirty="0" smtClean="0">
              <a:solidFill>
                <a:srgbClr val="000000"/>
              </a:solidFill>
              <a:latin typeface="Calibri" pitchFamily="34" charset="0"/>
              <a:cs typeface="Calibri" pitchFamily="34" charset="0"/>
            </a:endParaRPr>
          </a:p>
          <a:p>
            <a:pPr marL="342900" marR="0" lvl="0" indent="-342900" fontAlgn="auto">
              <a:lnSpc>
                <a:spcPct val="100000"/>
              </a:lnSpc>
              <a:spcBef>
                <a:spcPct val="20000"/>
              </a:spcBef>
              <a:spcAft>
                <a:spcPts val="0"/>
              </a:spcAft>
              <a:buClr>
                <a:schemeClr val="tx1"/>
              </a:buClr>
              <a:buSzPct val="80000"/>
              <a:tabLst/>
              <a:defRPr/>
            </a:pPr>
            <a:endParaRPr lang="en-IN" sz="900" i="1" dirty="0">
              <a:solidFill>
                <a:srgbClr val="000000"/>
              </a:solidFill>
              <a:latin typeface="Calibri" pitchFamily="34" charset="0"/>
              <a:cs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Online Reputation Management (ORM)</a:t>
            </a:r>
            <a:endParaRPr lang="en-US" dirty="0"/>
          </a:p>
        </p:txBody>
      </p:sp>
      <p:sp>
        <p:nvSpPr>
          <p:cNvPr id="4" name="Text Placeholder 27"/>
          <p:cNvSpPr>
            <a:spLocks noGrp="1"/>
          </p:cNvSpPr>
          <p:nvPr>
            <p:ph idx="1"/>
          </p:nvPr>
        </p:nvSpPr>
        <p:spPr/>
        <p:txBody>
          <a:bodyPr>
            <a:noAutofit/>
          </a:bodyPr>
          <a:lstStyle/>
          <a:p>
            <a:r>
              <a:rPr lang="en-IN" sz="1400" dirty="0" smtClean="0"/>
              <a:t>More than half of the US consumers responding are concerned about their online reputation. However French consumers do not seem to be as concerned as their US counterparts. This can be attributed to  less dependence on online reputational information by HR professionals and proactive management by French respondents.</a:t>
            </a:r>
            <a:endParaRPr lang="en-IN" sz="1400" dirty="0"/>
          </a:p>
        </p:txBody>
      </p:sp>
      <p:graphicFrame>
        <p:nvGraphicFramePr>
          <p:cNvPr id="5" name="Content Placeholder 9"/>
          <p:cNvGraphicFramePr>
            <a:graphicFrameLocks/>
          </p:cNvGraphicFramePr>
          <p:nvPr/>
        </p:nvGraphicFramePr>
        <p:xfrm>
          <a:off x="0" y="2047740"/>
          <a:ext cx="5280338" cy="38379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Table 9"/>
          <p:cNvGraphicFramePr>
            <a:graphicFrameLocks noGrp="1"/>
          </p:cNvGraphicFramePr>
          <p:nvPr/>
        </p:nvGraphicFramePr>
        <p:xfrm>
          <a:off x="5628067" y="2195492"/>
          <a:ext cx="3296995" cy="779528"/>
        </p:xfrm>
        <a:graphic>
          <a:graphicData uri="http://schemas.openxmlformats.org/drawingml/2006/table">
            <a:tbl>
              <a:tblPr firstRow="1" bandRow="1">
                <a:tableStyleId>{5C22544A-7EE6-4342-B048-85BDC9FD1C3A}</a:tableStyleId>
              </a:tblPr>
              <a:tblGrid>
                <a:gridCol w="659399"/>
                <a:gridCol w="486821"/>
                <a:gridCol w="643944"/>
                <a:gridCol w="847432"/>
                <a:gridCol w="659399"/>
              </a:tblGrid>
              <a:tr h="370840">
                <a:tc>
                  <a:txBody>
                    <a:bodyPr/>
                    <a:lstStyle/>
                    <a:p>
                      <a:pPr algn="ctr"/>
                      <a:r>
                        <a:rPr lang="en-US" sz="1050" dirty="0" smtClean="0">
                          <a:solidFill>
                            <a:schemeClr val="tx1"/>
                          </a:solidFill>
                        </a:rPr>
                        <a:t>WW</a:t>
                      </a:r>
                      <a:endParaRPr lang="en-US" sz="1050" dirty="0">
                        <a:solidFill>
                          <a:schemeClr val="tx1"/>
                        </a:solidFill>
                      </a:endParaRPr>
                    </a:p>
                  </a:txBody>
                  <a:tcPr>
                    <a:solidFill>
                      <a:schemeClr val="accent5">
                        <a:lumMod val="40000"/>
                        <a:lumOff val="60000"/>
                      </a:schemeClr>
                    </a:solidFill>
                  </a:tcPr>
                </a:tc>
                <a:tc>
                  <a:txBody>
                    <a:bodyPr/>
                    <a:lstStyle/>
                    <a:p>
                      <a:pPr algn="ctr"/>
                      <a:r>
                        <a:rPr lang="en-US" sz="1050" dirty="0" smtClean="0">
                          <a:solidFill>
                            <a:schemeClr val="tx1"/>
                          </a:solidFill>
                        </a:rPr>
                        <a:t>US</a:t>
                      </a:r>
                      <a:endParaRPr lang="en-US" sz="1050" dirty="0">
                        <a:solidFill>
                          <a:schemeClr val="tx1"/>
                        </a:solidFill>
                      </a:endParaRPr>
                    </a:p>
                  </a:txBody>
                  <a:tcPr>
                    <a:solidFill>
                      <a:schemeClr val="accent5">
                        <a:lumMod val="40000"/>
                        <a:lumOff val="60000"/>
                      </a:schemeClr>
                    </a:solidFill>
                  </a:tcPr>
                </a:tc>
                <a:tc>
                  <a:txBody>
                    <a:bodyPr/>
                    <a:lstStyle/>
                    <a:p>
                      <a:pPr algn="ctr"/>
                      <a:r>
                        <a:rPr lang="en-US" sz="1050" dirty="0" smtClean="0">
                          <a:solidFill>
                            <a:schemeClr val="tx1"/>
                          </a:solidFill>
                        </a:rPr>
                        <a:t>UK</a:t>
                      </a:r>
                      <a:endParaRPr lang="en-US" sz="1050" dirty="0">
                        <a:solidFill>
                          <a:schemeClr val="tx1"/>
                        </a:solidFill>
                      </a:endParaRPr>
                    </a:p>
                  </a:txBody>
                  <a:tcPr>
                    <a:solidFill>
                      <a:schemeClr val="accent5">
                        <a:lumMod val="40000"/>
                        <a:lumOff val="60000"/>
                      </a:schemeClr>
                    </a:solidFill>
                  </a:tcPr>
                </a:tc>
                <a:tc>
                  <a:txBody>
                    <a:bodyPr/>
                    <a:lstStyle/>
                    <a:p>
                      <a:pPr algn="ctr"/>
                      <a:r>
                        <a:rPr lang="en-US" sz="1050" dirty="0" smtClean="0">
                          <a:solidFill>
                            <a:schemeClr val="tx1"/>
                          </a:solidFill>
                        </a:rPr>
                        <a:t>Germany</a:t>
                      </a:r>
                      <a:endParaRPr lang="en-US" sz="1050" dirty="0">
                        <a:solidFill>
                          <a:schemeClr val="tx1"/>
                        </a:solidFill>
                      </a:endParaRPr>
                    </a:p>
                  </a:txBody>
                  <a:tcPr>
                    <a:solidFill>
                      <a:schemeClr val="accent5">
                        <a:lumMod val="40000"/>
                        <a:lumOff val="60000"/>
                      </a:schemeClr>
                    </a:solidFill>
                  </a:tcPr>
                </a:tc>
                <a:tc>
                  <a:txBody>
                    <a:bodyPr/>
                    <a:lstStyle/>
                    <a:p>
                      <a:pPr algn="ctr"/>
                      <a:r>
                        <a:rPr lang="en-US" sz="1050" dirty="0" smtClean="0">
                          <a:solidFill>
                            <a:schemeClr val="tx1"/>
                          </a:solidFill>
                        </a:rPr>
                        <a:t>France</a:t>
                      </a:r>
                      <a:endParaRPr lang="en-US" sz="1050" dirty="0">
                        <a:solidFill>
                          <a:schemeClr val="tx1"/>
                        </a:solidFill>
                      </a:endParaRPr>
                    </a:p>
                  </a:txBody>
                  <a:tcPr>
                    <a:solidFill>
                      <a:schemeClr val="accent5">
                        <a:lumMod val="40000"/>
                        <a:lumOff val="60000"/>
                      </a:schemeClr>
                    </a:solidFill>
                  </a:tcPr>
                </a:tc>
              </a:tr>
              <a:tr h="408688">
                <a:tc>
                  <a:txBody>
                    <a:bodyPr/>
                    <a:lstStyle/>
                    <a:p>
                      <a:pPr algn="ctr"/>
                      <a:r>
                        <a:rPr lang="en-US" sz="1100" dirty="0" smtClean="0"/>
                        <a:t>52%</a:t>
                      </a:r>
                      <a:endParaRPr lang="en-US" sz="1100" dirty="0"/>
                    </a:p>
                  </a:txBody>
                  <a:tcPr/>
                </a:tc>
                <a:tc>
                  <a:txBody>
                    <a:bodyPr/>
                    <a:lstStyle/>
                    <a:p>
                      <a:pPr algn="ctr"/>
                      <a:r>
                        <a:rPr lang="en-US" sz="1100" dirty="0" smtClean="0"/>
                        <a:t>79%</a:t>
                      </a:r>
                      <a:endParaRPr lang="en-US" sz="1100" dirty="0"/>
                    </a:p>
                  </a:txBody>
                  <a:tcPr/>
                </a:tc>
                <a:tc>
                  <a:txBody>
                    <a:bodyPr/>
                    <a:lstStyle/>
                    <a:p>
                      <a:pPr algn="ctr"/>
                      <a:r>
                        <a:rPr lang="en-US" sz="1100" dirty="0" smtClean="0"/>
                        <a:t>47%</a:t>
                      </a:r>
                      <a:endParaRPr lang="en-US" sz="1100" dirty="0"/>
                    </a:p>
                  </a:txBody>
                  <a:tcPr/>
                </a:tc>
                <a:tc>
                  <a:txBody>
                    <a:bodyPr/>
                    <a:lstStyle/>
                    <a:p>
                      <a:pPr algn="ctr"/>
                      <a:r>
                        <a:rPr lang="en-US" sz="1100" dirty="0" smtClean="0"/>
                        <a:t>57%</a:t>
                      </a:r>
                      <a:endParaRPr lang="en-US" sz="1100" dirty="0"/>
                    </a:p>
                  </a:txBody>
                  <a:tcPr/>
                </a:tc>
                <a:tc>
                  <a:txBody>
                    <a:bodyPr/>
                    <a:lstStyle/>
                    <a:p>
                      <a:pPr algn="ctr"/>
                      <a:r>
                        <a:rPr lang="en-US" sz="1100" dirty="0" smtClean="0"/>
                        <a:t>23%</a:t>
                      </a:r>
                      <a:endParaRPr lang="en-US" sz="1100" dirty="0"/>
                    </a:p>
                  </a:txBody>
                  <a:tcPr/>
                </a:tc>
              </a:tr>
            </a:tbl>
          </a:graphicData>
        </a:graphic>
      </p:graphicFrame>
      <p:sp>
        <p:nvSpPr>
          <p:cNvPr id="12" name="TextBox 11"/>
          <p:cNvSpPr txBox="1"/>
          <p:nvPr/>
        </p:nvSpPr>
        <p:spPr>
          <a:xfrm>
            <a:off x="5602309" y="1687133"/>
            <a:ext cx="3541691" cy="400110"/>
          </a:xfrm>
          <a:prstGeom prst="rect">
            <a:avLst/>
          </a:prstGeom>
          <a:noFill/>
        </p:spPr>
        <p:txBody>
          <a:bodyPr wrap="square" rtlCol="0">
            <a:spAutoFit/>
          </a:bodyPr>
          <a:lstStyle/>
          <a:p>
            <a:r>
              <a:rPr lang="en-US" sz="1000" u="sng" dirty="0" smtClean="0"/>
              <a:t>Use of online reputational information by HR professionals in various countries</a:t>
            </a:r>
          </a:p>
        </p:txBody>
      </p:sp>
      <p:graphicFrame>
        <p:nvGraphicFramePr>
          <p:cNvPr id="22" name="Chart 21"/>
          <p:cNvGraphicFramePr/>
          <p:nvPr/>
        </p:nvGraphicFramePr>
        <p:xfrm>
          <a:off x="4743718" y="3090572"/>
          <a:ext cx="4400282" cy="3406820"/>
        </p:xfrm>
        <a:graphic>
          <a:graphicData uri="http://schemas.openxmlformats.org/drawingml/2006/chart">
            <c:chart xmlns:c="http://schemas.openxmlformats.org/drawingml/2006/chart" xmlns:r="http://schemas.openxmlformats.org/officeDocument/2006/relationships" r:id="rId3"/>
          </a:graphicData>
        </a:graphic>
      </p:graphicFrame>
      <p:sp>
        <p:nvSpPr>
          <p:cNvPr id="23" name="Oval 22"/>
          <p:cNvSpPr/>
          <p:nvPr/>
        </p:nvSpPr>
        <p:spPr>
          <a:xfrm rot="412415">
            <a:off x="8160139" y="3181081"/>
            <a:ext cx="862885" cy="2073498"/>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Left Bracket 26"/>
          <p:cNvSpPr/>
          <p:nvPr/>
        </p:nvSpPr>
        <p:spPr>
          <a:xfrm>
            <a:off x="5241703" y="1751527"/>
            <a:ext cx="321971" cy="4262907"/>
          </a:xfrm>
          <a:prstGeom prst="leftBracket">
            <a:avLst/>
          </a:prstGeom>
          <a:ln w="31750">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30" name="Straight Arrow Connector 29"/>
          <p:cNvCxnSpPr/>
          <p:nvPr/>
        </p:nvCxnSpPr>
        <p:spPr>
          <a:xfrm rot="16200000" flipH="1">
            <a:off x="4488288" y="2633729"/>
            <a:ext cx="1081825" cy="373488"/>
          </a:xfrm>
          <a:prstGeom prst="straightConnector1">
            <a:avLst/>
          </a:prstGeom>
          <a:ln w="31750">
            <a:prstDash val="dash"/>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344732" y="3090928"/>
            <a:ext cx="3799268" cy="2575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170597" y="6324696"/>
            <a:ext cx="4906370" cy="230832"/>
          </a:xfrm>
          <a:prstGeom prst="rect">
            <a:avLst/>
          </a:prstGeom>
        </p:spPr>
        <p:txBody>
          <a:bodyPr vert="horz" lIns="91440" tIns="45720" rIns="91440" bIns="45720" rtlCol="0">
            <a:normAutofit/>
          </a:bodyPr>
          <a:lstStyle/>
          <a:p>
            <a:pPr marL="342900" indent="-342900">
              <a:spcBef>
                <a:spcPct val="20000"/>
              </a:spcBef>
              <a:buClr>
                <a:schemeClr val="tx1"/>
              </a:buClr>
              <a:buSzPct val="80000"/>
            </a:pPr>
            <a:r>
              <a:rPr lang="en-US" sz="900" i="1" dirty="0" smtClean="0">
                <a:solidFill>
                  <a:srgbClr val="000000"/>
                </a:solidFill>
                <a:latin typeface="Calibri" pitchFamily="34" charset="0"/>
                <a:cs typeface="Calibri" pitchFamily="34" charset="0"/>
              </a:rPr>
              <a:t> Q1.Which of the following statements best describes how you think about your online reputation: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65200" y="1511300"/>
          <a:ext cx="7797800" cy="42926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IN" dirty="0" smtClean="0"/>
              <a:t>Online reputation management</a:t>
            </a:r>
            <a:endParaRPr lang="en-IN" dirty="0"/>
          </a:p>
        </p:txBody>
      </p:sp>
      <p:sp>
        <p:nvSpPr>
          <p:cNvPr id="21" name="Text Placeholder 20"/>
          <p:cNvSpPr>
            <a:spLocks noGrp="1"/>
          </p:cNvSpPr>
          <p:nvPr>
            <p:ph type="body" sz="quarter" idx="14"/>
          </p:nvPr>
        </p:nvSpPr>
        <p:spPr/>
        <p:txBody>
          <a:bodyPr>
            <a:normAutofit/>
          </a:bodyPr>
          <a:lstStyle/>
          <a:p>
            <a:r>
              <a:rPr lang="en-US" sz="1400" dirty="0" smtClean="0"/>
              <a:t>French respondents are the most likely to report always taking steps to keep their personal and professional online profiles separate</a:t>
            </a:r>
            <a:endParaRPr lang="en-IN" sz="1400" dirty="0" smtClean="0"/>
          </a:p>
          <a:p>
            <a:pPr>
              <a:buNone/>
            </a:pPr>
            <a:endParaRPr lang="en-IN" sz="1400" dirty="0"/>
          </a:p>
        </p:txBody>
      </p:sp>
      <p:sp>
        <p:nvSpPr>
          <p:cNvPr id="22" name="Text Placeholder 2"/>
          <p:cNvSpPr>
            <a:spLocks noGrp="1"/>
          </p:cNvSpPr>
          <p:nvPr>
            <p:ph type="body" sz="quarter" idx="13"/>
          </p:nvPr>
        </p:nvSpPr>
        <p:spPr>
          <a:xfrm>
            <a:off x="152400" y="6172200"/>
            <a:ext cx="8839200" cy="228600"/>
          </a:xfrm>
        </p:spPr>
        <p:txBody>
          <a:bodyPr/>
          <a:lstStyle/>
          <a:p>
            <a:r>
              <a:rPr lang="en-US" dirty="0" smtClean="0"/>
              <a:t>Q7. Do you take steps to keep your personal and professional online profiles separate? </a:t>
            </a:r>
            <a:endParaRPr lang="en-IN" dirty="0"/>
          </a:p>
        </p:txBody>
      </p:sp>
      <p:sp>
        <p:nvSpPr>
          <p:cNvPr id="24" name="TextBox 23"/>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1222)</a:t>
            </a:r>
            <a:endParaRPr lang="en-US" dirty="0" smtClean="0">
              <a:latin typeface="Calibri" pitchFamily="34" charset="0"/>
              <a:cs typeface="Calibri" pitchFamily="34" charset="0"/>
            </a:endParaRPr>
          </a:p>
        </p:txBody>
      </p:sp>
      <p:sp>
        <p:nvSpPr>
          <p:cNvPr id="25" name="TextBox 2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289) </a:t>
            </a:r>
            <a:endParaRPr lang="en-US" dirty="0" smtClean="0">
              <a:latin typeface="Calibri" pitchFamily="34" charset="0"/>
              <a:cs typeface="Calibri" pitchFamily="34" charset="0"/>
            </a:endParaRPr>
          </a:p>
        </p:txBody>
      </p:sp>
      <p:sp>
        <p:nvSpPr>
          <p:cNvPr id="26" name="TextBox 2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291)</a:t>
            </a:r>
            <a:endParaRPr lang="en-US" dirty="0" smtClean="0">
              <a:latin typeface="Calibri" pitchFamily="34" charset="0"/>
              <a:cs typeface="Calibri" pitchFamily="34" charset="0"/>
            </a:endParaRPr>
          </a:p>
        </p:txBody>
      </p:sp>
      <p:sp>
        <p:nvSpPr>
          <p:cNvPr id="27" name="TextBox 2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311)</a:t>
            </a:r>
            <a:endParaRPr lang="en-US" dirty="0" smtClean="0">
              <a:latin typeface="Calibri" pitchFamily="34" charset="0"/>
              <a:cs typeface="Calibri" pitchFamily="34" charset="0"/>
            </a:endParaRPr>
          </a:p>
        </p:txBody>
      </p:sp>
      <p:sp>
        <p:nvSpPr>
          <p:cNvPr id="28" name="TextBox 2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331)</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218365" y="1666922"/>
          <a:ext cx="4926842" cy="4368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Separation of personal and professional online profiles:  Steps taken</a:t>
            </a:r>
            <a:endParaRPr lang="en-IN" dirty="0"/>
          </a:p>
        </p:txBody>
      </p:sp>
      <p:sp>
        <p:nvSpPr>
          <p:cNvPr id="8" name="Text Placeholder 7"/>
          <p:cNvSpPr>
            <a:spLocks noGrp="1"/>
          </p:cNvSpPr>
          <p:nvPr>
            <p:ph type="body" sz="quarter" idx="14"/>
          </p:nvPr>
        </p:nvSpPr>
        <p:spPr/>
        <p:txBody>
          <a:bodyPr>
            <a:normAutofit/>
          </a:bodyPr>
          <a:lstStyle/>
          <a:p>
            <a:r>
              <a:rPr lang="en-US" sz="1400" dirty="0" smtClean="0"/>
              <a:t>Restricting access and not sharing the sites they use in public, appear to be the most common steps taken by consumers to keep their personal and professional profiles separate.  Interestingly, men are more likely to create multiple user profiles than women, at 50% vs. 38%.</a:t>
            </a:r>
            <a:endParaRPr lang="en-IN" sz="1400" dirty="0" smtClean="0"/>
          </a:p>
        </p:txBody>
      </p:sp>
      <p:sp>
        <p:nvSpPr>
          <p:cNvPr id="9" name="Text Placeholder 2"/>
          <p:cNvSpPr>
            <a:spLocks noGrp="1"/>
          </p:cNvSpPr>
          <p:nvPr>
            <p:ph type="body" sz="quarter" idx="13"/>
          </p:nvPr>
        </p:nvSpPr>
        <p:spPr>
          <a:xfrm>
            <a:off x="152400" y="6172200"/>
            <a:ext cx="8839200" cy="228600"/>
          </a:xfrm>
        </p:spPr>
        <p:txBody>
          <a:bodyPr/>
          <a:lstStyle/>
          <a:p>
            <a:r>
              <a:rPr lang="en-US" dirty="0" smtClean="0"/>
              <a:t>Q8. Which of the following steps do you take to keep your personal and professional online reputations separate?</a:t>
            </a:r>
            <a:endParaRPr lang="en-IN" dirty="0"/>
          </a:p>
        </p:txBody>
      </p:sp>
      <p:graphicFrame>
        <p:nvGraphicFramePr>
          <p:cNvPr id="10" name="Content Placeholder 18"/>
          <p:cNvGraphicFramePr>
            <a:graphicFrameLocks/>
          </p:cNvGraphicFramePr>
          <p:nvPr/>
        </p:nvGraphicFramePr>
        <p:xfrm>
          <a:off x="4899546" y="1869744"/>
          <a:ext cx="4053385" cy="4345674"/>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a:xfrm rot="412415">
            <a:off x="7326079" y="2837672"/>
            <a:ext cx="700955" cy="398507"/>
          </a:xfrm>
          <a:prstGeom prst="ellips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393700" y="2006600"/>
          <a:ext cx="4254500" cy="41656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a:xfrm>
            <a:off x="152400" y="317499"/>
            <a:ext cx="8839200" cy="542309"/>
          </a:xfrm>
        </p:spPr>
        <p:txBody>
          <a:bodyPr/>
          <a:lstStyle/>
          <a:p>
            <a:r>
              <a:rPr lang="en-US" sz="2000" dirty="0" smtClean="0"/>
              <a:t>Online reputation management – Common steps consumers take to protect themselves</a:t>
            </a:r>
            <a:endParaRPr lang="en-IN" sz="2000" dirty="0"/>
          </a:p>
        </p:txBody>
      </p:sp>
      <p:sp>
        <p:nvSpPr>
          <p:cNvPr id="8" name="Text Placeholder 2"/>
          <p:cNvSpPr>
            <a:spLocks noGrp="1"/>
          </p:cNvSpPr>
          <p:nvPr>
            <p:ph type="body" sz="quarter" idx="13"/>
          </p:nvPr>
        </p:nvSpPr>
        <p:spPr>
          <a:xfrm>
            <a:off x="152400" y="6172200"/>
            <a:ext cx="8839200" cy="228600"/>
          </a:xfrm>
        </p:spPr>
        <p:txBody>
          <a:bodyPr/>
          <a:lstStyle/>
          <a:p>
            <a:r>
              <a:rPr lang="en-US" dirty="0" smtClean="0"/>
              <a:t>Q9. In the last six months, which of the following steps (if any) have you taken to manage your online reputation?</a:t>
            </a:r>
            <a:endParaRPr lang="en-IN" dirty="0"/>
          </a:p>
        </p:txBody>
      </p:sp>
      <p:graphicFrame>
        <p:nvGraphicFramePr>
          <p:cNvPr id="9" name="Content Placeholder 18"/>
          <p:cNvGraphicFramePr>
            <a:graphicFrameLocks/>
          </p:cNvGraphicFramePr>
          <p:nvPr/>
        </p:nvGraphicFramePr>
        <p:xfrm>
          <a:off x="4889500" y="2006600"/>
          <a:ext cx="4254500" cy="41656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9"/>
          <p:cNvSpPr>
            <a:spLocks noGrp="1"/>
          </p:cNvSpPr>
          <p:nvPr>
            <p:ph type="body" sz="quarter" idx="14"/>
          </p:nvPr>
        </p:nvSpPr>
        <p:spPr>
          <a:xfrm>
            <a:off x="152400" y="825500"/>
            <a:ext cx="8839200" cy="935061"/>
          </a:xfrm>
        </p:spPr>
        <p:txBody>
          <a:bodyPr>
            <a:noAutofit/>
          </a:bodyPr>
          <a:lstStyle/>
          <a:p>
            <a:r>
              <a:rPr lang="en-IN" sz="1400" dirty="0" smtClean="0"/>
              <a:t>Doing a self search and using privacy settings to restrict access to profiles are common steps taken by respondents in the last 6 months to manage their online reputation. Other than a self-search, respondents in the 40+ age group are not likely to have taken any other steps to manage their online reputation in the past six months.</a:t>
            </a:r>
          </a:p>
          <a:p>
            <a:r>
              <a:rPr lang="en-IN" sz="1400" dirty="0" smtClean="0"/>
              <a:t>French and German consumers also seem to employ more discretion about posting specific content online.</a:t>
            </a:r>
          </a:p>
        </p:txBody>
      </p:sp>
      <p:sp>
        <p:nvSpPr>
          <p:cNvPr id="11" name="TextBox 10"/>
          <p:cNvSpPr txBox="1"/>
          <p:nvPr/>
        </p:nvSpPr>
        <p:spPr>
          <a:xfrm>
            <a:off x="5892800" y="1803400"/>
            <a:ext cx="952500" cy="307777"/>
          </a:xfrm>
          <a:prstGeom prst="rect">
            <a:avLst/>
          </a:prstGeom>
          <a:noFill/>
        </p:spPr>
        <p:txBody>
          <a:bodyPr wrap="square" rtlCol="0">
            <a:spAutoFit/>
          </a:bodyPr>
          <a:lstStyle/>
          <a:p>
            <a:r>
              <a:rPr lang="en-US" sz="1400" b="1" dirty="0" smtClean="0">
                <a:latin typeface="Calibri" pitchFamily="34" charset="0"/>
                <a:cs typeface="Calibri" pitchFamily="34" charset="0"/>
              </a:rPr>
              <a:t>Contd..</a:t>
            </a:r>
            <a:endParaRPr lang="en-IN" sz="1400" b="1" dirty="0" smtClean="0">
              <a:latin typeface="Calibri" pitchFamily="34" charset="0"/>
              <a:cs typeface="Calibri" pitchFamily="34" charset="0"/>
            </a:endParaRPr>
          </a:p>
        </p:txBody>
      </p:sp>
      <p:graphicFrame>
        <p:nvGraphicFramePr>
          <p:cNvPr id="12" name="Content Placeholder 18"/>
          <p:cNvGraphicFramePr>
            <a:graphicFrameLocks/>
          </p:cNvGraphicFramePr>
          <p:nvPr/>
        </p:nvGraphicFramePr>
        <p:xfrm>
          <a:off x="1435100" y="5905500"/>
          <a:ext cx="6273800" cy="3429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a:xfrm>
            <a:off x="139521" y="1044443"/>
            <a:ext cx="8839200" cy="861632"/>
          </a:xfrm>
        </p:spPr>
        <p:txBody>
          <a:bodyPr/>
          <a:lstStyle/>
          <a:p>
            <a:r>
              <a:rPr lang="en-US" dirty="0" smtClean="0"/>
              <a:t>While the clear majority of consumers responding in each country feel they have at least some control over their online reputation, US respondents are the most likely to feel they have a lot of control. </a:t>
            </a:r>
            <a:endParaRPr lang="en-IN" dirty="0" smtClean="0"/>
          </a:p>
        </p:txBody>
      </p:sp>
      <p:sp>
        <p:nvSpPr>
          <p:cNvPr id="6" name="Title 5"/>
          <p:cNvSpPr>
            <a:spLocks noGrp="1"/>
          </p:cNvSpPr>
          <p:nvPr>
            <p:ph type="title"/>
          </p:nvPr>
        </p:nvSpPr>
        <p:spPr>
          <a:xfrm>
            <a:off x="152400" y="410729"/>
            <a:ext cx="8839200" cy="580944"/>
          </a:xfrm>
        </p:spPr>
        <p:txBody>
          <a:bodyPr/>
          <a:lstStyle/>
          <a:p>
            <a:r>
              <a:rPr lang="en-US" dirty="0" smtClean="0"/>
              <a:t>Online reputation management - Extent of control on online reputation</a:t>
            </a:r>
            <a:endParaRPr lang="en-US" dirty="0"/>
          </a:p>
        </p:txBody>
      </p:sp>
      <p:graphicFrame>
        <p:nvGraphicFramePr>
          <p:cNvPr id="7" name="Content Placeholder 9"/>
          <p:cNvGraphicFramePr>
            <a:graphicFrameLocks noGrp="1"/>
          </p:cNvGraphicFramePr>
          <p:nvPr>
            <p:ph sz="quarter" idx="15"/>
          </p:nvPr>
        </p:nvGraphicFramePr>
        <p:xfrm>
          <a:off x="152400" y="2082800"/>
          <a:ext cx="8839200" cy="40894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15"/>
          <p:cNvSpPr txBox="1">
            <a:spLocks/>
          </p:cNvSpPr>
          <p:nvPr/>
        </p:nvSpPr>
        <p:spPr>
          <a:xfrm>
            <a:off x="304800" y="6362131"/>
            <a:ext cx="8839200" cy="228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1"/>
              </a:buClr>
              <a:buSzPct val="80000"/>
              <a:buFontTx/>
              <a:buNone/>
              <a:tabLst/>
              <a:defRPr/>
            </a:pPr>
            <a:r>
              <a:rPr kumimoji="0" lang="en-US" sz="900" b="0" i="1" u="none" strike="noStrike" kern="1200" cap="none" spc="0" normalizeH="0" baseline="0" noProof="0" dirty="0" smtClean="0">
                <a:ln>
                  <a:noFill/>
                </a:ln>
                <a:solidFill>
                  <a:srgbClr val="000000"/>
                </a:solidFill>
                <a:effectLst/>
                <a:uLnTx/>
                <a:uFillTx/>
                <a:latin typeface="Calibri" pitchFamily="34" charset="0"/>
                <a:ea typeface="+mn-ea"/>
                <a:cs typeface="Calibri" pitchFamily="34" charset="0"/>
              </a:rPr>
              <a:t>Source: Online Reputation study (for Data Privacy Day) 						                 *Un-weighted data</a:t>
            </a:r>
            <a:endParaRPr kumimoji="0" lang="en-IN" sz="900" b="0" i="1" u="none" strike="noStrike" kern="1200" cap="none" spc="0" normalizeH="0" baseline="0" noProof="0" dirty="0" smtClean="0">
              <a:ln>
                <a:noFill/>
              </a:ln>
              <a:solidFill>
                <a:srgbClr val="000000"/>
              </a:solidFill>
              <a:effectLst/>
              <a:uLnTx/>
              <a:uFillTx/>
              <a:latin typeface="Calibri" pitchFamily="34" charset="0"/>
              <a:ea typeface="+mn-ea"/>
              <a:cs typeface="Calibri" pitchFamily="34" charset="0"/>
            </a:endParaRPr>
          </a:p>
          <a:p>
            <a:pPr marL="342900" marR="0" lvl="0" indent="-342900" algn="l" defTabSz="914400" rtl="0" eaLnBrk="1" fontAlgn="auto" latinLnBrk="0" hangingPunct="1">
              <a:lnSpc>
                <a:spcPct val="100000"/>
              </a:lnSpc>
              <a:spcBef>
                <a:spcPct val="20000"/>
              </a:spcBef>
              <a:spcAft>
                <a:spcPts val="0"/>
              </a:spcAft>
              <a:buClr>
                <a:schemeClr val="tx1"/>
              </a:buClr>
              <a:buSzPct val="80000"/>
              <a:buFontTx/>
              <a:buNone/>
              <a:tabLst/>
              <a:defRPr/>
            </a:pPr>
            <a:endParaRPr kumimoji="0" lang="en-IN" sz="900" b="0" i="1" u="none" strike="noStrike" kern="1200" cap="none" spc="0" normalizeH="0" baseline="0" noProof="0" dirty="0">
              <a:ln>
                <a:noFill/>
              </a:ln>
              <a:solidFill>
                <a:srgbClr val="000000"/>
              </a:solidFill>
              <a:effectLst/>
              <a:uLnTx/>
              <a:uFillTx/>
              <a:latin typeface="Calibri" pitchFamily="34" charset="0"/>
              <a:ea typeface="+mn-ea"/>
              <a:cs typeface="Calibri" pitchFamily="34" charset="0"/>
            </a:endParaRPr>
          </a:p>
        </p:txBody>
      </p:sp>
      <p:sp>
        <p:nvSpPr>
          <p:cNvPr id="9" name="Text Placeholder 2"/>
          <p:cNvSpPr txBox="1">
            <a:spLocks/>
          </p:cNvSpPr>
          <p:nvPr/>
        </p:nvSpPr>
        <p:spPr>
          <a:xfrm>
            <a:off x="304800" y="6174474"/>
            <a:ext cx="8839200" cy="228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
                <a:schemeClr val="tx1"/>
              </a:buClr>
              <a:buSzPct val="80000"/>
              <a:buFontTx/>
              <a:buNone/>
              <a:tabLst/>
              <a:defRPr/>
            </a:pPr>
            <a:r>
              <a:rPr kumimoji="0" lang="en-US" sz="900" b="0" i="1" u="none" strike="noStrike" kern="1200" cap="none" spc="0" normalizeH="0" baseline="0" noProof="0" dirty="0" smtClean="0">
                <a:ln>
                  <a:noFill/>
                </a:ln>
                <a:solidFill>
                  <a:srgbClr val="000000"/>
                </a:solidFill>
                <a:effectLst/>
                <a:uLnTx/>
                <a:uFillTx/>
                <a:latin typeface="Calibri" pitchFamily="34" charset="0"/>
                <a:ea typeface="+mn-ea"/>
                <a:cs typeface="Calibri" pitchFamily="34" charset="0"/>
              </a:rPr>
              <a:t>Q2. How much control do you think you have over your online reputation?</a:t>
            </a:r>
            <a:endParaRPr kumimoji="0" lang="en-IN" sz="900" b="0" i="1" u="none" strike="noStrike" kern="1200" cap="none" spc="0" normalizeH="0" baseline="0" noProof="0" dirty="0" smtClean="0">
              <a:ln>
                <a:noFill/>
              </a:ln>
              <a:solidFill>
                <a:srgbClr val="000000"/>
              </a:solidFill>
              <a:effectLst/>
              <a:uLnTx/>
              <a:uFillTx/>
              <a:latin typeface="Calibri" pitchFamily="34" charset="0"/>
              <a:ea typeface="+mn-ea"/>
              <a:cs typeface="Calibri" pitchFamily="34" charset="0"/>
            </a:endParaRPr>
          </a:p>
          <a:p>
            <a:pPr marL="342900" marR="0" lvl="0" indent="-342900" algn="l" defTabSz="914400" rtl="0" eaLnBrk="1" fontAlgn="auto" latinLnBrk="0" hangingPunct="1">
              <a:lnSpc>
                <a:spcPct val="100000"/>
              </a:lnSpc>
              <a:spcBef>
                <a:spcPct val="20000"/>
              </a:spcBef>
              <a:spcAft>
                <a:spcPts val="0"/>
              </a:spcAft>
              <a:buClr>
                <a:schemeClr val="tx1"/>
              </a:buClr>
              <a:buSzPct val="80000"/>
              <a:buFontTx/>
              <a:buNone/>
              <a:tabLst/>
              <a:defRPr/>
            </a:pPr>
            <a:endParaRPr kumimoji="0" lang="en-IN" sz="900" b="0" i="1" u="none" strike="noStrike" kern="1200" cap="none" spc="0" normalizeH="0" baseline="0" noProof="0" dirty="0">
              <a:ln>
                <a:noFill/>
              </a:ln>
              <a:solidFill>
                <a:srgbClr val="000000"/>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Q22. Where do you believe responsibility resides in protecting an individual’s online reputation?</a:t>
            </a:r>
            <a:endParaRPr lang="en-US" dirty="0"/>
          </a:p>
        </p:txBody>
      </p:sp>
      <p:graphicFrame>
        <p:nvGraphicFramePr>
          <p:cNvPr id="7" name="Content Placeholder 6"/>
          <p:cNvGraphicFramePr>
            <a:graphicFrameLocks noGrp="1"/>
          </p:cNvGraphicFramePr>
          <p:nvPr>
            <p:ph sz="quarter" idx="15"/>
          </p:nvPr>
        </p:nvGraphicFramePr>
        <p:xfrm>
          <a:off x="0" y="1746007"/>
          <a:ext cx="8773886" cy="4379686"/>
        </p:xfrm>
        <a:graphic>
          <a:graphicData uri="http://schemas.openxmlformats.org/drawingml/2006/chart">
            <c:chart xmlns:c="http://schemas.openxmlformats.org/drawingml/2006/chart" xmlns:r="http://schemas.openxmlformats.org/officeDocument/2006/relationships" r:id="rId2"/>
          </a:graphicData>
        </a:graphic>
      </p:graphicFrame>
      <p:sp>
        <p:nvSpPr>
          <p:cNvPr id="14" name="Title 1"/>
          <p:cNvSpPr>
            <a:spLocks noGrp="1"/>
          </p:cNvSpPr>
          <p:nvPr>
            <p:ph type="title"/>
          </p:nvPr>
        </p:nvSpPr>
        <p:spPr>
          <a:xfrm>
            <a:off x="152400" y="317499"/>
            <a:ext cx="8839200" cy="699931"/>
          </a:xfrm>
          <a:noFill/>
        </p:spPr>
        <p:txBody>
          <a:bodyPr/>
          <a:lstStyle/>
          <a:p>
            <a:r>
              <a:rPr lang="en-IN" dirty="0" smtClean="0"/>
              <a:t>Online reputation management - Responsibility for protecting online information </a:t>
            </a:r>
            <a:endParaRPr lang="en-US" dirty="0"/>
          </a:p>
        </p:txBody>
      </p:sp>
      <p:sp>
        <p:nvSpPr>
          <p:cNvPr id="13" name="TextBox 12"/>
          <p:cNvSpPr txBox="1"/>
          <p:nvPr/>
        </p:nvSpPr>
        <p:spPr>
          <a:xfrm>
            <a:off x="1508054" y="5934659"/>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5" name="TextBox 14"/>
          <p:cNvSpPr txBox="1"/>
          <p:nvPr/>
        </p:nvSpPr>
        <p:spPr>
          <a:xfrm>
            <a:off x="2774754" y="5947359"/>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6" name="TextBox 15"/>
          <p:cNvSpPr txBox="1"/>
          <p:nvPr/>
        </p:nvSpPr>
        <p:spPr>
          <a:xfrm>
            <a:off x="3993954" y="5960059"/>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7" name="TextBox 16"/>
          <p:cNvSpPr txBox="1"/>
          <p:nvPr/>
        </p:nvSpPr>
        <p:spPr>
          <a:xfrm>
            <a:off x="5108184" y="5972759"/>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8" name="TextBox 17"/>
          <p:cNvSpPr txBox="1"/>
          <p:nvPr/>
        </p:nvSpPr>
        <p:spPr>
          <a:xfrm>
            <a:off x="6314684" y="5960059"/>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19" name="Text Placeholder 18"/>
          <p:cNvSpPr>
            <a:spLocks noGrp="1"/>
          </p:cNvSpPr>
          <p:nvPr>
            <p:ph type="body" sz="quarter" idx="14"/>
          </p:nvPr>
        </p:nvSpPr>
        <p:spPr>
          <a:xfrm>
            <a:off x="0" y="1046748"/>
            <a:ext cx="8839200" cy="653263"/>
          </a:xfrm>
        </p:spPr>
        <p:txBody>
          <a:bodyPr>
            <a:noAutofit/>
          </a:bodyPr>
          <a:lstStyle/>
          <a:p>
            <a:r>
              <a:rPr lang="en-IN" sz="1400" dirty="0" smtClean="0"/>
              <a:t>The most common viewpoint among consumer respondents from each of the European countries is that the responsibility for protecting their online reputation lies between the individual and the website. US respondents are most likely to believe the responsibility lies entirely with the individual.</a:t>
            </a:r>
            <a:endParaRPr lang="en-IN"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3136900"/>
            <a:ext cx="8839200" cy="381000"/>
          </a:xfrm>
        </p:spPr>
        <p:txBody>
          <a:bodyPr/>
          <a:lstStyle/>
          <a:p>
            <a:r>
              <a:rPr lang="en-US" dirty="0" smtClean="0"/>
              <a:t>Appendix</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625600"/>
            <a:ext cx="8839200" cy="4927600"/>
          </a:xfrm>
        </p:spPr>
        <p:txBody>
          <a:bodyPr>
            <a:normAutofit/>
          </a:bodyPr>
          <a:lstStyle/>
          <a:p>
            <a:pPr>
              <a:spcBef>
                <a:spcPts val="600"/>
              </a:spcBef>
              <a:spcAft>
                <a:spcPts val="600"/>
              </a:spcAft>
              <a:tabLst>
                <a:tab pos="7532688" algn="ctr"/>
              </a:tabLst>
            </a:pPr>
            <a:r>
              <a:rPr lang="en-US" sz="2000" dirty="0" smtClean="0"/>
              <a:t>Internet Usage	</a:t>
            </a:r>
          </a:p>
          <a:p>
            <a:pPr>
              <a:spcBef>
                <a:spcPts val="600"/>
              </a:spcBef>
              <a:spcAft>
                <a:spcPts val="600"/>
              </a:spcAft>
              <a:tabLst>
                <a:tab pos="7532688" algn="ctr"/>
              </a:tabLst>
            </a:pPr>
            <a:r>
              <a:rPr lang="en-US" sz="2000" dirty="0" smtClean="0"/>
              <a:t>Online Reputation &amp; its impact on Personal Life	</a:t>
            </a:r>
          </a:p>
          <a:p>
            <a:pPr>
              <a:spcBef>
                <a:spcPts val="600"/>
              </a:spcBef>
              <a:spcAft>
                <a:spcPts val="600"/>
              </a:spcAft>
              <a:tabLst>
                <a:tab pos="7532688" algn="ctr"/>
              </a:tabLst>
            </a:pPr>
            <a:r>
              <a:rPr lang="en-US" sz="2000" dirty="0" smtClean="0"/>
              <a:t>Online Reputation &amp; its impact on Education/Employment	</a:t>
            </a:r>
          </a:p>
          <a:p>
            <a:pPr>
              <a:spcBef>
                <a:spcPts val="600"/>
              </a:spcBef>
              <a:spcAft>
                <a:spcPts val="600"/>
              </a:spcAft>
              <a:tabLst>
                <a:tab pos="7532688" algn="ctr"/>
              </a:tabLst>
            </a:pPr>
            <a:r>
              <a:rPr lang="en-US" sz="2000" dirty="0" smtClean="0"/>
              <a:t>Online Reputation Management	</a:t>
            </a:r>
          </a:p>
          <a:p>
            <a:pPr>
              <a:spcBef>
                <a:spcPts val="600"/>
              </a:spcBef>
              <a:spcAft>
                <a:spcPts val="600"/>
              </a:spcAft>
              <a:tabLst>
                <a:tab pos="7532688" algn="ctr"/>
              </a:tabLst>
            </a:pPr>
            <a:r>
              <a:rPr lang="en-US" sz="2000" dirty="0" smtClean="0"/>
              <a:t>Demographics	</a:t>
            </a:r>
            <a:endParaRPr lang="en-US" sz="2000" dirty="0"/>
          </a:p>
        </p:txBody>
      </p:sp>
      <p:sp>
        <p:nvSpPr>
          <p:cNvPr id="5" name="Title 4"/>
          <p:cNvSpPr>
            <a:spLocks noGrp="1"/>
          </p:cNvSpPr>
          <p:nvPr>
            <p:ph type="title"/>
          </p:nvPr>
        </p:nvSpPr>
        <p:spPr>
          <a:xfrm>
            <a:off x="0" y="562196"/>
            <a:ext cx="9144000" cy="381000"/>
          </a:xfrm>
        </p:spPr>
        <p:txBody>
          <a:bodyPr/>
          <a:lstStyle/>
          <a:p>
            <a:pPr algn="ctr"/>
            <a:r>
              <a:rPr lang="en-US" sz="3200" b="1" dirty="0" smtClean="0"/>
              <a:t>Detailed Findings: Consumer Segment</a:t>
            </a:r>
            <a:endParaRPr lang="en-US" sz="3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625600"/>
            <a:ext cx="8839200" cy="4927600"/>
          </a:xfrm>
        </p:spPr>
        <p:txBody>
          <a:bodyPr>
            <a:normAutofit/>
          </a:bodyPr>
          <a:lstStyle/>
          <a:p>
            <a:pPr>
              <a:spcBef>
                <a:spcPts val="600"/>
              </a:spcBef>
              <a:spcAft>
                <a:spcPts val="600"/>
              </a:spcAft>
              <a:tabLst>
                <a:tab pos="7532688" algn="ctr"/>
              </a:tabLst>
            </a:pPr>
            <a:r>
              <a:rPr lang="en-US" sz="2000" dirty="0" smtClean="0"/>
              <a:t>Executive Summary	</a:t>
            </a:r>
            <a:r>
              <a:rPr lang="en-US" sz="2000" dirty="0" smtClean="0">
                <a:hlinkClick r:id="rId2" action="ppaction://hlinksldjump"/>
              </a:rPr>
              <a:t>3</a:t>
            </a:r>
            <a:endParaRPr lang="en-US" sz="2000" dirty="0" smtClean="0"/>
          </a:p>
          <a:p>
            <a:pPr>
              <a:spcBef>
                <a:spcPts val="600"/>
              </a:spcBef>
              <a:spcAft>
                <a:spcPts val="600"/>
              </a:spcAft>
              <a:tabLst>
                <a:tab pos="7532688" algn="ctr"/>
              </a:tabLst>
            </a:pPr>
            <a:r>
              <a:rPr lang="en-US" sz="2000" dirty="0" smtClean="0"/>
              <a:t>Key Findings	</a:t>
            </a:r>
            <a:r>
              <a:rPr lang="en-US" sz="2000" dirty="0" smtClean="0">
                <a:hlinkClick r:id="rId3" action="ppaction://hlinksldjump"/>
              </a:rPr>
              <a:t>4</a:t>
            </a:r>
            <a:endParaRPr lang="en-US" sz="2000" dirty="0" smtClean="0"/>
          </a:p>
          <a:p>
            <a:pPr>
              <a:spcBef>
                <a:spcPts val="600"/>
              </a:spcBef>
              <a:spcAft>
                <a:spcPts val="600"/>
              </a:spcAft>
              <a:tabLst>
                <a:tab pos="7532688" algn="ctr"/>
              </a:tabLst>
            </a:pPr>
            <a:r>
              <a:rPr lang="en-US" sz="2000" dirty="0" smtClean="0"/>
              <a:t>Appendix	</a:t>
            </a:r>
          </a:p>
          <a:p>
            <a:pPr lvl="1">
              <a:spcBef>
                <a:spcPts val="600"/>
              </a:spcBef>
              <a:spcAft>
                <a:spcPts val="600"/>
              </a:spcAft>
              <a:tabLst>
                <a:tab pos="7532688" algn="ctr"/>
              </a:tabLst>
            </a:pPr>
            <a:r>
              <a:rPr lang="en-US" sz="1800" dirty="0" smtClean="0"/>
              <a:t>Detailed Findings : Consumer Segment	</a:t>
            </a:r>
            <a:r>
              <a:rPr lang="en-US" sz="2000" dirty="0" smtClean="0">
                <a:hlinkClick r:id="rId3" action="ppaction://hlinksldjump"/>
              </a:rPr>
              <a:t>19</a:t>
            </a:r>
          </a:p>
          <a:p>
            <a:pPr lvl="1">
              <a:spcBef>
                <a:spcPts val="600"/>
              </a:spcBef>
              <a:spcAft>
                <a:spcPts val="600"/>
              </a:spcAft>
              <a:tabLst>
                <a:tab pos="7532688" algn="ctr"/>
              </a:tabLst>
            </a:pPr>
            <a:r>
              <a:rPr lang="en-US" sz="1800" dirty="0" smtClean="0"/>
              <a:t>Detailed Findings : HR/Recruiter Segment	</a:t>
            </a:r>
            <a:r>
              <a:rPr lang="en-US" sz="2000" dirty="0" smtClean="0">
                <a:hlinkClick r:id="rId3" action="ppaction://hlinksldjump"/>
              </a:rPr>
              <a:t>60</a:t>
            </a:r>
            <a:endParaRPr lang="en-US" sz="2000" dirty="0">
              <a:hlinkClick r:id="rId3" action="ppaction://hlinksldjump"/>
            </a:endParaRPr>
          </a:p>
        </p:txBody>
      </p:sp>
      <p:sp>
        <p:nvSpPr>
          <p:cNvPr id="3" name="Title 2"/>
          <p:cNvSpPr>
            <a:spLocks noGrp="1"/>
          </p:cNvSpPr>
          <p:nvPr>
            <p:ph type="title"/>
          </p:nvPr>
        </p:nvSpPr>
        <p:spPr>
          <a:xfrm>
            <a:off x="304800" y="901700"/>
            <a:ext cx="8839200" cy="381000"/>
          </a:xfrm>
        </p:spPr>
        <p:txBody>
          <a:bodyPr/>
          <a:lstStyle/>
          <a:p>
            <a:pPr algn="ctr"/>
            <a:r>
              <a:rPr lang="en-US" dirty="0" smtClean="0"/>
              <a:t>Table of Contents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997200"/>
            <a:ext cx="8839200" cy="381000"/>
          </a:xfrm>
        </p:spPr>
        <p:txBody>
          <a:bodyPr/>
          <a:lstStyle/>
          <a:p>
            <a:pPr algn="ctr"/>
            <a:r>
              <a:rPr lang="en-US" sz="3200" dirty="0" smtClean="0"/>
              <a:t>Internet Usage</a:t>
            </a:r>
            <a:endParaRPr lang="en-US" sz="3200" dirty="0"/>
          </a:p>
        </p:txBody>
      </p:sp>
      <p:sp>
        <p:nvSpPr>
          <p:cNvPr id="4" name="Action Button: Home 3">
            <a:hlinkClick r:id="rId2" action="ppaction://hlinksldjump" highlightClick="1"/>
          </p:cNvPr>
          <p:cNvSpPr/>
          <p:nvPr/>
        </p:nvSpPr>
        <p:spPr>
          <a:xfrm>
            <a:off x="8795084" y="6268453"/>
            <a:ext cx="332557" cy="344583"/>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a:t>
            </a:r>
            <a:endParaRPr lang="en-IN" dirty="0"/>
          </a:p>
        </p:txBody>
      </p:sp>
      <p:graphicFrame>
        <p:nvGraphicFramePr>
          <p:cNvPr id="10" name="Content Placeholder 9"/>
          <p:cNvGraphicFramePr>
            <a:graphicFrameLocks noGrp="1"/>
          </p:cNvGraphicFramePr>
          <p:nvPr>
            <p:ph sz="quarter" idx="15"/>
          </p:nvPr>
        </p:nvGraphicFramePr>
        <p:xfrm>
          <a:off x="723900" y="1892300"/>
          <a:ext cx="8001000" cy="38862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Internet usage</a:t>
            </a:r>
            <a:endParaRPr lang="en-IN" dirty="0"/>
          </a:p>
        </p:txBody>
      </p:sp>
      <p:sp>
        <p:nvSpPr>
          <p:cNvPr id="21" name="Text Placeholder 20"/>
          <p:cNvSpPr>
            <a:spLocks noGrp="1"/>
          </p:cNvSpPr>
          <p:nvPr>
            <p:ph type="body" sz="quarter" idx="14"/>
          </p:nvPr>
        </p:nvSpPr>
        <p:spPr>
          <a:xfrm>
            <a:off x="152400" y="825500"/>
            <a:ext cx="8839200" cy="393700"/>
          </a:xfrm>
        </p:spPr>
        <p:txBody>
          <a:bodyPr>
            <a:normAutofit fontScale="92500"/>
          </a:bodyPr>
          <a:lstStyle/>
          <a:p>
            <a:r>
              <a:rPr lang="en-US" sz="1400" dirty="0" smtClean="0"/>
              <a:t>Worldwide, the majority of the users surveyed (68%) are avid internet users (more than 10 hrs per week for personal use)</a:t>
            </a:r>
            <a:endParaRPr lang="en-IN" sz="1400" dirty="0" smtClean="0"/>
          </a:p>
          <a:p>
            <a:endParaRPr lang="en-IN" sz="1400" dirty="0"/>
          </a:p>
        </p:txBody>
      </p:sp>
      <p:sp>
        <p:nvSpPr>
          <p:cNvPr id="22" name="Text Placeholder 2"/>
          <p:cNvSpPr>
            <a:spLocks noGrp="1"/>
          </p:cNvSpPr>
          <p:nvPr>
            <p:ph type="body" sz="quarter" idx="13"/>
          </p:nvPr>
        </p:nvSpPr>
        <p:spPr>
          <a:xfrm>
            <a:off x="152400" y="6172200"/>
            <a:ext cx="8839200" cy="228600"/>
          </a:xfrm>
        </p:spPr>
        <p:txBody>
          <a:bodyPr/>
          <a:lstStyle/>
          <a:p>
            <a:r>
              <a:rPr lang="en-US" dirty="0" smtClean="0"/>
              <a:t>S3. About how many hours per week do you spend using the Internet for personal use [outside of work use]?</a:t>
            </a:r>
            <a:endParaRPr lang="en-IN" dirty="0" smtClean="0"/>
          </a:p>
          <a:p>
            <a:endParaRPr lang="en-IN" dirty="0"/>
          </a:p>
        </p:txBody>
      </p:sp>
      <p:sp>
        <p:nvSpPr>
          <p:cNvPr id="25" name="TextBox 24"/>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6" name="TextBox 25"/>
          <p:cNvSpPr txBox="1"/>
          <p:nvPr/>
        </p:nvSpPr>
        <p:spPr>
          <a:xfrm>
            <a:off x="28777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7" name="TextBox 26"/>
          <p:cNvSpPr txBox="1"/>
          <p:nvPr/>
        </p:nvSpPr>
        <p:spPr>
          <a:xfrm>
            <a:off x="40969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8" name="TextBox 27"/>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9" name="TextBox 28"/>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a:t>
            </a:r>
            <a:endParaRPr lang="en-IN" dirty="0"/>
          </a:p>
        </p:txBody>
      </p:sp>
      <p:graphicFrame>
        <p:nvGraphicFramePr>
          <p:cNvPr id="19" name="Content Placeholder 18"/>
          <p:cNvGraphicFramePr>
            <a:graphicFrameLocks noGrp="1"/>
          </p:cNvGraphicFramePr>
          <p:nvPr>
            <p:ph sz="quarter" idx="15"/>
          </p:nvPr>
        </p:nvGraphicFramePr>
        <p:xfrm>
          <a:off x="0" y="1600200"/>
          <a:ext cx="4445000" cy="4318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Types of web sites accessed…personal use</a:t>
            </a:r>
            <a:endParaRPr lang="en-IN" dirty="0"/>
          </a:p>
        </p:txBody>
      </p:sp>
      <p:sp>
        <p:nvSpPr>
          <p:cNvPr id="8" name="Text Placeholder 7"/>
          <p:cNvSpPr>
            <a:spLocks noGrp="1"/>
          </p:cNvSpPr>
          <p:nvPr>
            <p:ph type="body" sz="quarter" idx="14"/>
          </p:nvPr>
        </p:nvSpPr>
        <p:spPr/>
        <p:txBody>
          <a:bodyPr>
            <a:normAutofit/>
          </a:bodyPr>
          <a:lstStyle/>
          <a:p>
            <a:r>
              <a:rPr lang="en-US" sz="1400" dirty="0" smtClean="0"/>
              <a:t>For personal use, classifieds/auction sites and social networking sites seem to be the most visited across segments amongst those surveyed</a:t>
            </a:r>
            <a:endParaRPr lang="en-IN" sz="1400" dirty="0" smtClean="0"/>
          </a:p>
          <a:p>
            <a:endParaRPr lang="en-IN" sz="1400" dirty="0"/>
          </a:p>
        </p:txBody>
      </p:sp>
      <p:graphicFrame>
        <p:nvGraphicFramePr>
          <p:cNvPr id="9" name="Content Placeholder 18"/>
          <p:cNvGraphicFramePr>
            <a:graphicFrameLocks/>
          </p:cNvGraphicFramePr>
          <p:nvPr/>
        </p:nvGraphicFramePr>
        <p:xfrm>
          <a:off x="4699000" y="1600200"/>
          <a:ext cx="4445000" cy="43180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2"/>
          <p:cNvSpPr>
            <a:spLocks noGrp="1"/>
          </p:cNvSpPr>
          <p:nvPr>
            <p:ph type="body" sz="quarter" idx="13"/>
          </p:nvPr>
        </p:nvSpPr>
        <p:spPr>
          <a:xfrm>
            <a:off x="152400" y="6172200"/>
            <a:ext cx="8839200" cy="228600"/>
          </a:xfrm>
        </p:spPr>
        <p:txBody>
          <a:bodyPr/>
          <a:lstStyle/>
          <a:p>
            <a:r>
              <a:rPr lang="en-US" dirty="0" smtClean="0"/>
              <a:t>Q3A. Which, if any, of the following types of websites do you access for your own personal and/or professional use?  - Personal</a:t>
            </a:r>
            <a:endParaRPr lang="en-IN" dirty="0" smtClean="0"/>
          </a:p>
          <a:p>
            <a:endParaRPr lang="en-IN" dirty="0"/>
          </a:p>
        </p:txBody>
      </p:sp>
      <p:graphicFrame>
        <p:nvGraphicFramePr>
          <p:cNvPr id="13" name="Content Placeholder 18"/>
          <p:cNvGraphicFramePr>
            <a:graphicFrameLocks/>
          </p:cNvGraphicFramePr>
          <p:nvPr/>
        </p:nvGraphicFramePr>
        <p:xfrm>
          <a:off x="876300" y="5867400"/>
          <a:ext cx="7493000" cy="368300"/>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6959600" y="1320800"/>
            <a:ext cx="952500" cy="307777"/>
          </a:xfrm>
          <a:prstGeom prst="rect">
            <a:avLst/>
          </a:prstGeom>
          <a:noFill/>
        </p:spPr>
        <p:txBody>
          <a:bodyPr wrap="square" rtlCol="0">
            <a:spAutoFit/>
          </a:bodyPr>
          <a:lstStyle/>
          <a:p>
            <a:r>
              <a:rPr lang="en-US" sz="1400" b="1" dirty="0" smtClean="0">
                <a:latin typeface="Calibri" pitchFamily="34" charset="0"/>
                <a:cs typeface="Calibri" pitchFamily="34" charset="0"/>
              </a:rPr>
              <a:t>Contd..</a:t>
            </a:r>
            <a:endParaRPr lang="en-IN" sz="1400" b="1"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a:t>
            </a:r>
            <a:endParaRPr lang="en-IN" dirty="0"/>
          </a:p>
        </p:txBody>
      </p:sp>
      <p:graphicFrame>
        <p:nvGraphicFramePr>
          <p:cNvPr id="19" name="Content Placeholder 18"/>
          <p:cNvGraphicFramePr>
            <a:graphicFrameLocks noGrp="1"/>
          </p:cNvGraphicFramePr>
          <p:nvPr>
            <p:ph sz="quarter" idx="15"/>
          </p:nvPr>
        </p:nvGraphicFramePr>
        <p:xfrm>
          <a:off x="304800" y="1765300"/>
          <a:ext cx="4191000" cy="41021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Types of web sites accessed…professional use</a:t>
            </a:r>
            <a:endParaRPr lang="en-IN" dirty="0"/>
          </a:p>
        </p:txBody>
      </p:sp>
      <p:sp>
        <p:nvSpPr>
          <p:cNvPr id="9" name="Text Placeholder 2"/>
          <p:cNvSpPr>
            <a:spLocks noGrp="1"/>
          </p:cNvSpPr>
          <p:nvPr>
            <p:ph type="body" sz="quarter" idx="13"/>
          </p:nvPr>
        </p:nvSpPr>
        <p:spPr>
          <a:xfrm>
            <a:off x="152400" y="6172200"/>
            <a:ext cx="8839200" cy="228600"/>
          </a:xfrm>
        </p:spPr>
        <p:txBody>
          <a:bodyPr/>
          <a:lstStyle/>
          <a:p>
            <a:r>
              <a:rPr lang="en-US" dirty="0" smtClean="0"/>
              <a:t>Q3B. Which, if any, of the following types of websites do you access for your own personal and/or professional use?  - Professional</a:t>
            </a:r>
            <a:endParaRPr lang="en-IN" dirty="0" smtClean="0"/>
          </a:p>
          <a:p>
            <a:endParaRPr lang="en-IN" dirty="0"/>
          </a:p>
        </p:txBody>
      </p:sp>
      <p:graphicFrame>
        <p:nvGraphicFramePr>
          <p:cNvPr id="10" name="Content Placeholder 18"/>
          <p:cNvGraphicFramePr>
            <a:graphicFrameLocks/>
          </p:cNvGraphicFramePr>
          <p:nvPr/>
        </p:nvGraphicFramePr>
        <p:xfrm>
          <a:off x="4648200" y="1765300"/>
          <a:ext cx="4191000" cy="41021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6400800" y="1485900"/>
            <a:ext cx="952500" cy="307777"/>
          </a:xfrm>
          <a:prstGeom prst="rect">
            <a:avLst/>
          </a:prstGeom>
          <a:noFill/>
        </p:spPr>
        <p:txBody>
          <a:bodyPr wrap="square" rtlCol="0">
            <a:spAutoFit/>
          </a:bodyPr>
          <a:lstStyle/>
          <a:p>
            <a:r>
              <a:rPr lang="en-US" sz="1400" b="1" dirty="0" smtClean="0">
                <a:latin typeface="Calibri" pitchFamily="34" charset="0"/>
                <a:cs typeface="Calibri" pitchFamily="34" charset="0"/>
              </a:rPr>
              <a:t>Contd..</a:t>
            </a:r>
            <a:endParaRPr lang="en-IN" sz="1400" b="1" dirty="0" smtClean="0">
              <a:latin typeface="Calibri" pitchFamily="34" charset="0"/>
              <a:cs typeface="Calibri" pitchFamily="34" charset="0"/>
            </a:endParaRPr>
          </a:p>
        </p:txBody>
      </p:sp>
      <p:graphicFrame>
        <p:nvGraphicFramePr>
          <p:cNvPr id="12" name="Content Placeholder 18"/>
          <p:cNvGraphicFramePr>
            <a:graphicFrameLocks/>
          </p:cNvGraphicFramePr>
          <p:nvPr/>
        </p:nvGraphicFramePr>
        <p:xfrm>
          <a:off x="520700" y="5918200"/>
          <a:ext cx="7772400" cy="342900"/>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12"/>
          <p:cNvSpPr/>
          <p:nvPr/>
        </p:nvSpPr>
        <p:spPr>
          <a:xfrm>
            <a:off x="5537200" y="5168900"/>
            <a:ext cx="2717800" cy="67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Text Placeholder 7"/>
          <p:cNvSpPr>
            <a:spLocks noGrp="1"/>
          </p:cNvSpPr>
          <p:nvPr>
            <p:ph type="body" sz="quarter" idx="14"/>
          </p:nvPr>
        </p:nvSpPr>
        <p:spPr>
          <a:xfrm>
            <a:off x="152400" y="825500"/>
            <a:ext cx="8839200" cy="1181100"/>
          </a:xfrm>
        </p:spPr>
        <p:txBody>
          <a:bodyPr>
            <a:normAutofit/>
          </a:bodyPr>
          <a:lstStyle/>
          <a:p>
            <a:r>
              <a:rPr lang="en-US" sz="1400" dirty="0" smtClean="0"/>
              <a:t>The clear majority of respondents in each country stated that they aren’t using any of these site for professional purposes. 18% of respondents worldwide use professional networking sites.</a:t>
            </a:r>
            <a:endParaRPr lang="en-IN" sz="1400" dirty="0" smtClean="0"/>
          </a:p>
          <a:p>
            <a:endParaRPr lang="en-IN"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0" y="1562100"/>
          <a:ext cx="4267200" cy="46355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Frequency of usage…personal</a:t>
            </a:r>
            <a:endParaRPr lang="en-IN" dirty="0"/>
          </a:p>
        </p:txBody>
      </p:sp>
      <p:sp>
        <p:nvSpPr>
          <p:cNvPr id="8" name="Text Placeholder 7"/>
          <p:cNvSpPr>
            <a:spLocks noGrp="1"/>
          </p:cNvSpPr>
          <p:nvPr>
            <p:ph type="body" sz="quarter" idx="14"/>
          </p:nvPr>
        </p:nvSpPr>
        <p:spPr/>
        <p:txBody>
          <a:bodyPr>
            <a:normAutofit/>
          </a:bodyPr>
          <a:lstStyle/>
          <a:p>
            <a:r>
              <a:rPr lang="en-US" sz="1400" dirty="0" smtClean="0"/>
              <a:t>Social networking sites followed by personal websites seem to be the most frequently visited sites with more than half of US consumers surveyed accessing such sites at least once a day or more</a:t>
            </a:r>
            <a:endParaRPr lang="en-IN" sz="1400" dirty="0" smtClean="0"/>
          </a:p>
          <a:p>
            <a:endParaRPr lang="en-IN" sz="1400" dirty="0"/>
          </a:p>
        </p:txBody>
      </p:sp>
      <p:sp>
        <p:nvSpPr>
          <p:cNvPr id="9" name="Text Placeholder 2"/>
          <p:cNvSpPr>
            <a:spLocks noGrp="1"/>
          </p:cNvSpPr>
          <p:nvPr>
            <p:ph type="body" sz="quarter" idx="13"/>
          </p:nvPr>
        </p:nvSpPr>
        <p:spPr>
          <a:xfrm>
            <a:off x="152400" y="6172200"/>
            <a:ext cx="8839200" cy="228600"/>
          </a:xfrm>
        </p:spPr>
        <p:txBody>
          <a:bodyPr/>
          <a:lstStyle/>
          <a:p>
            <a:r>
              <a:rPr lang="en-US" dirty="0" smtClean="0"/>
              <a:t>Q4. How frequently do you use following websites – Personal				            Base: Once a day + More than once a day</a:t>
            </a:r>
            <a:endParaRPr lang="en-IN" dirty="0"/>
          </a:p>
        </p:txBody>
      </p:sp>
      <p:graphicFrame>
        <p:nvGraphicFramePr>
          <p:cNvPr id="12" name="Content Placeholder 18"/>
          <p:cNvGraphicFramePr>
            <a:graphicFrameLocks/>
          </p:cNvGraphicFramePr>
          <p:nvPr/>
        </p:nvGraphicFramePr>
        <p:xfrm>
          <a:off x="4724400" y="1562100"/>
          <a:ext cx="4267200" cy="4635500"/>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6400800" y="1358900"/>
            <a:ext cx="952500" cy="307777"/>
          </a:xfrm>
          <a:prstGeom prst="rect">
            <a:avLst/>
          </a:prstGeom>
          <a:noFill/>
        </p:spPr>
        <p:txBody>
          <a:bodyPr wrap="square" rtlCol="0">
            <a:spAutoFit/>
          </a:bodyPr>
          <a:lstStyle/>
          <a:p>
            <a:r>
              <a:rPr lang="en-US" sz="1400" b="1" dirty="0" smtClean="0">
                <a:latin typeface="Calibri" pitchFamily="34" charset="0"/>
                <a:cs typeface="Calibri" pitchFamily="34" charset="0"/>
              </a:rPr>
              <a:t>Contd..</a:t>
            </a:r>
            <a:endParaRPr lang="en-IN" sz="1400" b="1" dirty="0" smtClean="0">
              <a:latin typeface="Calibri" pitchFamily="34" charset="0"/>
              <a:cs typeface="Calibri" pitchFamily="34" charset="0"/>
            </a:endParaRPr>
          </a:p>
        </p:txBody>
      </p:sp>
      <p:graphicFrame>
        <p:nvGraphicFramePr>
          <p:cNvPr id="14" name="Content Placeholder 18"/>
          <p:cNvGraphicFramePr>
            <a:graphicFrameLocks/>
          </p:cNvGraphicFramePr>
          <p:nvPr/>
        </p:nvGraphicFramePr>
        <p:xfrm>
          <a:off x="1612900" y="5867400"/>
          <a:ext cx="5600700" cy="3556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0" y="1485900"/>
          <a:ext cx="4584700" cy="45847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Frequency of usage…professional</a:t>
            </a:r>
            <a:endParaRPr lang="en-IN" dirty="0"/>
          </a:p>
        </p:txBody>
      </p:sp>
      <p:graphicFrame>
        <p:nvGraphicFramePr>
          <p:cNvPr id="9" name="Content Placeholder 18"/>
          <p:cNvGraphicFramePr>
            <a:graphicFrameLocks/>
          </p:cNvGraphicFramePr>
          <p:nvPr/>
        </p:nvGraphicFramePr>
        <p:xfrm>
          <a:off x="4559300" y="1485900"/>
          <a:ext cx="4584700" cy="45847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6400800" y="1295400"/>
            <a:ext cx="952500" cy="307777"/>
          </a:xfrm>
          <a:prstGeom prst="rect">
            <a:avLst/>
          </a:prstGeom>
          <a:noFill/>
        </p:spPr>
        <p:txBody>
          <a:bodyPr wrap="square" rtlCol="0">
            <a:spAutoFit/>
          </a:bodyPr>
          <a:lstStyle/>
          <a:p>
            <a:r>
              <a:rPr lang="en-US" sz="1400" b="1" dirty="0" smtClean="0">
                <a:latin typeface="Calibri" pitchFamily="34" charset="0"/>
                <a:cs typeface="Calibri" pitchFamily="34" charset="0"/>
              </a:rPr>
              <a:t>Contd..</a:t>
            </a:r>
            <a:endParaRPr lang="en-IN" sz="1400" b="1" dirty="0" smtClean="0">
              <a:latin typeface="Calibri" pitchFamily="34" charset="0"/>
              <a:cs typeface="Calibri" pitchFamily="34" charset="0"/>
            </a:endParaRPr>
          </a:p>
        </p:txBody>
      </p:sp>
      <p:sp>
        <p:nvSpPr>
          <p:cNvPr id="12" name="Text Placeholder 2"/>
          <p:cNvSpPr>
            <a:spLocks noGrp="1"/>
          </p:cNvSpPr>
          <p:nvPr>
            <p:ph type="body" sz="quarter" idx="13"/>
          </p:nvPr>
        </p:nvSpPr>
        <p:spPr>
          <a:xfrm>
            <a:off x="152400" y="6172200"/>
            <a:ext cx="8839200" cy="228600"/>
          </a:xfrm>
        </p:spPr>
        <p:txBody>
          <a:bodyPr/>
          <a:lstStyle/>
          <a:p>
            <a:r>
              <a:rPr lang="en-IN" dirty="0" smtClean="0"/>
              <a:t>Q4. How frequently do you use following websites - Professional</a:t>
            </a:r>
            <a:r>
              <a:rPr lang="en-US" dirty="0" smtClean="0"/>
              <a:t>				            Base: Once a day + More than once a day</a:t>
            </a:r>
            <a:endParaRPr lang="en-IN" dirty="0" smtClean="0"/>
          </a:p>
          <a:p>
            <a:endParaRPr lang="en-IN" dirty="0"/>
          </a:p>
        </p:txBody>
      </p:sp>
      <p:graphicFrame>
        <p:nvGraphicFramePr>
          <p:cNvPr id="14" name="Content Placeholder 18"/>
          <p:cNvGraphicFramePr>
            <a:graphicFrameLocks/>
          </p:cNvGraphicFramePr>
          <p:nvPr/>
        </p:nvGraphicFramePr>
        <p:xfrm>
          <a:off x="1612900" y="5867400"/>
          <a:ext cx="5600700" cy="35560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 Placeholder 7"/>
          <p:cNvSpPr>
            <a:spLocks noGrp="1"/>
          </p:cNvSpPr>
          <p:nvPr>
            <p:ph type="body" sz="quarter" idx="14"/>
          </p:nvPr>
        </p:nvSpPr>
        <p:spPr>
          <a:xfrm>
            <a:off x="152400" y="825500"/>
            <a:ext cx="8839200" cy="1181100"/>
          </a:xfrm>
        </p:spPr>
        <p:txBody>
          <a:bodyPr>
            <a:normAutofit/>
          </a:bodyPr>
          <a:lstStyle/>
          <a:p>
            <a:r>
              <a:rPr lang="en-US" sz="1400" dirty="0" smtClean="0"/>
              <a:t>Among those who use professional/business networking sites for professional purposes, around half do so  at least once a day.</a:t>
            </a:r>
            <a:endParaRPr lang="en-IN" sz="1400" dirty="0" smtClean="0"/>
          </a:p>
          <a:p>
            <a:endParaRPr lang="en-IN"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52500" y="1676400"/>
          <a:ext cx="7645400" cy="40894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Edit or post content</a:t>
            </a:r>
            <a:endParaRPr lang="en-IN" dirty="0"/>
          </a:p>
        </p:txBody>
      </p:sp>
      <p:sp>
        <p:nvSpPr>
          <p:cNvPr id="21" name="Text Placeholder 20"/>
          <p:cNvSpPr>
            <a:spLocks noGrp="1"/>
          </p:cNvSpPr>
          <p:nvPr>
            <p:ph type="body" sz="quarter" idx="14"/>
          </p:nvPr>
        </p:nvSpPr>
        <p:spPr/>
        <p:txBody>
          <a:bodyPr>
            <a:normAutofit/>
          </a:bodyPr>
          <a:lstStyle/>
          <a:p>
            <a:r>
              <a:rPr lang="en-US" sz="1400" dirty="0" smtClean="0"/>
              <a:t>While 55% of those surveyed worldwide post or edit content into websites, across markets, it’s mostly those below 40 years of age that do so</a:t>
            </a:r>
            <a:endParaRPr lang="en-IN" sz="1400" dirty="0" smtClean="0"/>
          </a:p>
        </p:txBody>
      </p:sp>
      <p:sp>
        <p:nvSpPr>
          <p:cNvPr id="23" name="Text Placeholder 2"/>
          <p:cNvSpPr>
            <a:spLocks noGrp="1"/>
          </p:cNvSpPr>
          <p:nvPr>
            <p:ph type="body" sz="quarter" idx="13"/>
          </p:nvPr>
        </p:nvSpPr>
        <p:spPr>
          <a:xfrm>
            <a:off x="152400" y="6172200"/>
            <a:ext cx="8839200" cy="228600"/>
          </a:xfrm>
        </p:spPr>
        <p:txBody>
          <a:bodyPr/>
          <a:lstStyle/>
          <a:p>
            <a:r>
              <a:rPr lang="en-US" dirty="0" smtClean="0"/>
              <a:t>Q5. Do you edit or post content (such as text, photo’s, video’s etc). to websites? </a:t>
            </a:r>
            <a:endParaRPr lang="en-IN" dirty="0"/>
          </a:p>
        </p:txBody>
      </p:sp>
      <p:sp>
        <p:nvSpPr>
          <p:cNvPr id="25" name="TextBox 24"/>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1222)</a:t>
            </a:r>
            <a:endParaRPr lang="en-US" dirty="0" smtClean="0">
              <a:latin typeface="Calibri" pitchFamily="34" charset="0"/>
              <a:cs typeface="Calibri" pitchFamily="34" charset="0"/>
            </a:endParaRPr>
          </a:p>
        </p:txBody>
      </p:sp>
      <p:sp>
        <p:nvSpPr>
          <p:cNvPr id="26" name="TextBox 25"/>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289) </a:t>
            </a:r>
            <a:endParaRPr lang="en-US" dirty="0" smtClean="0">
              <a:latin typeface="Calibri" pitchFamily="34" charset="0"/>
              <a:cs typeface="Calibri" pitchFamily="34" charset="0"/>
            </a:endParaRPr>
          </a:p>
        </p:txBody>
      </p:sp>
      <p:sp>
        <p:nvSpPr>
          <p:cNvPr id="27" name="TextBox 26"/>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291)</a:t>
            </a:r>
            <a:endParaRPr lang="en-US" dirty="0" smtClean="0">
              <a:latin typeface="Calibri" pitchFamily="34" charset="0"/>
              <a:cs typeface="Calibri" pitchFamily="34" charset="0"/>
            </a:endParaRPr>
          </a:p>
        </p:txBody>
      </p:sp>
      <p:sp>
        <p:nvSpPr>
          <p:cNvPr id="28" name="TextBox 27"/>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311)</a:t>
            </a:r>
            <a:endParaRPr lang="en-US" dirty="0" smtClean="0">
              <a:latin typeface="Calibri" pitchFamily="34" charset="0"/>
              <a:cs typeface="Calibri" pitchFamily="34" charset="0"/>
            </a:endParaRPr>
          </a:p>
        </p:txBody>
      </p:sp>
      <p:sp>
        <p:nvSpPr>
          <p:cNvPr id="29" name="TextBox 28"/>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331)</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495300" y="1752600"/>
          <a:ext cx="8458200" cy="40259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Considering own reputation</a:t>
            </a:r>
            <a:endParaRPr lang="en-IN" dirty="0"/>
          </a:p>
        </p:txBody>
      </p:sp>
      <p:sp>
        <p:nvSpPr>
          <p:cNvPr id="21" name="Text Placeholder 20"/>
          <p:cNvSpPr>
            <a:spLocks noGrp="1"/>
          </p:cNvSpPr>
          <p:nvPr>
            <p:ph type="body" sz="quarter" idx="14"/>
          </p:nvPr>
        </p:nvSpPr>
        <p:spPr/>
        <p:txBody>
          <a:bodyPr>
            <a:normAutofit/>
          </a:bodyPr>
          <a:lstStyle/>
          <a:p>
            <a:r>
              <a:rPr lang="en-US" sz="1400" dirty="0" smtClean="0"/>
              <a:t>Most people consider their own online reputation while posting content, although women are more inclined to do so all the time than men (42% vs. 30%)</a:t>
            </a:r>
            <a:endParaRPr lang="en-IN" sz="1400" dirty="0" smtClean="0"/>
          </a:p>
          <a:p>
            <a:endParaRPr lang="en-IN" sz="1400" dirty="0"/>
          </a:p>
        </p:txBody>
      </p:sp>
      <p:sp>
        <p:nvSpPr>
          <p:cNvPr id="22" name="Text Placeholder 2"/>
          <p:cNvSpPr>
            <a:spLocks noGrp="1"/>
          </p:cNvSpPr>
          <p:nvPr>
            <p:ph type="body" sz="quarter" idx="13"/>
          </p:nvPr>
        </p:nvSpPr>
        <p:spPr>
          <a:xfrm>
            <a:off x="152400" y="6172200"/>
            <a:ext cx="8839200" cy="228600"/>
          </a:xfrm>
        </p:spPr>
        <p:txBody>
          <a:bodyPr/>
          <a:lstStyle/>
          <a:p>
            <a:r>
              <a:rPr lang="en-US" dirty="0" smtClean="0"/>
              <a:t>Q6. When you edit or post content such as text, video or photos to websites, do you  consider: Your own online reputation</a:t>
            </a:r>
            <a:endParaRPr lang="en-IN" dirty="0"/>
          </a:p>
        </p:txBody>
      </p:sp>
      <p:sp>
        <p:nvSpPr>
          <p:cNvPr id="24" name="TextBox 23"/>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676)</a:t>
            </a:r>
            <a:endParaRPr lang="en-US" dirty="0" smtClean="0">
              <a:latin typeface="Calibri" pitchFamily="34" charset="0"/>
              <a:cs typeface="Calibri" pitchFamily="34" charset="0"/>
            </a:endParaRPr>
          </a:p>
        </p:txBody>
      </p:sp>
      <p:sp>
        <p:nvSpPr>
          <p:cNvPr id="25" name="TextBox 2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168) </a:t>
            </a:r>
            <a:endParaRPr lang="en-US" dirty="0" smtClean="0">
              <a:latin typeface="Calibri" pitchFamily="34" charset="0"/>
              <a:cs typeface="Calibri" pitchFamily="34" charset="0"/>
            </a:endParaRPr>
          </a:p>
        </p:txBody>
      </p:sp>
      <p:sp>
        <p:nvSpPr>
          <p:cNvPr id="26" name="TextBox 2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165)</a:t>
            </a:r>
            <a:endParaRPr lang="en-US" dirty="0" smtClean="0">
              <a:latin typeface="Calibri" pitchFamily="34" charset="0"/>
              <a:cs typeface="Calibri" pitchFamily="34" charset="0"/>
            </a:endParaRPr>
          </a:p>
        </p:txBody>
      </p:sp>
      <p:sp>
        <p:nvSpPr>
          <p:cNvPr id="27" name="TextBox 2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160)</a:t>
            </a:r>
            <a:endParaRPr lang="en-US" dirty="0" smtClean="0">
              <a:latin typeface="Calibri" pitchFamily="34" charset="0"/>
              <a:cs typeface="Calibri" pitchFamily="34" charset="0"/>
            </a:endParaRPr>
          </a:p>
        </p:txBody>
      </p:sp>
      <p:sp>
        <p:nvSpPr>
          <p:cNvPr id="28" name="TextBox 2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183)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495300" y="1816100"/>
          <a:ext cx="8458200" cy="39624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Considering others reputation</a:t>
            </a:r>
            <a:endParaRPr lang="en-IN" dirty="0"/>
          </a:p>
        </p:txBody>
      </p:sp>
      <p:sp>
        <p:nvSpPr>
          <p:cNvPr id="21" name="Text Placeholder 20"/>
          <p:cNvSpPr>
            <a:spLocks noGrp="1"/>
          </p:cNvSpPr>
          <p:nvPr>
            <p:ph type="body" sz="quarter" idx="14"/>
          </p:nvPr>
        </p:nvSpPr>
        <p:spPr/>
        <p:txBody>
          <a:bodyPr>
            <a:normAutofit/>
          </a:bodyPr>
          <a:lstStyle/>
          <a:p>
            <a:r>
              <a:rPr lang="en-US" sz="1400" dirty="0" smtClean="0"/>
              <a:t>Although people consider other people's online reputation too while posting content, here again, women are more inclined to do so all the time than men (32% vs. 19%)</a:t>
            </a:r>
            <a:endParaRPr lang="en-IN" sz="1400" dirty="0" smtClean="0"/>
          </a:p>
          <a:p>
            <a:endParaRPr lang="en-IN" sz="1400" dirty="0"/>
          </a:p>
        </p:txBody>
      </p:sp>
      <p:sp>
        <p:nvSpPr>
          <p:cNvPr id="22" name="TextBox 21"/>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676)</a:t>
            </a:r>
            <a:endParaRPr lang="en-US" dirty="0" smtClean="0">
              <a:latin typeface="Calibri" pitchFamily="34" charset="0"/>
              <a:cs typeface="Calibri" pitchFamily="34" charset="0"/>
            </a:endParaRPr>
          </a:p>
        </p:txBody>
      </p:sp>
      <p:sp>
        <p:nvSpPr>
          <p:cNvPr id="23" name="TextBox 22"/>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168) </a:t>
            </a:r>
            <a:endParaRPr lang="en-US" dirty="0" smtClean="0">
              <a:latin typeface="Calibri" pitchFamily="34" charset="0"/>
              <a:cs typeface="Calibri" pitchFamily="34" charset="0"/>
            </a:endParaRPr>
          </a:p>
        </p:txBody>
      </p:sp>
      <p:sp>
        <p:nvSpPr>
          <p:cNvPr id="24" name="TextBox 23"/>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165)</a:t>
            </a:r>
            <a:endParaRPr lang="en-US" dirty="0" smtClean="0">
              <a:latin typeface="Calibri" pitchFamily="34" charset="0"/>
              <a:cs typeface="Calibri" pitchFamily="34" charset="0"/>
            </a:endParaRPr>
          </a:p>
        </p:txBody>
      </p:sp>
      <p:sp>
        <p:nvSpPr>
          <p:cNvPr id="25" name="TextBox 24"/>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160)</a:t>
            </a:r>
            <a:endParaRPr lang="en-US" dirty="0" smtClean="0">
              <a:latin typeface="Calibri" pitchFamily="34" charset="0"/>
              <a:cs typeface="Calibri" pitchFamily="34" charset="0"/>
            </a:endParaRPr>
          </a:p>
        </p:txBody>
      </p:sp>
      <p:sp>
        <p:nvSpPr>
          <p:cNvPr id="26" name="TextBox 25"/>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183)</a:t>
            </a:r>
            <a:endParaRPr lang="en-US" dirty="0" smtClean="0">
              <a:latin typeface="Calibri" pitchFamily="34" charset="0"/>
              <a:cs typeface="Calibri" pitchFamily="34" charset="0"/>
            </a:endParaRPr>
          </a:p>
        </p:txBody>
      </p:sp>
      <p:sp>
        <p:nvSpPr>
          <p:cNvPr id="27" name="Text Placeholder 2"/>
          <p:cNvSpPr>
            <a:spLocks noGrp="1"/>
          </p:cNvSpPr>
          <p:nvPr>
            <p:ph type="body" sz="quarter" idx="13"/>
          </p:nvPr>
        </p:nvSpPr>
        <p:spPr>
          <a:xfrm>
            <a:off x="152400" y="6172200"/>
            <a:ext cx="8839200" cy="228600"/>
          </a:xfrm>
        </p:spPr>
        <p:txBody>
          <a:bodyPr>
            <a:normAutofit/>
          </a:bodyPr>
          <a:lstStyle/>
          <a:p>
            <a:r>
              <a:rPr lang="en-US" dirty="0" smtClean="0"/>
              <a:t>Q6. When you edit or post content such as text, video or photos to websites, do you  consider: Other people’s online reputation </a:t>
            </a:r>
            <a:endParaRPr lang="en-IN"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77900" y="1765300"/>
          <a:ext cx="71882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IN" dirty="0" smtClean="0"/>
              <a:t>Posting content via mobile applications</a:t>
            </a:r>
            <a:endParaRPr lang="en-IN" dirty="0"/>
          </a:p>
        </p:txBody>
      </p:sp>
      <p:sp>
        <p:nvSpPr>
          <p:cNvPr id="21" name="Text Placeholder 20"/>
          <p:cNvSpPr>
            <a:spLocks noGrp="1"/>
          </p:cNvSpPr>
          <p:nvPr>
            <p:ph type="body" sz="quarter" idx="14"/>
          </p:nvPr>
        </p:nvSpPr>
        <p:spPr/>
        <p:txBody>
          <a:bodyPr>
            <a:normAutofit/>
          </a:bodyPr>
          <a:lstStyle/>
          <a:p>
            <a:r>
              <a:rPr lang="en-US" sz="1400" dirty="0" smtClean="0"/>
              <a:t>A vast majority of US, UK and German consumers responding do not use any mobile device to edit or post content online. However, more than half the French respondents reported using a mobile device to post content online</a:t>
            </a:r>
            <a:endParaRPr lang="en-IN" sz="1400" dirty="0" smtClean="0"/>
          </a:p>
          <a:p>
            <a:endParaRPr lang="en-IN" sz="1400" dirty="0"/>
          </a:p>
        </p:txBody>
      </p:sp>
      <p:sp>
        <p:nvSpPr>
          <p:cNvPr id="22" name="Text Placeholder 2"/>
          <p:cNvSpPr>
            <a:spLocks noGrp="1"/>
          </p:cNvSpPr>
          <p:nvPr>
            <p:ph type="body" sz="quarter" idx="13"/>
          </p:nvPr>
        </p:nvSpPr>
        <p:spPr>
          <a:xfrm>
            <a:off x="152400" y="6172200"/>
            <a:ext cx="8839200" cy="228600"/>
          </a:xfrm>
        </p:spPr>
        <p:txBody>
          <a:bodyPr/>
          <a:lstStyle/>
          <a:p>
            <a:r>
              <a:rPr lang="en-US" dirty="0" smtClean="0"/>
              <a:t>Q11. Do you use a cell phone or mobile device to edit or post content such as text, video, photo’s etc. to websites? </a:t>
            </a:r>
            <a:endParaRPr lang="en-US" dirty="0"/>
          </a:p>
        </p:txBody>
      </p:sp>
      <p:sp>
        <p:nvSpPr>
          <p:cNvPr id="29" name="TextBox 28"/>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676)</a:t>
            </a:r>
            <a:endParaRPr lang="en-US" dirty="0" smtClean="0">
              <a:latin typeface="Calibri" pitchFamily="34" charset="0"/>
              <a:cs typeface="Calibri" pitchFamily="34" charset="0"/>
            </a:endParaRPr>
          </a:p>
        </p:txBody>
      </p:sp>
      <p:sp>
        <p:nvSpPr>
          <p:cNvPr id="30" name="TextBox 29"/>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168) </a:t>
            </a:r>
            <a:endParaRPr lang="en-US" dirty="0" smtClean="0">
              <a:latin typeface="Calibri" pitchFamily="34" charset="0"/>
              <a:cs typeface="Calibri" pitchFamily="34" charset="0"/>
            </a:endParaRPr>
          </a:p>
        </p:txBody>
      </p:sp>
      <p:sp>
        <p:nvSpPr>
          <p:cNvPr id="31" name="TextBox 30"/>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165)</a:t>
            </a:r>
            <a:endParaRPr lang="en-US" dirty="0" smtClean="0">
              <a:latin typeface="Calibri" pitchFamily="34" charset="0"/>
              <a:cs typeface="Calibri" pitchFamily="34" charset="0"/>
            </a:endParaRPr>
          </a:p>
        </p:txBody>
      </p:sp>
      <p:sp>
        <p:nvSpPr>
          <p:cNvPr id="32" name="TextBox 31"/>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160)</a:t>
            </a:r>
            <a:endParaRPr lang="en-US" dirty="0" smtClean="0">
              <a:latin typeface="Calibri" pitchFamily="34" charset="0"/>
              <a:cs typeface="Calibri" pitchFamily="34" charset="0"/>
            </a:endParaRPr>
          </a:p>
        </p:txBody>
      </p:sp>
      <p:sp>
        <p:nvSpPr>
          <p:cNvPr id="33" name="TextBox 32"/>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183)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As we look at the findings of the study, three main points emerge:</a:t>
            </a:r>
          </a:p>
          <a:p>
            <a:r>
              <a:rPr lang="en-US" dirty="0" smtClean="0"/>
              <a:t>The impact of online reputation on professional life</a:t>
            </a:r>
          </a:p>
          <a:p>
            <a:pPr lvl="1"/>
            <a:r>
              <a:rPr lang="en-US" dirty="0" smtClean="0"/>
              <a:t>Nationality plays key role in determining whether online content will harm reputations</a:t>
            </a:r>
          </a:p>
          <a:p>
            <a:pPr lvl="1"/>
            <a:r>
              <a:rPr lang="en-US" dirty="0" smtClean="0"/>
              <a:t>Companies have formal policies for checking online reputational data, but male recruiters are more likely to check - except in France </a:t>
            </a:r>
          </a:p>
          <a:p>
            <a:pPr lvl="1"/>
            <a:r>
              <a:rPr lang="en-US" dirty="0" smtClean="0"/>
              <a:t>Recruiters typically conduct deeper searches than most consumers are aware of, and feel justified in doing so </a:t>
            </a:r>
          </a:p>
          <a:p>
            <a:pPr lvl="1"/>
            <a:r>
              <a:rPr lang="en-US" dirty="0" smtClean="0"/>
              <a:t>Not all online content is true – but candidates may be rejected nonetheless</a:t>
            </a:r>
          </a:p>
          <a:p>
            <a:pPr lvl="1"/>
            <a:r>
              <a:rPr lang="en-US" dirty="0" smtClean="0"/>
              <a:t>Recruiters say they tell candidates if online content factored into their rejection, but consumers do not seem to be hearing it</a:t>
            </a:r>
          </a:p>
          <a:p>
            <a:pPr lvl="1"/>
            <a:r>
              <a:rPr lang="en-US" dirty="0" smtClean="0"/>
              <a:t>Good online reputations matter to recruiters</a:t>
            </a:r>
          </a:p>
          <a:p>
            <a:r>
              <a:rPr lang="en-US" dirty="0" smtClean="0"/>
              <a:t>The impact of online reputation on personal life  </a:t>
            </a:r>
          </a:p>
          <a:p>
            <a:pPr lvl="1"/>
            <a:r>
              <a:rPr lang="en-US" dirty="0" smtClean="0"/>
              <a:t>Online reputations matter when trying to meet people socially, but the extent to which it matters is closely tied to age </a:t>
            </a:r>
          </a:p>
          <a:p>
            <a:pPr lvl="1"/>
            <a:r>
              <a:rPr lang="en-US" dirty="0" smtClean="0"/>
              <a:t>Survey respondents are concerned about having their online reputations abused to steal their identities, target them for scams, or become a victim of defamation, harassment  or bullying</a:t>
            </a:r>
          </a:p>
          <a:p>
            <a:pPr lvl="1"/>
            <a:r>
              <a:rPr lang="en-US" dirty="0" smtClean="0"/>
              <a:t>The impact to online reputations by content created via mobile devices is an area of concern for consumers</a:t>
            </a:r>
          </a:p>
          <a:p>
            <a:endParaRPr lang="en-US" dirty="0" smtClean="0"/>
          </a:p>
          <a:p>
            <a:r>
              <a:rPr lang="en-US" dirty="0" smtClean="0"/>
              <a:t>What people do to manage their online reputation</a:t>
            </a:r>
          </a:p>
          <a:p>
            <a:pPr lvl="1"/>
            <a:r>
              <a:rPr lang="en-US" dirty="0" smtClean="0"/>
              <a:t>Consumers take steps to  keep a divide between personal and professional identities.</a:t>
            </a:r>
          </a:p>
          <a:p>
            <a:pPr lvl="1"/>
            <a:r>
              <a:rPr lang="en-US" dirty="0" smtClean="0"/>
              <a:t>Most respondents use measures to protect and manage their online reputation.</a:t>
            </a:r>
          </a:p>
          <a:p>
            <a:pPr lvl="1"/>
            <a:r>
              <a:rPr lang="en-US" dirty="0" smtClean="0"/>
              <a:t>Consumers apply both proactive and reactive methods of  reputation management.</a:t>
            </a:r>
          </a:p>
          <a:p>
            <a:pPr lvl="1"/>
            <a:r>
              <a:rPr lang="en-US" dirty="0" smtClean="0"/>
              <a:t>Respondents are divided about their ability to manage their online reputation and on ownership of issues.</a:t>
            </a:r>
            <a:endParaRPr lang="en-US" u="sng" dirty="0">
              <a:solidFill>
                <a:srgbClr val="FF0000"/>
              </a:solidFill>
            </a:endParaRPr>
          </a:p>
        </p:txBody>
      </p:sp>
      <p:sp>
        <p:nvSpPr>
          <p:cNvPr id="3" name="Title 2"/>
          <p:cNvSpPr>
            <a:spLocks noGrp="1"/>
          </p:cNvSpPr>
          <p:nvPr>
            <p:ph type="title"/>
          </p:nvPr>
        </p:nvSpPr>
        <p:spPr/>
        <p:txBody>
          <a:bodyPr/>
          <a:lstStyle/>
          <a:p>
            <a:r>
              <a:rPr lang="en-US" dirty="0" smtClean="0"/>
              <a:t>Executive Summary</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77900" y="1473200"/>
          <a:ext cx="7696200" cy="42926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IN" dirty="0" smtClean="0"/>
              <a:t>Posting content by children</a:t>
            </a:r>
            <a:endParaRPr lang="en-IN" dirty="0"/>
          </a:p>
        </p:txBody>
      </p:sp>
      <p:sp>
        <p:nvSpPr>
          <p:cNvPr id="22" name="Text Placeholder 2"/>
          <p:cNvSpPr>
            <a:spLocks noGrp="1"/>
          </p:cNvSpPr>
          <p:nvPr>
            <p:ph type="body" sz="quarter" idx="13"/>
          </p:nvPr>
        </p:nvSpPr>
        <p:spPr>
          <a:xfrm>
            <a:off x="152400" y="6172200"/>
            <a:ext cx="8839200" cy="228600"/>
          </a:xfrm>
        </p:spPr>
        <p:txBody>
          <a:bodyPr/>
          <a:lstStyle/>
          <a:p>
            <a:pPr lvl="0"/>
            <a:r>
              <a:rPr lang="en-US" dirty="0" smtClean="0"/>
              <a:t>Q13. Do your children post content (such as text, video or pictures) about themselves online (e.g. to social networking sites, video/photo sharing sites, blogs etc.)?</a:t>
            </a:r>
            <a:endParaRPr lang="en-US" dirty="0"/>
          </a:p>
        </p:txBody>
      </p:sp>
      <p:sp>
        <p:nvSpPr>
          <p:cNvPr id="24" name="TextBox 23"/>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a:t>
            </a:r>
            <a:endParaRPr lang="en-US" dirty="0" smtClean="0">
              <a:latin typeface="Calibri" pitchFamily="34" charset="0"/>
              <a:cs typeface="Calibri" pitchFamily="34" charset="0"/>
            </a:endParaRPr>
          </a:p>
        </p:txBody>
      </p:sp>
      <p:sp>
        <p:nvSpPr>
          <p:cNvPr id="25" name="TextBox 2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61) </a:t>
            </a:r>
            <a:endParaRPr lang="en-US" dirty="0" smtClean="0">
              <a:latin typeface="Calibri" pitchFamily="34" charset="0"/>
              <a:cs typeface="Calibri" pitchFamily="34" charset="0"/>
            </a:endParaRPr>
          </a:p>
        </p:txBody>
      </p:sp>
      <p:sp>
        <p:nvSpPr>
          <p:cNvPr id="26" name="TextBox 2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70)</a:t>
            </a:r>
            <a:endParaRPr lang="en-US" dirty="0" smtClean="0">
              <a:latin typeface="Calibri" pitchFamily="34" charset="0"/>
              <a:cs typeface="Calibri" pitchFamily="34" charset="0"/>
            </a:endParaRPr>
          </a:p>
        </p:txBody>
      </p:sp>
      <p:sp>
        <p:nvSpPr>
          <p:cNvPr id="27" name="TextBox 2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94)</a:t>
            </a:r>
            <a:endParaRPr lang="en-US" dirty="0" smtClean="0">
              <a:latin typeface="Calibri" pitchFamily="34" charset="0"/>
              <a:cs typeface="Calibri" pitchFamily="34" charset="0"/>
            </a:endParaRPr>
          </a:p>
        </p:txBody>
      </p:sp>
      <p:sp>
        <p:nvSpPr>
          <p:cNvPr id="28" name="TextBox 2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a:t>
            </a:r>
            <a:endParaRPr lang="en-US" dirty="0" smtClean="0">
              <a:latin typeface="Calibri" pitchFamily="34" charset="0"/>
              <a:cs typeface="Calibri" pitchFamily="34" charset="0"/>
            </a:endParaRPr>
          </a:p>
        </p:txBody>
      </p:sp>
      <p:sp>
        <p:nvSpPr>
          <p:cNvPr id="11" name="Text Placeholder 20"/>
          <p:cNvSpPr>
            <a:spLocks noGrp="1"/>
          </p:cNvSpPr>
          <p:nvPr>
            <p:ph type="body" sz="quarter" idx="14"/>
          </p:nvPr>
        </p:nvSpPr>
        <p:spPr>
          <a:xfrm>
            <a:off x="152400" y="825500"/>
            <a:ext cx="8839200" cy="1181100"/>
          </a:xfrm>
        </p:spPr>
        <p:txBody>
          <a:bodyPr>
            <a:normAutofit/>
          </a:bodyPr>
          <a:lstStyle/>
          <a:p>
            <a:r>
              <a:rPr lang="en-US" sz="1400" dirty="0" smtClean="0"/>
              <a:t>German parents responding are the least likely to report that their children post content about themselves online. This is a more common practice among children of respondents from each of the other countries.</a:t>
            </a:r>
            <a:endParaRPr lang="en-IN" sz="1400" dirty="0" smtClean="0"/>
          </a:p>
          <a:p>
            <a:endParaRPr lang="en-IN" sz="1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997200"/>
            <a:ext cx="8839200" cy="381000"/>
          </a:xfrm>
        </p:spPr>
        <p:txBody>
          <a:bodyPr/>
          <a:lstStyle/>
          <a:p>
            <a:pPr algn="ctr"/>
            <a:r>
              <a:rPr lang="en-US" sz="3200" dirty="0" smtClean="0"/>
              <a:t>Online Reputation and its impact on Personal Life</a:t>
            </a:r>
            <a:endParaRPr lang="en-US" sz="3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393700" y="1651000"/>
          <a:ext cx="84328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Threats to online reputation</a:t>
            </a:r>
            <a:endParaRPr lang="en-IN" dirty="0"/>
          </a:p>
        </p:txBody>
      </p:sp>
      <p:sp>
        <p:nvSpPr>
          <p:cNvPr id="8" name="Text Placeholder 7"/>
          <p:cNvSpPr>
            <a:spLocks noGrp="1"/>
          </p:cNvSpPr>
          <p:nvPr>
            <p:ph type="body" sz="quarter" idx="14"/>
          </p:nvPr>
        </p:nvSpPr>
        <p:spPr/>
        <p:txBody>
          <a:bodyPr>
            <a:normAutofit/>
          </a:bodyPr>
          <a:lstStyle/>
          <a:p>
            <a:r>
              <a:rPr lang="en-US" sz="1400" dirty="0" smtClean="0"/>
              <a:t>Most consumers surveyed seem to be more concerned about their online reputation being used for identity theft and online scams than anything else. </a:t>
            </a:r>
            <a:endParaRPr lang="en-IN" sz="1400" dirty="0" smtClean="0"/>
          </a:p>
          <a:p>
            <a:endParaRPr lang="en-IN" sz="1400" dirty="0"/>
          </a:p>
        </p:txBody>
      </p:sp>
      <p:sp>
        <p:nvSpPr>
          <p:cNvPr id="9" name="Text Placeholder 2"/>
          <p:cNvSpPr>
            <a:spLocks noGrp="1"/>
          </p:cNvSpPr>
          <p:nvPr>
            <p:ph type="body" sz="quarter" idx="13"/>
          </p:nvPr>
        </p:nvSpPr>
        <p:spPr>
          <a:xfrm>
            <a:off x="152400" y="6172200"/>
            <a:ext cx="8839200" cy="228600"/>
          </a:xfrm>
        </p:spPr>
        <p:txBody>
          <a:bodyPr/>
          <a:lstStyle/>
          <a:p>
            <a:r>
              <a:rPr lang="en-US" dirty="0" smtClean="0"/>
              <a:t>Q10. How concerned are you about the possibility that your online reputation may be used for the following purposes:</a:t>
            </a:r>
            <a:endParaRPr lang="en-IN"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495300" y="1930400"/>
          <a:ext cx="8458200" cy="38481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Threat from mobile devices</a:t>
            </a:r>
            <a:endParaRPr lang="en-IN" dirty="0"/>
          </a:p>
        </p:txBody>
      </p:sp>
      <p:sp>
        <p:nvSpPr>
          <p:cNvPr id="21" name="Text Placeholder 20"/>
          <p:cNvSpPr>
            <a:spLocks noGrp="1"/>
          </p:cNvSpPr>
          <p:nvPr>
            <p:ph type="body" sz="quarter" idx="14"/>
          </p:nvPr>
        </p:nvSpPr>
        <p:spPr/>
        <p:txBody>
          <a:bodyPr>
            <a:normAutofit/>
          </a:bodyPr>
          <a:lstStyle/>
          <a:p>
            <a:r>
              <a:rPr lang="en-US" sz="1400" dirty="0" smtClean="0"/>
              <a:t>US consumers are not concerned about their online reputation being damaged by content captured by someone else's mobile device. German consumers seem to be a little more concerned than the consumers from other markets about this.</a:t>
            </a:r>
            <a:endParaRPr lang="en-IN" sz="1400" dirty="0" smtClean="0"/>
          </a:p>
          <a:p>
            <a:endParaRPr lang="en-IN" sz="1400" dirty="0"/>
          </a:p>
        </p:txBody>
      </p:sp>
      <p:sp>
        <p:nvSpPr>
          <p:cNvPr id="22" name="Text Placeholder 2"/>
          <p:cNvSpPr>
            <a:spLocks noGrp="1"/>
          </p:cNvSpPr>
          <p:nvPr>
            <p:ph type="body" sz="quarter" idx="13"/>
          </p:nvPr>
        </p:nvSpPr>
        <p:spPr>
          <a:xfrm>
            <a:off x="152400" y="6172200"/>
            <a:ext cx="8839200" cy="228600"/>
          </a:xfrm>
        </p:spPr>
        <p:txBody>
          <a:bodyPr/>
          <a:lstStyle/>
          <a:p>
            <a:pPr lvl="0"/>
            <a:r>
              <a:rPr lang="en-US" dirty="0" smtClean="0"/>
              <a:t>Q12. How concerned are you that your online reputation may be harmed by content captured via someone else’s cell phone or mobile device?</a:t>
            </a:r>
          </a:p>
        </p:txBody>
      </p:sp>
      <p:sp>
        <p:nvSpPr>
          <p:cNvPr id="24" name="TextBox 23"/>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5" name="TextBox 2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6" name="TextBox 2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7" name="TextBox 2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8" name="TextBox 2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77900" y="1727200"/>
          <a:ext cx="7429500" cy="39751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IN" dirty="0" smtClean="0"/>
              <a:t>Threat to children’s future</a:t>
            </a:r>
            <a:endParaRPr lang="en-IN" dirty="0"/>
          </a:p>
        </p:txBody>
      </p:sp>
      <p:sp>
        <p:nvSpPr>
          <p:cNvPr id="21" name="Text Placeholder 2"/>
          <p:cNvSpPr>
            <a:spLocks noGrp="1"/>
          </p:cNvSpPr>
          <p:nvPr>
            <p:ph type="body" sz="quarter" idx="13"/>
          </p:nvPr>
        </p:nvSpPr>
        <p:spPr>
          <a:xfrm>
            <a:off x="152400" y="6172200"/>
            <a:ext cx="8839200" cy="228600"/>
          </a:xfrm>
        </p:spPr>
        <p:txBody>
          <a:bodyPr/>
          <a:lstStyle/>
          <a:p>
            <a:pPr lvl="0"/>
            <a:r>
              <a:rPr lang="en-IN" dirty="0" smtClean="0"/>
              <a:t>Q14. Do you believe that your children's online reputation may impact their future chances of </a:t>
            </a:r>
            <a:r>
              <a:rPr lang="en-US" dirty="0" smtClean="0"/>
              <a:t>being accepted into a school or college?</a:t>
            </a:r>
            <a:endParaRPr lang="en-IN" dirty="0" smtClean="0"/>
          </a:p>
        </p:txBody>
      </p:sp>
      <p:sp>
        <p:nvSpPr>
          <p:cNvPr id="23" name="TextBox 22"/>
          <p:cNvSpPr txBox="1"/>
          <p:nvPr/>
        </p:nvSpPr>
        <p:spPr>
          <a:xfrm>
            <a:off x="1750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138)</a:t>
            </a:r>
            <a:endParaRPr lang="en-US" dirty="0" smtClean="0">
              <a:latin typeface="Calibri" pitchFamily="34" charset="0"/>
              <a:cs typeface="Calibri" pitchFamily="34" charset="0"/>
            </a:endParaRPr>
          </a:p>
        </p:txBody>
      </p:sp>
      <p:sp>
        <p:nvSpPr>
          <p:cNvPr id="24" name="TextBox 23"/>
          <p:cNvSpPr txBox="1"/>
          <p:nvPr/>
        </p:nvSpPr>
        <p:spPr>
          <a:xfrm>
            <a:off x="3274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39)</a:t>
            </a:r>
            <a:endParaRPr lang="en-US" dirty="0" smtClean="0">
              <a:latin typeface="Calibri" pitchFamily="34" charset="0"/>
              <a:cs typeface="Calibri" pitchFamily="34" charset="0"/>
            </a:endParaRPr>
          </a:p>
        </p:txBody>
      </p:sp>
      <p:sp>
        <p:nvSpPr>
          <p:cNvPr id="25" name="TextBox 24"/>
          <p:cNvSpPr txBox="1"/>
          <p:nvPr/>
        </p:nvSpPr>
        <p:spPr>
          <a:xfrm>
            <a:off x="48368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46)</a:t>
            </a:r>
            <a:endParaRPr lang="en-US" dirty="0" smtClean="0">
              <a:latin typeface="Calibri" pitchFamily="34" charset="0"/>
              <a:cs typeface="Calibri" pitchFamily="34" charset="0"/>
            </a:endParaRPr>
          </a:p>
        </p:txBody>
      </p:sp>
      <p:sp>
        <p:nvSpPr>
          <p:cNvPr id="26" name="TextBox 25"/>
          <p:cNvSpPr txBox="1"/>
          <p:nvPr/>
        </p:nvSpPr>
        <p:spPr>
          <a:xfrm>
            <a:off x="63481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53)</a:t>
            </a:r>
            <a:endParaRPr lang="en-US" dirty="0" smtClean="0">
              <a:latin typeface="Calibri" pitchFamily="34" charset="0"/>
              <a:cs typeface="Calibri" pitchFamily="34" charset="0"/>
            </a:endParaRPr>
          </a:p>
        </p:txBody>
      </p:sp>
      <p:sp>
        <p:nvSpPr>
          <p:cNvPr id="11" name="Rounded Rectangle 10"/>
          <p:cNvSpPr/>
          <p:nvPr/>
        </p:nvSpPr>
        <p:spPr>
          <a:xfrm>
            <a:off x="6471531" y="395565"/>
            <a:ext cx="2414892" cy="2870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 Not asked in Germany</a:t>
            </a:r>
            <a:endParaRPr lang="en-US" sz="1600" dirty="0"/>
          </a:p>
        </p:txBody>
      </p:sp>
      <p:sp>
        <p:nvSpPr>
          <p:cNvPr id="12" name="Text Placeholder 20"/>
          <p:cNvSpPr>
            <a:spLocks noGrp="1"/>
          </p:cNvSpPr>
          <p:nvPr>
            <p:ph type="body" sz="quarter" idx="14"/>
          </p:nvPr>
        </p:nvSpPr>
        <p:spPr>
          <a:xfrm>
            <a:off x="0" y="786863"/>
            <a:ext cx="8839200" cy="1181100"/>
          </a:xfrm>
        </p:spPr>
        <p:txBody>
          <a:bodyPr>
            <a:normAutofit/>
          </a:bodyPr>
          <a:lstStyle/>
          <a:p>
            <a:r>
              <a:rPr lang="en-US" sz="1400" dirty="0" smtClean="0"/>
              <a:t>Around half of those responding who reported that their children post content about themselves online, went on to state that they believe their child’s online reputation may impact their future employment or school/college chances.</a:t>
            </a:r>
            <a:endParaRPr lang="en-IN" sz="1400" dirty="0" smtClean="0"/>
          </a:p>
          <a:p>
            <a:endParaRPr lang="en-IN" sz="1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1003300" y="1905000"/>
          <a:ext cx="7620000" cy="4000500"/>
        </p:xfrm>
        <a:graphic>
          <a:graphicData uri="http://schemas.openxmlformats.org/drawingml/2006/chart">
            <c:chart xmlns:c="http://schemas.openxmlformats.org/drawingml/2006/chart" xmlns:r="http://schemas.openxmlformats.org/officeDocument/2006/relationships" r:id="rId2"/>
          </a:graphicData>
        </a:graphic>
      </p:graphicFrame>
      <p:sp>
        <p:nvSpPr>
          <p:cNvPr id="19" name="Title 18"/>
          <p:cNvSpPr>
            <a:spLocks noGrp="1"/>
          </p:cNvSpPr>
          <p:nvPr>
            <p:ph type="title"/>
          </p:nvPr>
        </p:nvSpPr>
        <p:spPr/>
        <p:txBody>
          <a:bodyPr/>
          <a:lstStyle/>
          <a:p>
            <a:r>
              <a:rPr lang="en-IN" dirty="0" smtClean="0"/>
              <a:t>Threat to children’s future…contd</a:t>
            </a:r>
            <a:endParaRPr lang="en-IN" dirty="0"/>
          </a:p>
        </p:txBody>
      </p:sp>
      <p:sp>
        <p:nvSpPr>
          <p:cNvPr id="21" name="Text Placeholder 20"/>
          <p:cNvSpPr>
            <a:spLocks noGrp="1"/>
          </p:cNvSpPr>
          <p:nvPr>
            <p:ph type="body" sz="quarter" idx="14"/>
          </p:nvPr>
        </p:nvSpPr>
        <p:spPr/>
        <p:txBody>
          <a:bodyPr>
            <a:normAutofit/>
          </a:bodyPr>
          <a:lstStyle/>
          <a:p>
            <a:r>
              <a:rPr lang="en-US" sz="1400" dirty="0" smtClean="0"/>
              <a:t>Most of the parents say that their children post content about themselves online and they also believe that their children's online reputation would affect their future chances of being accepted into a school or college as well as being hired for a job. While this is the case across markets, the French consumers, especially women, are not so convinced that there will be any effect on school/college admissions.</a:t>
            </a:r>
            <a:endParaRPr lang="en-IN" sz="1400" dirty="0" smtClean="0"/>
          </a:p>
          <a:p>
            <a:endParaRPr lang="en-IN" sz="1400" dirty="0"/>
          </a:p>
        </p:txBody>
      </p:sp>
      <p:sp>
        <p:nvSpPr>
          <p:cNvPr id="26" name="TextBox 25"/>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175)</a:t>
            </a:r>
            <a:endParaRPr lang="en-US" dirty="0" smtClean="0">
              <a:latin typeface="Calibri" pitchFamily="34" charset="0"/>
              <a:cs typeface="Calibri" pitchFamily="34" charset="0"/>
            </a:endParaRPr>
          </a:p>
        </p:txBody>
      </p:sp>
      <p:sp>
        <p:nvSpPr>
          <p:cNvPr id="27" name="TextBox 26"/>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39) </a:t>
            </a:r>
            <a:endParaRPr lang="en-US" dirty="0" smtClean="0">
              <a:latin typeface="Calibri" pitchFamily="34" charset="0"/>
              <a:cs typeface="Calibri" pitchFamily="34" charset="0"/>
            </a:endParaRPr>
          </a:p>
        </p:txBody>
      </p:sp>
      <p:sp>
        <p:nvSpPr>
          <p:cNvPr id="28" name="TextBox 27"/>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46)</a:t>
            </a:r>
            <a:endParaRPr lang="en-US" dirty="0" smtClean="0">
              <a:latin typeface="Calibri" pitchFamily="34" charset="0"/>
              <a:cs typeface="Calibri" pitchFamily="34" charset="0"/>
            </a:endParaRPr>
          </a:p>
        </p:txBody>
      </p:sp>
      <p:sp>
        <p:nvSpPr>
          <p:cNvPr id="29" name="TextBox 28"/>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37)</a:t>
            </a:r>
            <a:endParaRPr lang="en-US" dirty="0" smtClean="0">
              <a:latin typeface="Calibri" pitchFamily="34" charset="0"/>
              <a:cs typeface="Calibri" pitchFamily="34" charset="0"/>
            </a:endParaRPr>
          </a:p>
        </p:txBody>
      </p:sp>
      <p:sp>
        <p:nvSpPr>
          <p:cNvPr id="30" name="TextBox 29"/>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53)</a:t>
            </a:r>
            <a:endParaRPr lang="en-US" dirty="0" smtClean="0">
              <a:latin typeface="Calibri" pitchFamily="34" charset="0"/>
              <a:cs typeface="Calibri" pitchFamily="34" charset="0"/>
            </a:endParaRPr>
          </a:p>
        </p:txBody>
      </p:sp>
      <p:sp>
        <p:nvSpPr>
          <p:cNvPr id="31" name="Text Placeholder 2"/>
          <p:cNvSpPr>
            <a:spLocks noGrp="1"/>
          </p:cNvSpPr>
          <p:nvPr>
            <p:ph type="body" sz="quarter" idx="13"/>
          </p:nvPr>
        </p:nvSpPr>
        <p:spPr>
          <a:xfrm>
            <a:off x="152400" y="6172200"/>
            <a:ext cx="8839200" cy="228600"/>
          </a:xfrm>
        </p:spPr>
        <p:txBody>
          <a:bodyPr/>
          <a:lstStyle/>
          <a:p>
            <a:pPr lvl="0"/>
            <a:r>
              <a:rPr lang="en-US" dirty="0" smtClean="0"/>
              <a:t>Q14. Do you believe that your children's online reputation may impact their future chances of being hired for a job?</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997200"/>
            <a:ext cx="8839200" cy="381000"/>
          </a:xfrm>
        </p:spPr>
        <p:txBody>
          <a:bodyPr/>
          <a:lstStyle/>
          <a:p>
            <a:pPr algn="ctr"/>
            <a:r>
              <a:rPr lang="en-US" sz="3200" dirty="0" smtClean="0"/>
              <a:t>Online Reputation and its impact on Education/Employment Opportunities</a:t>
            </a:r>
            <a:endParaRPr lang="en-US" sz="32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1003300" y="1765300"/>
          <a:ext cx="7594600" cy="4140200"/>
        </p:xfrm>
        <a:graphic>
          <a:graphicData uri="http://schemas.openxmlformats.org/drawingml/2006/chart">
            <c:chart xmlns:c="http://schemas.openxmlformats.org/drawingml/2006/chart" xmlns:r="http://schemas.openxmlformats.org/officeDocument/2006/relationships" r:id="rId2"/>
          </a:graphicData>
        </a:graphic>
      </p:graphicFrame>
      <p:sp>
        <p:nvSpPr>
          <p:cNvPr id="19" name="Title 18"/>
          <p:cNvSpPr>
            <a:spLocks noGrp="1"/>
          </p:cNvSpPr>
          <p:nvPr>
            <p:ph type="title"/>
          </p:nvPr>
        </p:nvSpPr>
        <p:spPr/>
        <p:txBody>
          <a:bodyPr/>
          <a:lstStyle/>
          <a:p>
            <a:r>
              <a:rPr lang="en-IN" dirty="0" smtClean="0"/>
              <a:t>Impact on job application</a:t>
            </a:r>
            <a:endParaRPr lang="en-IN" dirty="0"/>
          </a:p>
        </p:txBody>
      </p:sp>
      <p:sp>
        <p:nvSpPr>
          <p:cNvPr id="21" name="Text Placeholder 20"/>
          <p:cNvSpPr>
            <a:spLocks noGrp="1"/>
          </p:cNvSpPr>
          <p:nvPr>
            <p:ph type="body" sz="quarter" idx="14"/>
          </p:nvPr>
        </p:nvSpPr>
        <p:spPr/>
        <p:txBody>
          <a:bodyPr>
            <a:normAutofit/>
          </a:bodyPr>
          <a:lstStyle/>
          <a:p>
            <a:r>
              <a:rPr lang="en-US" sz="1400" dirty="0" smtClean="0"/>
              <a:t>Most consumers surveyed believe that online reputational information is at least occasionally used for making hiring decisions. This is especially true in Germany, where 89% believe this to be the case.</a:t>
            </a:r>
            <a:endParaRPr lang="en-IN" sz="1400" dirty="0" smtClean="0"/>
          </a:p>
        </p:txBody>
      </p:sp>
      <p:sp>
        <p:nvSpPr>
          <p:cNvPr id="22" name="TextBox 21"/>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3" name="TextBox 22"/>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4" name="TextBox 23"/>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5" name="TextBox 24"/>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6" name="TextBox 25"/>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7" name="Text Placeholder 2"/>
          <p:cNvSpPr>
            <a:spLocks noGrp="1"/>
          </p:cNvSpPr>
          <p:nvPr>
            <p:ph type="body" sz="quarter" idx="13"/>
          </p:nvPr>
        </p:nvSpPr>
        <p:spPr>
          <a:xfrm>
            <a:off x="152400" y="6172200"/>
            <a:ext cx="8839200" cy="228600"/>
          </a:xfrm>
        </p:spPr>
        <p:txBody>
          <a:bodyPr/>
          <a:lstStyle/>
          <a:p>
            <a:pPr lvl="0"/>
            <a:r>
              <a:rPr lang="en-US" dirty="0" smtClean="0"/>
              <a:t>Q15. To what extent do you think online reputational information is used to make decisions on hiring a candidate for a job?</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1003300" y="1905000"/>
          <a:ext cx="7797800" cy="40005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IN" dirty="0" smtClean="0"/>
              <a:t>Impact on college admissions</a:t>
            </a:r>
            <a:endParaRPr lang="en-IN" dirty="0"/>
          </a:p>
        </p:txBody>
      </p:sp>
      <p:sp>
        <p:nvSpPr>
          <p:cNvPr id="19" name="Text Placeholder 18"/>
          <p:cNvSpPr>
            <a:spLocks noGrp="1"/>
          </p:cNvSpPr>
          <p:nvPr>
            <p:ph type="body" sz="quarter" idx="14"/>
          </p:nvPr>
        </p:nvSpPr>
        <p:spPr/>
        <p:txBody>
          <a:bodyPr>
            <a:normAutofit/>
          </a:bodyPr>
          <a:lstStyle/>
          <a:p>
            <a:r>
              <a:rPr lang="en-US" sz="1400" dirty="0" smtClean="0"/>
              <a:t>Almost a quarter of US consumers surveyed believe that online reputational information is frequently used to make decisions on college admissions. This proportion is notably lower in both the UK and France.</a:t>
            </a:r>
            <a:endParaRPr lang="en-IN" sz="1400" dirty="0" smtClean="0"/>
          </a:p>
          <a:p>
            <a:endParaRPr lang="en-IN" sz="1400" dirty="0"/>
          </a:p>
        </p:txBody>
      </p:sp>
      <p:sp>
        <p:nvSpPr>
          <p:cNvPr id="21" name="TextBox 20"/>
          <p:cNvSpPr txBox="1"/>
          <p:nvPr/>
        </p:nvSpPr>
        <p:spPr>
          <a:xfrm>
            <a:off x="1750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1011)</a:t>
            </a:r>
            <a:endParaRPr lang="en-US" dirty="0" smtClean="0">
              <a:latin typeface="Calibri" pitchFamily="34" charset="0"/>
              <a:cs typeface="Calibri" pitchFamily="34" charset="0"/>
            </a:endParaRPr>
          </a:p>
        </p:txBody>
      </p:sp>
      <p:sp>
        <p:nvSpPr>
          <p:cNvPr id="22" name="TextBox 21"/>
          <p:cNvSpPr txBox="1"/>
          <p:nvPr/>
        </p:nvSpPr>
        <p:spPr>
          <a:xfrm>
            <a:off x="3274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a:t>
            </a:r>
            <a:endParaRPr lang="en-US" dirty="0" smtClean="0">
              <a:latin typeface="Calibri" pitchFamily="34" charset="0"/>
              <a:cs typeface="Calibri" pitchFamily="34" charset="0"/>
            </a:endParaRPr>
          </a:p>
        </p:txBody>
      </p:sp>
      <p:sp>
        <p:nvSpPr>
          <p:cNvPr id="23" name="TextBox 22"/>
          <p:cNvSpPr txBox="1"/>
          <p:nvPr/>
        </p:nvSpPr>
        <p:spPr>
          <a:xfrm>
            <a:off x="48368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4" name="TextBox 23"/>
          <p:cNvSpPr txBox="1"/>
          <p:nvPr/>
        </p:nvSpPr>
        <p:spPr>
          <a:xfrm>
            <a:off x="63481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5" name="Text Placeholder 2"/>
          <p:cNvSpPr>
            <a:spLocks noGrp="1"/>
          </p:cNvSpPr>
          <p:nvPr>
            <p:ph type="body" sz="quarter" idx="13"/>
          </p:nvPr>
        </p:nvSpPr>
        <p:spPr>
          <a:xfrm>
            <a:off x="152400" y="6172200"/>
            <a:ext cx="8839200" cy="228600"/>
          </a:xfrm>
        </p:spPr>
        <p:txBody>
          <a:bodyPr/>
          <a:lstStyle/>
          <a:p>
            <a:pPr lvl="0"/>
            <a:r>
              <a:rPr lang="en-US" dirty="0" smtClean="0"/>
              <a:t>Q15. To what extent do you think online reputational information is used to make decisions on admitting a student into a college?</a:t>
            </a:r>
            <a:endParaRPr lang="en-US" dirty="0"/>
          </a:p>
        </p:txBody>
      </p:sp>
      <p:sp>
        <p:nvSpPr>
          <p:cNvPr id="11" name="Rounded Rectangle 10"/>
          <p:cNvSpPr/>
          <p:nvPr/>
        </p:nvSpPr>
        <p:spPr>
          <a:xfrm>
            <a:off x="6445773" y="408444"/>
            <a:ext cx="2453528" cy="3642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 Not asked in Germany</a:t>
            </a:r>
            <a:endParaRPr lang="en-US" sz="16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a:t>
            </a:r>
            <a:endParaRPr lang="en-IN" dirty="0"/>
          </a:p>
        </p:txBody>
      </p:sp>
      <p:graphicFrame>
        <p:nvGraphicFramePr>
          <p:cNvPr id="19" name="Content Placeholder 18"/>
          <p:cNvGraphicFramePr>
            <a:graphicFrameLocks noGrp="1"/>
          </p:cNvGraphicFramePr>
          <p:nvPr>
            <p:ph sz="quarter" idx="15"/>
          </p:nvPr>
        </p:nvGraphicFramePr>
        <p:xfrm>
          <a:off x="228600" y="2264228"/>
          <a:ext cx="4517571" cy="3895271"/>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Appropriateness of websites while evaluating candidates</a:t>
            </a:r>
            <a:endParaRPr lang="en-IN" dirty="0"/>
          </a:p>
        </p:txBody>
      </p:sp>
      <p:sp>
        <p:nvSpPr>
          <p:cNvPr id="8" name="Text Placeholder 7"/>
          <p:cNvSpPr>
            <a:spLocks noGrp="1"/>
          </p:cNvSpPr>
          <p:nvPr>
            <p:ph type="body" sz="quarter" idx="14"/>
          </p:nvPr>
        </p:nvSpPr>
        <p:spPr/>
        <p:txBody>
          <a:bodyPr>
            <a:noAutofit/>
          </a:bodyPr>
          <a:lstStyle/>
          <a:p>
            <a:r>
              <a:rPr lang="en-IN" sz="1400" dirty="0" smtClean="0"/>
              <a:t>Most US consumers believe that it is appropriate to review only professional/business networking sites, personal websites and online forums/communities while evaluating a candidate and either believe it is inappropriate, or are divided in their opinion, about reviewing any other sites.</a:t>
            </a:r>
          </a:p>
          <a:p>
            <a:r>
              <a:rPr lang="en-IN" sz="1400" dirty="0" smtClean="0"/>
              <a:t>UK consumers think it is appropriate to review professional networking sites while German consumers believe that apart from professional sites, personal websites can also be reviewed. However, the majority of French respondents do not think it's appropriate to review any site  while evaluating candidates</a:t>
            </a:r>
            <a:endParaRPr lang="en-IN" sz="1400" dirty="0"/>
          </a:p>
        </p:txBody>
      </p:sp>
      <p:sp>
        <p:nvSpPr>
          <p:cNvPr id="10" name="Text Placeholder 2"/>
          <p:cNvSpPr>
            <a:spLocks noGrp="1"/>
          </p:cNvSpPr>
          <p:nvPr>
            <p:ph type="body" sz="quarter" idx="13"/>
          </p:nvPr>
        </p:nvSpPr>
        <p:spPr>
          <a:xfrm>
            <a:off x="152400" y="6172200"/>
            <a:ext cx="8839200" cy="228600"/>
          </a:xfrm>
        </p:spPr>
        <p:txBody>
          <a:bodyPr/>
          <a:lstStyle/>
          <a:p>
            <a:pPr lvl="0"/>
            <a:r>
              <a:rPr lang="en-IN" dirty="0" smtClean="0"/>
              <a:t>Q16. How appropriate do you think it is for employers and college admissions officers to review the following types of online sites when evaluating candidates</a:t>
            </a:r>
            <a:endParaRPr lang="en-US" dirty="0"/>
          </a:p>
        </p:txBody>
      </p:sp>
      <p:graphicFrame>
        <p:nvGraphicFramePr>
          <p:cNvPr id="9" name="Content Placeholder 18"/>
          <p:cNvGraphicFramePr>
            <a:graphicFrameLocks/>
          </p:cNvGraphicFramePr>
          <p:nvPr/>
        </p:nvGraphicFramePr>
        <p:xfrm>
          <a:off x="4626429" y="2264228"/>
          <a:ext cx="4517571" cy="3895271"/>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p:nvPr/>
        </p:nvSpPr>
        <p:spPr>
          <a:xfrm>
            <a:off x="5457371" y="5283203"/>
            <a:ext cx="2278743" cy="580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aphicFrame>
        <p:nvGraphicFramePr>
          <p:cNvPr id="12" name="Content Placeholder 18"/>
          <p:cNvGraphicFramePr>
            <a:graphicFrameLocks/>
          </p:cNvGraphicFramePr>
          <p:nvPr/>
        </p:nvGraphicFramePr>
        <p:xfrm>
          <a:off x="1930400" y="5820228"/>
          <a:ext cx="5747657" cy="411842"/>
        </p:xfrm>
        <a:graphic>
          <a:graphicData uri="http://schemas.openxmlformats.org/drawingml/2006/chart">
            <c:chart xmlns:c="http://schemas.openxmlformats.org/drawingml/2006/chart" xmlns:r="http://schemas.openxmlformats.org/officeDocument/2006/relationships" r:id="rId4"/>
          </a:graphicData>
        </a:graphic>
      </p:graphicFrame>
      <p:cxnSp>
        <p:nvCxnSpPr>
          <p:cNvPr id="13" name="Straight Connector 12"/>
          <p:cNvCxnSpPr/>
          <p:nvPr/>
        </p:nvCxnSpPr>
        <p:spPr>
          <a:xfrm rot="16200000" flipH="1">
            <a:off x="2883491" y="4087656"/>
            <a:ext cx="33480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2400" y="3075160"/>
            <a:ext cx="8839200" cy="381000"/>
          </a:xfrm>
        </p:spPr>
        <p:txBody>
          <a:bodyPr/>
          <a:lstStyle/>
          <a:p>
            <a:r>
              <a:rPr lang="en-US" dirty="0" smtClean="0"/>
              <a:t>Key Findings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495300" y="1872343"/>
          <a:ext cx="8458200" cy="3906156"/>
        </p:xfrm>
        <a:graphic>
          <a:graphicData uri="http://schemas.openxmlformats.org/drawingml/2006/chart">
            <c:chart xmlns:c="http://schemas.openxmlformats.org/drawingml/2006/chart" xmlns:r="http://schemas.openxmlformats.org/officeDocument/2006/relationships" r:id="rId2"/>
          </a:graphicData>
        </a:graphic>
      </p:graphicFrame>
      <p:sp>
        <p:nvSpPr>
          <p:cNvPr id="21" name="Title 20"/>
          <p:cNvSpPr>
            <a:spLocks noGrp="1"/>
          </p:cNvSpPr>
          <p:nvPr>
            <p:ph type="title"/>
          </p:nvPr>
        </p:nvSpPr>
        <p:spPr/>
        <p:txBody>
          <a:bodyPr/>
          <a:lstStyle/>
          <a:p>
            <a:r>
              <a:rPr lang="en-US" dirty="0" smtClean="0"/>
              <a:t>Concern about impact of online reputation</a:t>
            </a:r>
            <a:endParaRPr lang="en-IN" dirty="0"/>
          </a:p>
        </p:txBody>
      </p:sp>
      <p:sp>
        <p:nvSpPr>
          <p:cNvPr id="22" name="Text Placeholder 21"/>
          <p:cNvSpPr>
            <a:spLocks noGrp="1"/>
          </p:cNvSpPr>
          <p:nvPr>
            <p:ph type="body" sz="quarter" idx="14"/>
          </p:nvPr>
        </p:nvSpPr>
        <p:spPr/>
        <p:txBody>
          <a:bodyPr>
            <a:normAutofit/>
          </a:bodyPr>
          <a:lstStyle/>
          <a:p>
            <a:r>
              <a:rPr lang="en-US" sz="1400" dirty="0" smtClean="0"/>
              <a:t>Most respondents in the US and UK are not concerned about their online reputation affecting either their personal or professional life. There is slightly more concern among French and German respondents about an equal effect on personal and professional life.</a:t>
            </a:r>
            <a:endParaRPr lang="en-IN" sz="1400" dirty="0" smtClean="0"/>
          </a:p>
          <a:p>
            <a:endParaRPr lang="en-IN" sz="1400" dirty="0"/>
          </a:p>
        </p:txBody>
      </p:sp>
      <p:sp>
        <p:nvSpPr>
          <p:cNvPr id="23" name="TextBox 22"/>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4" name="TextBox 23"/>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5" name="TextBox 24"/>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6" name="TextBox 25"/>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7" name="TextBox 26"/>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8" name="Text Placeholder 2"/>
          <p:cNvSpPr>
            <a:spLocks noGrp="1"/>
          </p:cNvSpPr>
          <p:nvPr>
            <p:ph type="body" sz="quarter" idx="13"/>
          </p:nvPr>
        </p:nvSpPr>
        <p:spPr>
          <a:xfrm>
            <a:off x="152400" y="6172200"/>
            <a:ext cx="8839200" cy="228600"/>
          </a:xfrm>
        </p:spPr>
        <p:txBody>
          <a:bodyPr/>
          <a:lstStyle/>
          <a:p>
            <a:pPr lvl="0"/>
            <a:r>
              <a:rPr lang="en-US" dirty="0" smtClean="0"/>
              <a:t>Q17. Are you more concerned that your online reputation might affect your personal life or your professional life?</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736600" y="1857828"/>
          <a:ext cx="8218714" cy="3907971"/>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Concern about Impact of online reputation: Education/Employment</a:t>
            </a:r>
            <a:endParaRPr lang="en-IN" dirty="0"/>
          </a:p>
        </p:txBody>
      </p:sp>
      <p:sp>
        <p:nvSpPr>
          <p:cNvPr id="21" name="Text Placeholder 20"/>
          <p:cNvSpPr>
            <a:spLocks noGrp="1"/>
          </p:cNvSpPr>
          <p:nvPr>
            <p:ph type="body" sz="quarter" idx="14"/>
          </p:nvPr>
        </p:nvSpPr>
        <p:spPr/>
        <p:txBody>
          <a:bodyPr>
            <a:normAutofit/>
          </a:bodyPr>
          <a:lstStyle/>
          <a:p>
            <a:r>
              <a:rPr lang="en-US" sz="1400" dirty="0" smtClean="0"/>
              <a:t>Close to four in 10 respondents in the US and UK are not at all concerned that their online reputation may impact their ability to get a job or be admitted into college in the future. French respondents are also not concerned by this, however almost half the German respondents are at least somewhat concerned.</a:t>
            </a:r>
            <a:endParaRPr lang="en-IN" sz="1400" dirty="0" smtClean="0"/>
          </a:p>
          <a:p>
            <a:endParaRPr lang="en-IN" sz="1400" dirty="0"/>
          </a:p>
        </p:txBody>
      </p:sp>
      <p:sp>
        <p:nvSpPr>
          <p:cNvPr id="22" name="TextBox 21"/>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3" name="TextBox 22"/>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4" name="TextBox 23"/>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5" name="TextBox 24"/>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6" name="TextBox 25"/>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7" name="Text Placeholder 2"/>
          <p:cNvSpPr>
            <a:spLocks noGrp="1"/>
          </p:cNvSpPr>
          <p:nvPr>
            <p:ph type="body" sz="quarter" idx="13"/>
          </p:nvPr>
        </p:nvSpPr>
        <p:spPr>
          <a:xfrm>
            <a:off x="152400" y="6172200"/>
            <a:ext cx="8839200" cy="228600"/>
          </a:xfrm>
        </p:spPr>
        <p:txBody>
          <a:bodyPr/>
          <a:lstStyle/>
          <a:p>
            <a:pPr lvl="0"/>
            <a:r>
              <a:rPr lang="en-US" dirty="0" smtClean="0"/>
              <a:t>Q18. How concerned are you that your online reputation may impact your ability to get a job/be admitted into college in the future?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Q19. Get a job - Do you believe that your online reputation has ever helped you:</a:t>
            </a:r>
            <a:endParaRPr lang="en-US" dirty="0"/>
          </a:p>
        </p:txBody>
      </p:sp>
      <p:graphicFrame>
        <p:nvGraphicFramePr>
          <p:cNvPr id="7" name="Content Placeholder 6"/>
          <p:cNvGraphicFramePr>
            <a:graphicFrameLocks noGrp="1"/>
          </p:cNvGraphicFramePr>
          <p:nvPr>
            <p:ph sz="quarter" idx="15"/>
          </p:nvPr>
        </p:nvGraphicFramePr>
        <p:xfrm>
          <a:off x="406400" y="1799770"/>
          <a:ext cx="8432800" cy="4016829"/>
        </p:xfrm>
        <a:graphic>
          <a:graphicData uri="http://schemas.openxmlformats.org/drawingml/2006/chart">
            <c:chart xmlns:c="http://schemas.openxmlformats.org/drawingml/2006/chart" xmlns:r="http://schemas.openxmlformats.org/officeDocument/2006/relationships" r:id="rId2"/>
          </a:graphicData>
        </a:graphic>
      </p:graphicFrame>
      <p:sp>
        <p:nvSpPr>
          <p:cNvPr id="13" name="Title 16"/>
          <p:cNvSpPr>
            <a:spLocks noGrp="1"/>
          </p:cNvSpPr>
          <p:nvPr>
            <p:ph type="title"/>
          </p:nvPr>
        </p:nvSpPr>
        <p:spPr>
          <a:xfrm>
            <a:off x="152400" y="317500"/>
            <a:ext cx="8839200" cy="381000"/>
          </a:xfrm>
        </p:spPr>
        <p:txBody>
          <a:bodyPr/>
          <a:lstStyle/>
          <a:p>
            <a:pPr marL="342900" lvl="0" indent="-342900">
              <a:spcBef>
                <a:spcPct val="20000"/>
              </a:spcBef>
              <a:defRPr/>
            </a:pPr>
            <a:r>
              <a:rPr lang="en-US" dirty="0" smtClean="0"/>
              <a:t>Positive impact of online reputation – Helped get a job</a:t>
            </a:r>
            <a:endParaRPr lang="en-US" dirty="0"/>
          </a:p>
        </p:txBody>
      </p:sp>
      <p:sp>
        <p:nvSpPr>
          <p:cNvPr id="14" name="Text Placeholder 13"/>
          <p:cNvSpPr>
            <a:spLocks noGrp="1"/>
          </p:cNvSpPr>
          <p:nvPr>
            <p:ph type="body" sz="quarter" idx="14"/>
          </p:nvPr>
        </p:nvSpPr>
        <p:spPr/>
        <p:txBody>
          <a:bodyPr>
            <a:normAutofit/>
          </a:bodyPr>
          <a:lstStyle/>
          <a:p>
            <a:r>
              <a:rPr lang="en-US" sz="1400" dirty="0" smtClean="0"/>
              <a:t>Most US consumers responding do not believe that their online reputation has ever helped them get a job or be admitted into a college. However, they do believe, mostly men, that it has helped them in meeting people. Consumers responding in each of the European countries generally  do not believe their online reputation has helped them in any of these three activities (getting  job, admittance into college or meeting people).</a:t>
            </a:r>
          </a:p>
          <a:p>
            <a:endParaRPr lang="en-IN" sz="1400" dirty="0"/>
          </a:p>
        </p:txBody>
      </p:sp>
      <p:sp>
        <p:nvSpPr>
          <p:cNvPr id="15" name="TextBox 14"/>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7" name="TextBox 16"/>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8" name="TextBox 17"/>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9" name="TextBox 18"/>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0" name="TextBox 19"/>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Q19. Get into college - Do you believe that your online reputation has ever helped you:</a:t>
            </a:r>
            <a:endParaRPr lang="en-US" dirty="0"/>
          </a:p>
        </p:txBody>
      </p:sp>
      <p:graphicFrame>
        <p:nvGraphicFramePr>
          <p:cNvPr id="7" name="Content Placeholder 6"/>
          <p:cNvGraphicFramePr>
            <a:graphicFrameLocks noGrp="1"/>
          </p:cNvGraphicFramePr>
          <p:nvPr>
            <p:ph sz="quarter" idx="15"/>
          </p:nvPr>
        </p:nvGraphicFramePr>
        <p:xfrm>
          <a:off x="152400" y="1814286"/>
          <a:ext cx="8483600" cy="4002314"/>
        </p:xfrm>
        <a:graphic>
          <a:graphicData uri="http://schemas.openxmlformats.org/drawingml/2006/chart">
            <c:chart xmlns:c="http://schemas.openxmlformats.org/drawingml/2006/chart" xmlns:r="http://schemas.openxmlformats.org/officeDocument/2006/relationships" r:id="rId2"/>
          </a:graphicData>
        </a:graphic>
      </p:graphicFrame>
      <p:sp>
        <p:nvSpPr>
          <p:cNvPr id="13" name="Title 1"/>
          <p:cNvSpPr>
            <a:spLocks noGrp="1"/>
          </p:cNvSpPr>
          <p:nvPr>
            <p:ph type="title"/>
          </p:nvPr>
        </p:nvSpPr>
        <p:spPr>
          <a:noFill/>
        </p:spPr>
        <p:txBody>
          <a:bodyPr/>
          <a:lstStyle/>
          <a:p>
            <a:pPr marL="342900" lvl="0" indent="-342900">
              <a:spcBef>
                <a:spcPct val="20000"/>
              </a:spcBef>
              <a:defRPr/>
            </a:pPr>
            <a:r>
              <a:rPr lang="en-US" dirty="0" smtClean="0"/>
              <a:t>Positive impact of online reputation – Helped get into College</a:t>
            </a:r>
            <a:endParaRPr lang="en-US" dirty="0"/>
          </a:p>
        </p:txBody>
      </p:sp>
      <p:sp>
        <p:nvSpPr>
          <p:cNvPr id="14" name="TextBox 13"/>
          <p:cNvSpPr txBox="1"/>
          <p:nvPr/>
        </p:nvSpPr>
        <p:spPr>
          <a:xfrm>
            <a:off x="1750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1011)</a:t>
            </a:r>
            <a:endParaRPr lang="en-US" dirty="0" smtClean="0">
              <a:latin typeface="Calibri" pitchFamily="34" charset="0"/>
              <a:cs typeface="Calibri" pitchFamily="34" charset="0"/>
            </a:endParaRPr>
          </a:p>
        </p:txBody>
      </p:sp>
      <p:sp>
        <p:nvSpPr>
          <p:cNvPr id="15" name="TextBox 14"/>
          <p:cNvSpPr txBox="1"/>
          <p:nvPr/>
        </p:nvSpPr>
        <p:spPr>
          <a:xfrm>
            <a:off x="3274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a:t>
            </a:r>
            <a:endParaRPr lang="en-US" dirty="0" smtClean="0">
              <a:latin typeface="Calibri" pitchFamily="34" charset="0"/>
              <a:cs typeface="Calibri" pitchFamily="34" charset="0"/>
            </a:endParaRPr>
          </a:p>
        </p:txBody>
      </p:sp>
      <p:sp>
        <p:nvSpPr>
          <p:cNvPr id="16" name="TextBox 15"/>
          <p:cNvSpPr txBox="1"/>
          <p:nvPr/>
        </p:nvSpPr>
        <p:spPr>
          <a:xfrm>
            <a:off x="48368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7" name="TextBox 16"/>
          <p:cNvSpPr txBox="1"/>
          <p:nvPr/>
        </p:nvSpPr>
        <p:spPr>
          <a:xfrm>
            <a:off x="63481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12" name="Rounded Rectangle 11"/>
          <p:cNvSpPr/>
          <p:nvPr/>
        </p:nvSpPr>
        <p:spPr>
          <a:xfrm>
            <a:off x="6394259" y="1065267"/>
            <a:ext cx="2438400" cy="3918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 Not asked in Germany</a:t>
            </a:r>
            <a:endParaRPr lang="en-US"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Q19. Meet people - Do you believe that your online reputation has ever helped you:</a:t>
            </a:r>
            <a:endParaRPr lang="en-US" dirty="0"/>
          </a:p>
        </p:txBody>
      </p:sp>
      <p:graphicFrame>
        <p:nvGraphicFramePr>
          <p:cNvPr id="7" name="Content Placeholder 6"/>
          <p:cNvGraphicFramePr>
            <a:graphicFrameLocks noGrp="1"/>
          </p:cNvGraphicFramePr>
          <p:nvPr>
            <p:ph sz="quarter" idx="15"/>
          </p:nvPr>
        </p:nvGraphicFramePr>
        <p:xfrm>
          <a:off x="152400" y="1799770"/>
          <a:ext cx="8483600" cy="4016829"/>
        </p:xfrm>
        <a:graphic>
          <a:graphicData uri="http://schemas.openxmlformats.org/drawingml/2006/chart">
            <c:chart xmlns:c="http://schemas.openxmlformats.org/drawingml/2006/chart" xmlns:r="http://schemas.openxmlformats.org/officeDocument/2006/relationships" r:id="rId2"/>
          </a:graphicData>
        </a:graphic>
      </p:graphicFrame>
      <p:sp>
        <p:nvSpPr>
          <p:cNvPr id="14" name="Title 1"/>
          <p:cNvSpPr>
            <a:spLocks noGrp="1"/>
          </p:cNvSpPr>
          <p:nvPr>
            <p:ph type="title"/>
          </p:nvPr>
        </p:nvSpPr>
        <p:spPr>
          <a:noFill/>
        </p:spPr>
        <p:txBody>
          <a:bodyPr/>
          <a:lstStyle/>
          <a:p>
            <a:pPr lvl="0"/>
            <a:r>
              <a:rPr lang="en-US" dirty="0" smtClean="0"/>
              <a:t>Positive impact of online reputation – Helped meet people</a:t>
            </a:r>
            <a:endParaRPr lang="en-US" dirty="0"/>
          </a:p>
        </p:txBody>
      </p:sp>
      <p:sp>
        <p:nvSpPr>
          <p:cNvPr id="15" name="TextBox 14"/>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6" name="TextBox 15"/>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7" name="TextBox 16"/>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8" name="TextBox 17"/>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9" name="TextBox 18"/>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Q20. Get a job - Do you believe that your online reputation has ever harmed your attempt to:</a:t>
            </a:r>
            <a:endParaRPr lang="en-US" dirty="0"/>
          </a:p>
        </p:txBody>
      </p:sp>
      <p:graphicFrame>
        <p:nvGraphicFramePr>
          <p:cNvPr id="7" name="Content Placeholder 6"/>
          <p:cNvGraphicFramePr>
            <a:graphicFrameLocks noGrp="1"/>
          </p:cNvGraphicFramePr>
          <p:nvPr>
            <p:ph sz="quarter" idx="15"/>
          </p:nvPr>
        </p:nvGraphicFramePr>
        <p:xfrm>
          <a:off x="152400" y="1712686"/>
          <a:ext cx="8483600" cy="4103914"/>
        </p:xfrm>
        <a:graphic>
          <a:graphicData uri="http://schemas.openxmlformats.org/drawingml/2006/chart">
            <c:chart xmlns:c="http://schemas.openxmlformats.org/drawingml/2006/chart" xmlns:r="http://schemas.openxmlformats.org/officeDocument/2006/relationships" r:id="rId2"/>
          </a:graphicData>
        </a:graphic>
      </p:graphicFrame>
      <p:sp>
        <p:nvSpPr>
          <p:cNvPr id="14" name="Title 1"/>
          <p:cNvSpPr>
            <a:spLocks noGrp="1"/>
          </p:cNvSpPr>
          <p:nvPr>
            <p:ph type="title"/>
          </p:nvPr>
        </p:nvSpPr>
        <p:spPr>
          <a:noFill/>
        </p:spPr>
        <p:txBody>
          <a:bodyPr/>
          <a:lstStyle/>
          <a:p>
            <a:r>
              <a:rPr lang="en-US" dirty="0" smtClean="0"/>
              <a:t>Negative impact of online reputation – Getting a job</a:t>
            </a:r>
            <a:endParaRPr lang="en-US" dirty="0"/>
          </a:p>
        </p:txBody>
      </p:sp>
      <p:sp>
        <p:nvSpPr>
          <p:cNvPr id="13" name="Text Placeholder 12"/>
          <p:cNvSpPr>
            <a:spLocks noGrp="1"/>
          </p:cNvSpPr>
          <p:nvPr>
            <p:ph type="body" sz="quarter" idx="14"/>
          </p:nvPr>
        </p:nvSpPr>
        <p:spPr/>
        <p:txBody>
          <a:bodyPr>
            <a:normAutofit/>
          </a:bodyPr>
          <a:lstStyle/>
          <a:p>
            <a:r>
              <a:rPr lang="en-US" sz="1400" dirty="0" smtClean="0"/>
              <a:t>Generally, most consumers  surveyed don’t believe that their online reputation has ever harmed their attempts at any of the three activities either (getting a job, college admission, meeting people).</a:t>
            </a:r>
          </a:p>
          <a:p>
            <a:endParaRPr lang="en-IN" sz="1400" dirty="0"/>
          </a:p>
        </p:txBody>
      </p:sp>
      <p:sp>
        <p:nvSpPr>
          <p:cNvPr id="15" name="TextBox 14"/>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6" name="TextBox 15"/>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7" name="TextBox 16"/>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8" name="TextBox 17"/>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9" name="TextBox 18"/>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Q20. Get into college - Do you believe that your online reputation has ever harmed your attempt to:</a:t>
            </a:r>
            <a:endParaRPr lang="en-US" dirty="0"/>
          </a:p>
        </p:txBody>
      </p:sp>
      <p:graphicFrame>
        <p:nvGraphicFramePr>
          <p:cNvPr id="7" name="Content Placeholder 6"/>
          <p:cNvGraphicFramePr>
            <a:graphicFrameLocks noGrp="1"/>
          </p:cNvGraphicFramePr>
          <p:nvPr>
            <p:ph sz="quarter" idx="15"/>
          </p:nvPr>
        </p:nvGraphicFramePr>
        <p:xfrm>
          <a:off x="152400" y="2002970"/>
          <a:ext cx="8483600" cy="3813629"/>
        </p:xfrm>
        <a:graphic>
          <a:graphicData uri="http://schemas.openxmlformats.org/drawingml/2006/chart">
            <c:chart xmlns:c="http://schemas.openxmlformats.org/drawingml/2006/chart" xmlns:r="http://schemas.openxmlformats.org/officeDocument/2006/relationships" r:id="rId2"/>
          </a:graphicData>
        </a:graphic>
      </p:graphicFrame>
      <p:sp>
        <p:nvSpPr>
          <p:cNvPr id="13" name="Title 1"/>
          <p:cNvSpPr>
            <a:spLocks noGrp="1"/>
          </p:cNvSpPr>
          <p:nvPr>
            <p:ph type="title"/>
          </p:nvPr>
        </p:nvSpPr>
        <p:spPr>
          <a:noFill/>
        </p:spPr>
        <p:txBody>
          <a:bodyPr/>
          <a:lstStyle/>
          <a:p>
            <a:r>
              <a:rPr lang="en-US" dirty="0" smtClean="0"/>
              <a:t>Negative impact of online reputation – Getting into College</a:t>
            </a:r>
            <a:endParaRPr lang="en-US" dirty="0"/>
          </a:p>
        </p:txBody>
      </p:sp>
      <p:sp>
        <p:nvSpPr>
          <p:cNvPr id="14" name="TextBox 13"/>
          <p:cNvSpPr txBox="1"/>
          <p:nvPr/>
        </p:nvSpPr>
        <p:spPr>
          <a:xfrm>
            <a:off x="1750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1011)</a:t>
            </a:r>
            <a:endParaRPr lang="en-US" dirty="0" smtClean="0">
              <a:latin typeface="Calibri" pitchFamily="34" charset="0"/>
              <a:cs typeface="Calibri" pitchFamily="34" charset="0"/>
            </a:endParaRPr>
          </a:p>
        </p:txBody>
      </p:sp>
      <p:sp>
        <p:nvSpPr>
          <p:cNvPr id="15" name="TextBox 14"/>
          <p:cNvSpPr txBox="1"/>
          <p:nvPr/>
        </p:nvSpPr>
        <p:spPr>
          <a:xfrm>
            <a:off x="32747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a:t>
            </a:r>
            <a:endParaRPr lang="en-US" dirty="0" smtClean="0">
              <a:latin typeface="Calibri" pitchFamily="34" charset="0"/>
              <a:cs typeface="Calibri" pitchFamily="34" charset="0"/>
            </a:endParaRPr>
          </a:p>
        </p:txBody>
      </p:sp>
      <p:sp>
        <p:nvSpPr>
          <p:cNvPr id="16" name="TextBox 15"/>
          <p:cNvSpPr txBox="1"/>
          <p:nvPr/>
        </p:nvSpPr>
        <p:spPr>
          <a:xfrm>
            <a:off x="48368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7" name="TextBox 16"/>
          <p:cNvSpPr txBox="1"/>
          <p:nvPr/>
        </p:nvSpPr>
        <p:spPr>
          <a:xfrm>
            <a:off x="63481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12" name="Rounded Rectangle 11"/>
          <p:cNvSpPr/>
          <p:nvPr/>
        </p:nvSpPr>
        <p:spPr>
          <a:xfrm>
            <a:off x="6188197" y="897842"/>
            <a:ext cx="2438400" cy="3918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 Not asked in Germany</a:t>
            </a:r>
            <a:endParaRPr lang="en-US" sz="1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Q20. Meet people/make friends - Do you believe that your online reputation has ever harmed your attempt to:</a:t>
            </a:r>
            <a:endParaRPr lang="en-US" dirty="0"/>
          </a:p>
        </p:txBody>
      </p:sp>
      <p:graphicFrame>
        <p:nvGraphicFramePr>
          <p:cNvPr id="7" name="Content Placeholder 6"/>
          <p:cNvGraphicFramePr>
            <a:graphicFrameLocks noGrp="1"/>
          </p:cNvGraphicFramePr>
          <p:nvPr>
            <p:ph sz="quarter" idx="15"/>
          </p:nvPr>
        </p:nvGraphicFramePr>
        <p:xfrm>
          <a:off x="152400" y="1785256"/>
          <a:ext cx="8483600" cy="4031343"/>
        </p:xfrm>
        <a:graphic>
          <a:graphicData uri="http://schemas.openxmlformats.org/drawingml/2006/chart">
            <c:chart xmlns:c="http://schemas.openxmlformats.org/drawingml/2006/chart" xmlns:r="http://schemas.openxmlformats.org/officeDocument/2006/relationships" r:id="rId2"/>
          </a:graphicData>
        </a:graphic>
      </p:graphicFrame>
      <p:sp>
        <p:nvSpPr>
          <p:cNvPr id="14" name="Title 1"/>
          <p:cNvSpPr>
            <a:spLocks noGrp="1"/>
          </p:cNvSpPr>
          <p:nvPr>
            <p:ph type="title"/>
          </p:nvPr>
        </p:nvSpPr>
        <p:spPr>
          <a:noFill/>
        </p:spPr>
        <p:txBody>
          <a:bodyPr/>
          <a:lstStyle/>
          <a:p>
            <a:r>
              <a:rPr lang="en-US" dirty="0" smtClean="0"/>
              <a:t>Negative impact of online reputation – Helped meet people</a:t>
            </a:r>
            <a:endParaRPr lang="en-US" dirty="0"/>
          </a:p>
        </p:txBody>
      </p:sp>
      <p:sp>
        <p:nvSpPr>
          <p:cNvPr id="13" name="TextBox 12"/>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5" name="TextBox 1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6" name="TextBox 1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7" name="TextBox 1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8" name="TextBox 1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Q21. Is there any information that you have posted online that you wish you had not posted?</a:t>
            </a:r>
            <a:endParaRPr lang="en-US" dirty="0"/>
          </a:p>
        </p:txBody>
      </p:sp>
      <p:graphicFrame>
        <p:nvGraphicFramePr>
          <p:cNvPr id="7" name="Content Placeholder 6"/>
          <p:cNvGraphicFramePr>
            <a:graphicFrameLocks noGrp="1"/>
          </p:cNvGraphicFramePr>
          <p:nvPr>
            <p:ph sz="quarter" idx="15"/>
          </p:nvPr>
        </p:nvGraphicFramePr>
        <p:xfrm>
          <a:off x="152400" y="1553028"/>
          <a:ext cx="8483600" cy="4263571"/>
        </p:xfrm>
        <a:graphic>
          <a:graphicData uri="http://schemas.openxmlformats.org/drawingml/2006/chart">
            <c:chart xmlns:c="http://schemas.openxmlformats.org/drawingml/2006/chart" xmlns:r="http://schemas.openxmlformats.org/officeDocument/2006/relationships" r:id="rId2"/>
          </a:graphicData>
        </a:graphic>
      </p:graphicFrame>
      <p:sp>
        <p:nvSpPr>
          <p:cNvPr id="14" name="Title 1"/>
          <p:cNvSpPr>
            <a:spLocks noGrp="1"/>
          </p:cNvSpPr>
          <p:nvPr>
            <p:ph type="title"/>
          </p:nvPr>
        </p:nvSpPr>
        <p:spPr>
          <a:noFill/>
        </p:spPr>
        <p:txBody>
          <a:bodyPr/>
          <a:lstStyle/>
          <a:p>
            <a:r>
              <a:rPr lang="en-US" dirty="0" smtClean="0"/>
              <a:t>Regret about online posting</a:t>
            </a:r>
            <a:endParaRPr lang="en-US" dirty="0"/>
          </a:p>
        </p:txBody>
      </p:sp>
      <p:sp>
        <p:nvSpPr>
          <p:cNvPr id="13" name="TextBox 12"/>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5" name="TextBox 1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6" name="TextBox 1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7" name="TextBox 1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8" name="TextBox 1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997200"/>
            <a:ext cx="8839200" cy="381000"/>
          </a:xfrm>
        </p:spPr>
        <p:txBody>
          <a:bodyPr/>
          <a:lstStyle/>
          <a:p>
            <a:pPr algn="ctr"/>
            <a:r>
              <a:rPr lang="en-US" sz="3200" dirty="0" smtClean="0"/>
              <a:t>Online Reputation Management</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1400" dirty="0" smtClean="0"/>
              <a:t>As job seekers worldwide struggle to find employment, understanding how information posted online </a:t>
            </a:r>
          </a:p>
          <a:p>
            <a:pPr>
              <a:buNone/>
            </a:pPr>
            <a:r>
              <a:rPr lang="en-US" sz="1400" dirty="0" smtClean="0"/>
              <a:t>can affect their chances for employment are critical. </a:t>
            </a:r>
          </a:p>
          <a:p>
            <a:r>
              <a:rPr lang="en-US" sz="1400" dirty="0" smtClean="0"/>
              <a:t>Only a little over one third of the consumers surveyed are concerned that their online reputation might impact their chances of getting a job or admission into a college in the future whereas most of the HR/Recruiters surveyed admit that they review online reputational information while evaluating a candidate</a:t>
            </a:r>
          </a:p>
          <a:p>
            <a:r>
              <a:rPr lang="en-US" sz="1400" dirty="0" smtClean="0"/>
              <a:t>Interestingly, consumer respondents in the US and the UK expressed the least concern, however this is where HR and Recruitment professionals are most likely to review online information about candidates.</a:t>
            </a:r>
            <a:endParaRPr lang="en-US" sz="1400" dirty="0"/>
          </a:p>
        </p:txBody>
      </p:sp>
      <p:sp>
        <p:nvSpPr>
          <p:cNvPr id="3" name="Title 2"/>
          <p:cNvSpPr>
            <a:spLocks noGrp="1"/>
          </p:cNvSpPr>
          <p:nvPr>
            <p:ph type="title"/>
          </p:nvPr>
        </p:nvSpPr>
        <p:spPr/>
        <p:txBody>
          <a:bodyPr/>
          <a:lstStyle/>
          <a:p>
            <a:r>
              <a:rPr lang="en-US" dirty="0" smtClean="0"/>
              <a:t>The impact of online reputation on professional life</a:t>
            </a:r>
            <a:endParaRPr lang="en-US" dirty="0"/>
          </a:p>
        </p:txBody>
      </p:sp>
      <p:graphicFrame>
        <p:nvGraphicFramePr>
          <p:cNvPr id="4" name="Content Placeholder 9"/>
          <p:cNvGraphicFramePr>
            <a:graphicFrameLocks/>
          </p:cNvGraphicFramePr>
          <p:nvPr/>
        </p:nvGraphicFramePr>
        <p:xfrm>
          <a:off x="4417787" y="3178635"/>
          <a:ext cx="4552042" cy="275771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Placeholder 3"/>
          <p:cNvSpPr txBox="1">
            <a:spLocks/>
          </p:cNvSpPr>
          <p:nvPr/>
        </p:nvSpPr>
        <p:spPr>
          <a:xfrm>
            <a:off x="4448624" y="5838377"/>
            <a:ext cx="4608286" cy="359228"/>
          </a:xfrm>
          <a:prstGeom prst="rect">
            <a:avLst/>
          </a:prstGeom>
        </p:spPr>
        <p:txBody>
          <a:bodyPr vert="horz" lIns="91440" tIns="45720" rIns="91440" bIns="45720" rtlCol="0">
            <a:noAutofit/>
          </a:bodyPr>
          <a:lstStyle/>
          <a:p>
            <a:pPr marL="342900" marR="0" lvl="0" indent="-342900" fontAlgn="auto">
              <a:lnSpc>
                <a:spcPct val="100000"/>
              </a:lnSpc>
              <a:spcBef>
                <a:spcPct val="20000"/>
              </a:spcBef>
              <a:spcAft>
                <a:spcPts val="0"/>
              </a:spcAft>
              <a:buClr>
                <a:schemeClr val="tx1"/>
              </a:buClr>
              <a:buSzPct val="80000"/>
              <a:tabLst/>
              <a:defRPr/>
            </a:pPr>
            <a:r>
              <a:rPr lang="en-IN" sz="1050" i="1" dirty="0" smtClean="0">
                <a:solidFill>
                  <a:srgbClr val="000000"/>
                </a:solidFill>
                <a:latin typeface="Calibri" pitchFamily="34" charset="0"/>
                <a:cs typeface="Calibri" pitchFamily="34" charset="0"/>
              </a:rPr>
              <a:t>Q6. Do you review online reputational information about candidates when </a:t>
            </a:r>
          </a:p>
          <a:p>
            <a:pPr marL="342900" marR="0" lvl="0" indent="-342900" fontAlgn="auto">
              <a:lnSpc>
                <a:spcPct val="100000"/>
              </a:lnSpc>
              <a:spcBef>
                <a:spcPct val="20000"/>
              </a:spcBef>
              <a:spcAft>
                <a:spcPts val="0"/>
              </a:spcAft>
              <a:buClr>
                <a:schemeClr val="tx1"/>
              </a:buClr>
              <a:buSzPct val="80000"/>
              <a:tabLst/>
              <a:defRPr/>
            </a:pPr>
            <a:r>
              <a:rPr lang="en-IN" sz="1050" i="1" dirty="0" smtClean="0">
                <a:solidFill>
                  <a:srgbClr val="000000"/>
                </a:solidFill>
                <a:latin typeface="Calibri" pitchFamily="34" charset="0"/>
                <a:cs typeface="Calibri" pitchFamily="34" charset="0"/>
              </a:rPr>
              <a:t>evaluating them for a potential job / college admission? </a:t>
            </a:r>
          </a:p>
        </p:txBody>
      </p:sp>
      <p:graphicFrame>
        <p:nvGraphicFramePr>
          <p:cNvPr id="6" name="Content Placeholder 9"/>
          <p:cNvGraphicFramePr>
            <a:graphicFrameLocks/>
          </p:cNvGraphicFramePr>
          <p:nvPr/>
        </p:nvGraphicFramePr>
        <p:xfrm>
          <a:off x="174171" y="3135094"/>
          <a:ext cx="4151086" cy="2859315"/>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p:cNvCxnSpPr/>
          <p:nvPr/>
        </p:nvCxnSpPr>
        <p:spPr>
          <a:xfrm rot="16200000" flipH="1">
            <a:off x="2723837" y="4624674"/>
            <a:ext cx="33480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 name="Text Placeholder 2"/>
          <p:cNvSpPr txBox="1">
            <a:spLocks/>
          </p:cNvSpPr>
          <p:nvPr/>
        </p:nvSpPr>
        <p:spPr>
          <a:xfrm>
            <a:off x="152399" y="5838377"/>
            <a:ext cx="3911601" cy="373743"/>
          </a:xfrm>
          <a:prstGeom prst="rect">
            <a:avLst/>
          </a:prstGeom>
        </p:spPr>
        <p:txBody>
          <a:bodyPr vert="horz" lIns="91440" tIns="45720" rIns="91440" bIns="45720" rtlCol="0">
            <a:noAutofit/>
          </a:bodyPr>
          <a:lstStyle/>
          <a:p>
            <a:pPr marL="342900" marR="0" indent="-342900" fontAlgn="auto">
              <a:lnSpc>
                <a:spcPct val="100000"/>
              </a:lnSpc>
              <a:spcBef>
                <a:spcPct val="20000"/>
              </a:spcBef>
              <a:spcAft>
                <a:spcPts val="0"/>
              </a:spcAft>
              <a:buClr>
                <a:schemeClr val="tx1"/>
              </a:buClr>
              <a:buSzPct val="80000"/>
              <a:tabLst/>
              <a:defRPr/>
            </a:pPr>
            <a:r>
              <a:rPr lang="en-US" sz="1050" i="1" dirty="0" smtClean="0">
                <a:solidFill>
                  <a:srgbClr val="000000"/>
                </a:solidFill>
                <a:latin typeface="Calibri" pitchFamily="34" charset="0"/>
                <a:cs typeface="Calibri" pitchFamily="34" charset="0"/>
              </a:rPr>
              <a:t>Q18. How concerned are you that your online reputation may Impact </a:t>
            </a:r>
          </a:p>
          <a:p>
            <a:pPr marL="342900" marR="0" indent="-342900" fontAlgn="auto">
              <a:lnSpc>
                <a:spcPct val="100000"/>
              </a:lnSpc>
              <a:spcBef>
                <a:spcPct val="20000"/>
              </a:spcBef>
              <a:spcAft>
                <a:spcPts val="0"/>
              </a:spcAft>
              <a:buClr>
                <a:schemeClr val="tx1"/>
              </a:buClr>
              <a:buSzPct val="80000"/>
              <a:tabLst/>
              <a:defRPr/>
            </a:pPr>
            <a:r>
              <a:rPr lang="en-US" sz="1050" i="1" dirty="0" smtClean="0">
                <a:solidFill>
                  <a:srgbClr val="000000"/>
                </a:solidFill>
                <a:latin typeface="Calibri" pitchFamily="34" charset="0"/>
                <a:cs typeface="Calibri" pitchFamily="34" charset="0"/>
              </a:rPr>
              <a:t>your ability to get a job/be admitted into college in the future?</a:t>
            </a:r>
            <a:endParaRPr lang="en-US" sz="1050" i="1" dirty="0">
              <a:solidFill>
                <a:srgbClr val="000000"/>
              </a:solidFill>
              <a:latin typeface="Calibri" pitchFamily="34" charset="0"/>
              <a:cs typeface="Calibri" pitchFamily="34" charset="0"/>
            </a:endParaRPr>
          </a:p>
        </p:txBody>
      </p:sp>
      <p:sp>
        <p:nvSpPr>
          <p:cNvPr id="9" name="TextBox 8"/>
          <p:cNvSpPr txBox="1"/>
          <p:nvPr/>
        </p:nvSpPr>
        <p:spPr>
          <a:xfrm>
            <a:off x="1756229" y="2859320"/>
            <a:ext cx="795411" cy="253916"/>
          </a:xfrm>
          <a:prstGeom prst="rect">
            <a:avLst/>
          </a:prstGeom>
          <a:noFill/>
        </p:spPr>
        <p:txBody>
          <a:bodyPr wrap="none" rtlCol="0">
            <a:spAutoFit/>
          </a:bodyPr>
          <a:lstStyle/>
          <a:p>
            <a:r>
              <a:rPr lang="en-US" sz="1050" dirty="0" smtClean="0">
                <a:latin typeface="Calibri" pitchFamily="34" charset="0"/>
              </a:rPr>
              <a:t>Consumers</a:t>
            </a:r>
          </a:p>
        </p:txBody>
      </p:sp>
      <p:sp>
        <p:nvSpPr>
          <p:cNvPr id="10" name="TextBox 9"/>
          <p:cNvSpPr txBox="1"/>
          <p:nvPr/>
        </p:nvSpPr>
        <p:spPr>
          <a:xfrm>
            <a:off x="6357258" y="2859320"/>
            <a:ext cx="950901" cy="253916"/>
          </a:xfrm>
          <a:prstGeom prst="rect">
            <a:avLst/>
          </a:prstGeom>
          <a:noFill/>
        </p:spPr>
        <p:txBody>
          <a:bodyPr wrap="none" rtlCol="0">
            <a:spAutoFit/>
          </a:bodyPr>
          <a:lstStyle/>
          <a:p>
            <a:r>
              <a:rPr lang="en-US" sz="1050" dirty="0" smtClean="0">
                <a:latin typeface="Calibri" pitchFamily="34" charset="0"/>
              </a:rPr>
              <a:t>HR/Recruiters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415344" y="2144690"/>
          <a:ext cx="8458200" cy="36957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Online Reputation</a:t>
            </a:r>
            <a:endParaRPr lang="en-IN" dirty="0"/>
          </a:p>
        </p:txBody>
      </p:sp>
      <p:sp>
        <p:nvSpPr>
          <p:cNvPr id="21" name="Text Placeholder 2"/>
          <p:cNvSpPr>
            <a:spLocks noGrp="1"/>
          </p:cNvSpPr>
          <p:nvPr>
            <p:ph type="body" sz="quarter" idx="13"/>
          </p:nvPr>
        </p:nvSpPr>
        <p:spPr>
          <a:xfrm>
            <a:off x="152400" y="6172200"/>
            <a:ext cx="8839200" cy="228600"/>
          </a:xfrm>
        </p:spPr>
        <p:txBody>
          <a:bodyPr/>
          <a:lstStyle/>
          <a:p>
            <a:r>
              <a:rPr lang="en-US" dirty="0" smtClean="0"/>
              <a:t>Q1. Which of the following statements best describes how you think about your online reputation: (People’s perception of you based on all the content posted by you or about you online)</a:t>
            </a:r>
            <a:endParaRPr lang="en-IN" dirty="0" smtClean="0"/>
          </a:p>
          <a:p>
            <a:endParaRPr lang="en-IN" dirty="0"/>
          </a:p>
        </p:txBody>
      </p:sp>
      <p:sp>
        <p:nvSpPr>
          <p:cNvPr id="23" name="TextBox 22"/>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4" name="TextBox 23"/>
          <p:cNvSpPr txBox="1"/>
          <p:nvPr/>
        </p:nvSpPr>
        <p:spPr>
          <a:xfrm>
            <a:off x="28777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5" name="TextBox 24"/>
          <p:cNvSpPr txBox="1"/>
          <p:nvPr/>
        </p:nvSpPr>
        <p:spPr>
          <a:xfrm>
            <a:off x="40969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6" name="TextBox 25"/>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7" name="TextBox 26"/>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8" name="Text Placeholder 27"/>
          <p:cNvSpPr>
            <a:spLocks noGrp="1"/>
          </p:cNvSpPr>
          <p:nvPr>
            <p:ph type="body" sz="quarter" idx="14"/>
          </p:nvPr>
        </p:nvSpPr>
        <p:spPr/>
        <p:txBody>
          <a:bodyPr>
            <a:noAutofit/>
          </a:bodyPr>
          <a:lstStyle/>
          <a:p>
            <a:r>
              <a:rPr lang="en-IN" sz="1400" dirty="0" smtClean="0"/>
              <a:t>Around half the US and UK respondents are concerned about their online reputation. </a:t>
            </a:r>
          </a:p>
          <a:p>
            <a:r>
              <a:rPr lang="en-IN" sz="1400" dirty="0" smtClean="0"/>
              <a:t>French and German respondents do not seem to be as worried as their US counterparts.</a:t>
            </a:r>
            <a:endParaRPr lang="en-IN" sz="1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495300" y="1752600"/>
          <a:ext cx="8458200" cy="40259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Control over online reputation</a:t>
            </a:r>
            <a:endParaRPr lang="en-IN" dirty="0"/>
          </a:p>
        </p:txBody>
      </p:sp>
      <p:sp>
        <p:nvSpPr>
          <p:cNvPr id="21" name="Text Placeholder 20"/>
          <p:cNvSpPr>
            <a:spLocks noGrp="1"/>
          </p:cNvSpPr>
          <p:nvPr>
            <p:ph type="body" sz="quarter" idx="14"/>
          </p:nvPr>
        </p:nvSpPr>
        <p:spPr/>
        <p:txBody>
          <a:bodyPr>
            <a:normAutofit/>
          </a:bodyPr>
          <a:lstStyle/>
          <a:p>
            <a:r>
              <a:rPr lang="en-US" sz="1400" dirty="0" smtClean="0"/>
              <a:t>While the clear majority of consumers responding in each country feel they have at least some control over their online reputation, US respondents are the most likely to feel they have a lot of control. </a:t>
            </a:r>
            <a:endParaRPr lang="en-IN" sz="1400" dirty="0" smtClean="0"/>
          </a:p>
          <a:p>
            <a:endParaRPr lang="en-IN" sz="1400" dirty="0"/>
          </a:p>
        </p:txBody>
      </p:sp>
      <p:sp>
        <p:nvSpPr>
          <p:cNvPr id="22" name="TextBox 21"/>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3" name="TextBox 22"/>
          <p:cNvSpPr txBox="1"/>
          <p:nvPr/>
        </p:nvSpPr>
        <p:spPr>
          <a:xfrm>
            <a:off x="28777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4" name="TextBox 23"/>
          <p:cNvSpPr txBox="1"/>
          <p:nvPr/>
        </p:nvSpPr>
        <p:spPr>
          <a:xfrm>
            <a:off x="40969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5" name="TextBox 24"/>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6" name="TextBox 25"/>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7" name="Text Placeholder 2"/>
          <p:cNvSpPr>
            <a:spLocks noGrp="1"/>
          </p:cNvSpPr>
          <p:nvPr>
            <p:ph type="body" sz="quarter" idx="13"/>
          </p:nvPr>
        </p:nvSpPr>
        <p:spPr>
          <a:xfrm>
            <a:off x="152400" y="6172200"/>
            <a:ext cx="8839200" cy="228600"/>
          </a:xfrm>
        </p:spPr>
        <p:txBody>
          <a:bodyPr/>
          <a:lstStyle/>
          <a:p>
            <a:r>
              <a:rPr lang="en-US" dirty="0" smtClean="0"/>
              <a:t>Q2. How much control do you think you have over your online reputation?</a:t>
            </a:r>
            <a:endParaRPr lang="en-IN" dirty="0" smtClean="0"/>
          </a:p>
          <a:p>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65200" y="1511300"/>
          <a:ext cx="7797800" cy="42926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Separation of personal and professional online profiles</a:t>
            </a:r>
            <a:endParaRPr lang="en-IN" dirty="0"/>
          </a:p>
        </p:txBody>
      </p:sp>
      <p:sp>
        <p:nvSpPr>
          <p:cNvPr id="21" name="Text Placeholder 20"/>
          <p:cNvSpPr>
            <a:spLocks noGrp="1"/>
          </p:cNvSpPr>
          <p:nvPr>
            <p:ph type="body" sz="quarter" idx="14"/>
          </p:nvPr>
        </p:nvSpPr>
        <p:spPr/>
        <p:txBody>
          <a:bodyPr>
            <a:normAutofit/>
          </a:bodyPr>
          <a:lstStyle/>
          <a:p>
            <a:r>
              <a:rPr lang="en-US" sz="1400" dirty="0" smtClean="0"/>
              <a:t>French respondents are the most likely to report always taking steps to keep their personal and professional online profiles separate</a:t>
            </a:r>
            <a:endParaRPr lang="en-IN" sz="1400" dirty="0" smtClean="0"/>
          </a:p>
          <a:p>
            <a:endParaRPr lang="en-IN" sz="1400" dirty="0"/>
          </a:p>
        </p:txBody>
      </p:sp>
      <p:sp>
        <p:nvSpPr>
          <p:cNvPr id="22" name="Text Placeholder 2"/>
          <p:cNvSpPr>
            <a:spLocks noGrp="1"/>
          </p:cNvSpPr>
          <p:nvPr>
            <p:ph type="body" sz="quarter" idx="13"/>
          </p:nvPr>
        </p:nvSpPr>
        <p:spPr>
          <a:xfrm>
            <a:off x="152400" y="6172200"/>
            <a:ext cx="8839200" cy="228600"/>
          </a:xfrm>
        </p:spPr>
        <p:txBody>
          <a:bodyPr/>
          <a:lstStyle/>
          <a:p>
            <a:r>
              <a:rPr lang="en-US" dirty="0" smtClean="0"/>
              <a:t>Q7. Do you take steps to keep your personal and professional online profiles separate? </a:t>
            </a:r>
            <a:endParaRPr lang="en-IN" dirty="0"/>
          </a:p>
        </p:txBody>
      </p:sp>
      <p:sp>
        <p:nvSpPr>
          <p:cNvPr id="24" name="TextBox 23"/>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1222)</a:t>
            </a:r>
            <a:endParaRPr lang="en-US" dirty="0" smtClean="0">
              <a:latin typeface="Calibri" pitchFamily="34" charset="0"/>
              <a:cs typeface="Calibri" pitchFamily="34" charset="0"/>
            </a:endParaRPr>
          </a:p>
        </p:txBody>
      </p:sp>
      <p:sp>
        <p:nvSpPr>
          <p:cNvPr id="25" name="TextBox 24"/>
          <p:cNvSpPr txBox="1"/>
          <p:nvPr/>
        </p:nvSpPr>
        <p:spPr>
          <a:xfrm>
            <a:off x="28269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289) </a:t>
            </a:r>
            <a:endParaRPr lang="en-US" dirty="0" smtClean="0">
              <a:latin typeface="Calibri" pitchFamily="34" charset="0"/>
              <a:cs typeface="Calibri" pitchFamily="34" charset="0"/>
            </a:endParaRPr>
          </a:p>
        </p:txBody>
      </p:sp>
      <p:sp>
        <p:nvSpPr>
          <p:cNvPr id="26" name="TextBox 25"/>
          <p:cNvSpPr txBox="1"/>
          <p:nvPr/>
        </p:nvSpPr>
        <p:spPr>
          <a:xfrm>
            <a:off x="40715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291)</a:t>
            </a:r>
            <a:endParaRPr lang="en-US" dirty="0" smtClean="0">
              <a:latin typeface="Calibri" pitchFamily="34" charset="0"/>
              <a:cs typeface="Calibri" pitchFamily="34" charset="0"/>
            </a:endParaRPr>
          </a:p>
        </p:txBody>
      </p:sp>
      <p:sp>
        <p:nvSpPr>
          <p:cNvPr id="27" name="TextBox 2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311)</a:t>
            </a:r>
            <a:endParaRPr lang="en-US" dirty="0" smtClean="0">
              <a:latin typeface="Calibri" pitchFamily="34" charset="0"/>
              <a:cs typeface="Calibri" pitchFamily="34" charset="0"/>
            </a:endParaRPr>
          </a:p>
        </p:txBody>
      </p:sp>
      <p:sp>
        <p:nvSpPr>
          <p:cNvPr id="28" name="TextBox 2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331)</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393700" y="1803400"/>
          <a:ext cx="8432800" cy="43688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Separation of personal and professional online profiles:  Steps taken</a:t>
            </a:r>
            <a:endParaRPr lang="en-IN" dirty="0"/>
          </a:p>
        </p:txBody>
      </p:sp>
      <p:sp>
        <p:nvSpPr>
          <p:cNvPr id="8" name="Text Placeholder 7"/>
          <p:cNvSpPr>
            <a:spLocks noGrp="1"/>
          </p:cNvSpPr>
          <p:nvPr>
            <p:ph type="body" sz="quarter" idx="14"/>
          </p:nvPr>
        </p:nvSpPr>
        <p:spPr/>
        <p:txBody>
          <a:bodyPr>
            <a:normAutofit/>
          </a:bodyPr>
          <a:lstStyle/>
          <a:p>
            <a:r>
              <a:rPr lang="en-US" sz="1400" dirty="0" smtClean="0"/>
              <a:t>Restricting access and not sharing the sites they use in public, appear to be the most common steps taken to keep personal and professional profiles separate.  Interestingly, men are more likely to create multiple user profiles than women, at 50% vs. 38%.</a:t>
            </a:r>
            <a:endParaRPr lang="en-IN" sz="1400" dirty="0" smtClean="0"/>
          </a:p>
          <a:p>
            <a:endParaRPr lang="en-IN" sz="1400" dirty="0"/>
          </a:p>
        </p:txBody>
      </p:sp>
      <p:sp>
        <p:nvSpPr>
          <p:cNvPr id="9" name="Text Placeholder 2"/>
          <p:cNvSpPr>
            <a:spLocks noGrp="1"/>
          </p:cNvSpPr>
          <p:nvPr>
            <p:ph type="body" sz="quarter" idx="13"/>
          </p:nvPr>
        </p:nvSpPr>
        <p:spPr>
          <a:xfrm>
            <a:off x="152400" y="6172200"/>
            <a:ext cx="8839200" cy="228600"/>
          </a:xfrm>
        </p:spPr>
        <p:txBody>
          <a:bodyPr/>
          <a:lstStyle/>
          <a:p>
            <a:r>
              <a:rPr lang="en-US" dirty="0" smtClean="0"/>
              <a:t>Q8. Which of the following steps do you take to keep your personal and professional online reputations separate?</a:t>
            </a:r>
            <a:endParaRPr lang="en-IN"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393700" y="2006600"/>
          <a:ext cx="4254500" cy="41656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Steps taken to manage online reputation</a:t>
            </a:r>
            <a:endParaRPr lang="en-IN" dirty="0"/>
          </a:p>
        </p:txBody>
      </p:sp>
      <p:sp>
        <p:nvSpPr>
          <p:cNvPr id="8" name="Text Placeholder 2"/>
          <p:cNvSpPr>
            <a:spLocks noGrp="1"/>
          </p:cNvSpPr>
          <p:nvPr>
            <p:ph type="body" sz="quarter" idx="13"/>
          </p:nvPr>
        </p:nvSpPr>
        <p:spPr>
          <a:xfrm>
            <a:off x="152400" y="6172200"/>
            <a:ext cx="8839200" cy="228600"/>
          </a:xfrm>
        </p:spPr>
        <p:txBody>
          <a:bodyPr/>
          <a:lstStyle/>
          <a:p>
            <a:r>
              <a:rPr lang="en-US" dirty="0" smtClean="0"/>
              <a:t>Q9. In the last six months, which of the following steps (if any) have you taken to manage your online reputation?</a:t>
            </a:r>
            <a:endParaRPr lang="en-IN" dirty="0"/>
          </a:p>
        </p:txBody>
      </p:sp>
      <p:graphicFrame>
        <p:nvGraphicFramePr>
          <p:cNvPr id="9" name="Content Placeholder 18"/>
          <p:cNvGraphicFramePr>
            <a:graphicFrameLocks/>
          </p:cNvGraphicFramePr>
          <p:nvPr/>
        </p:nvGraphicFramePr>
        <p:xfrm>
          <a:off x="4889500" y="2006600"/>
          <a:ext cx="4254500" cy="41656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 Placeholder 9"/>
          <p:cNvSpPr>
            <a:spLocks noGrp="1"/>
          </p:cNvSpPr>
          <p:nvPr>
            <p:ph type="body" sz="quarter" idx="14"/>
          </p:nvPr>
        </p:nvSpPr>
        <p:spPr>
          <a:xfrm>
            <a:off x="152400" y="786863"/>
            <a:ext cx="8839200" cy="1181100"/>
          </a:xfrm>
        </p:spPr>
        <p:txBody>
          <a:bodyPr>
            <a:normAutofit/>
          </a:bodyPr>
          <a:lstStyle/>
          <a:p>
            <a:r>
              <a:rPr lang="en-IN" sz="1400" dirty="0" smtClean="0"/>
              <a:t>Doing a self search and using privacy settings to restrict access to profiles are common steps taken by respondents in the last 6 months to manage their online reputation. Other than a self-search, respondents in the 40+ age group are not likely to have taken any other steps to manage their online reputation in the past 6 months.</a:t>
            </a:r>
          </a:p>
          <a:p>
            <a:r>
              <a:rPr lang="en-IN" sz="1400" dirty="0" smtClean="0"/>
              <a:t>French and German consumers also seem to employ more discretion about posting specific content online.</a:t>
            </a:r>
            <a:endParaRPr lang="en-IN" sz="1400" dirty="0"/>
          </a:p>
        </p:txBody>
      </p:sp>
      <p:sp>
        <p:nvSpPr>
          <p:cNvPr id="11" name="TextBox 10"/>
          <p:cNvSpPr txBox="1"/>
          <p:nvPr/>
        </p:nvSpPr>
        <p:spPr>
          <a:xfrm>
            <a:off x="5892800" y="1803400"/>
            <a:ext cx="952500" cy="307777"/>
          </a:xfrm>
          <a:prstGeom prst="rect">
            <a:avLst/>
          </a:prstGeom>
          <a:noFill/>
        </p:spPr>
        <p:txBody>
          <a:bodyPr wrap="square" rtlCol="0">
            <a:spAutoFit/>
          </a:bodyPr>
          <a:lstStyle/>
          <a:p>
            <a:r>
              <a:rPr lang="en-US" sz="1400" b="1" dirty="0" smtClean="0">
                <a:latin typeface="Calibri" pitchFamily="34" charset="0"/>
                <a:cs typeface="Calibri" pitchFamily="34" charset="0"/>
              </a:rPr>
              <a:t>Contd..</a:t>
            </a:r>
            <a:endParaRPr lang="en-IN" sz="1400" b="1" dirty="0" smtClean="0">
              <a:latin typeface="Calibri" pitchFamily="34" charset="0"/>
              <a:cs typeface="Calibri" pitchFamily="34" charset="0"/>
            </a:endParaRPr>
          </a:p>
        </p:txBody>
      </p:sp>
      <p:graphicFrame>
        <p:nvGraphicFramePr>
          <p:cNvPr id="12" name="Content Placeholder 18"/>
          <p:cNvGraphicFramePr>
            <a:graphicFrameLocks/>
          </p:cNvGraphicFramePr>
          <p:nvPr/>
        </p:nvGraphicFramePr>
        <p:xfrm>
          <a:off x="1435100" y="5905500"/>
          <a:ext cx="6273800" cy="3429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smtClean="0"/>
          </a:p>
          <a:p>
            <a:endParaRPr lang="en-US" dirty="0"/>
          </a:p>
        </p:txBody>
      </p:sp>
      <p:sp>
        <p:nvSpPr>
          <p:cNvPr id="4" name="Text Placeholder 3"/>
          <p:cNvSpPr>
            <a:spLocks noGrp="1"/>
          </p:cNvSpPr>
          <p:nvPr>
            <p:ph type="body" sz="quarter" idx="13"/>
          </p:nvPr>
        </p:nvSpPr>
        <p:spPr/>
        <p:txBody>
          <a:bodyPr/>
          <a:lstStyle/>
          <a:p>
            <a:r>
              <a:rPr lang="en-US" dirty="0" smtClean="0"/>
              <a:t>Q22. Where do you believe responsibility resides in protecting an individual’s online reputation?</a:t>
            </a:r>
            <a:endParaRPr lang="en-US" dirty="0"/>
          </a:p>
        </p:txBody>
      </p:sp>
      <p:graphicFrame>
        <p:nvGraphicFramePr>
          <p:cNvPr id="7" name="Content Placeholder 6"/>
          <p:cNvGraphicFramePr>
            <a:graphicFrameLocks noGrp="1"/>
          </p:cNvGraphicFramePr>
          <p:nvPr>
            <p:ph sz="quarter" idx="15"/>
          </p:nvPr>
        </p:nvGraphicFramePr>
        <p:xfrm>
          <a:off x="152400" y="1436914"/>
          <a:ext cx="8773886" cy="4379686"/>
        </p:xfrm>
        <a:graphic>
          <a:graphicData uri="http://schemas.openxmlformats.org/drawingml/2006/chart">
            <c:chart xmlns:c="http://schemas.openxmlformats.org/drawingml/2006/chart" xmlns:r="http://schemas.openxmlformats.org/officeDocument/2006/relationships" r:id="rId2"/>
          </a:graphicData>
        </a:graphic>
      </p:graphicFrame>
      <p:sp>
        <p:nvSpPr>
          <p:cNvPr id="14" name="Title 1"/>
          <p:cNvSpPr>
            <a:spLocks noGrp="1"/>
          </p:cNvSpPr>
          <p:nvPr>
            <p:ph type="title"/>
          </p:nvPr>
        </p:nvSpPr>
        <p:spPr>
          <a:noFill/>
        </p:spPr>
        <p:txBody>
          <a:bodyPr/>
          <a:lstStyle/>
          <a:p>
            <a:r>
              <a:rPr lang="en-IN" dirty="0" smtClean="0"/>
              <a:t>Responsibility for protecting online information </a:t>
            </a:r>
            <a:endParaRPr lang="en-US" dirty="0"/>
          </a:p>
        </p:txBody>
      </p:sp>
      <p:sp>
        <p:nvSpPr>
          <p:cNvPr id="13" name="TextBox 12"/>
          <p:cNvSpPr txBox="1"/>
          <p:nvPr/>
        </p:nvSpPr>
        <p:spPr>
          <a:xfrm>
            <a:off x="1611086" y="56642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5" name="TextBox 14"/>
          <p:cNvSpPr txBox="1"/>
          <p:nvPr/>
        </p:nvSpPr>
        <p:spPr>
          <a:xfrm>
            <a:off x="2877786" y="56769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6" name="TextBox 15"/>
          <p:cNvSpPr txBox="1"/>
          <p:nvPr/>
        </p:nvSpPr>
        <p:spPr>
          <a:xfrm>
            <a:off x="4096986"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7" name="TextBox 16"/>
          <p:cNvSpPr txBox="1"/>
          <p:nvPr/>
        </p:nvSpPr>
        <p:spPr>
          <a:xfrm>
            <a:off x="5275611" y="57023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8" name="TextBox 17"/>
          <p:cNvSpPr txBox="1"/>
          <p:nvPr/>
        </p:nvSpPr>
        <p:spPr>
          <a:xfrm>
            <a:off x="6482111" y="5689600"/>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19" name="Text Placeholder 18"/>
          <p:cNvSpPr>
            <a:spLocks noGrp="1"/>
          </p:cNvSpPr>
          <p:nvPr>
            <p:ph type="body" sz="quarter" idx="14"/>
          </p:nvPr>
        </p:nvSpPr>
        <p:spPr>
          <a:xfrm>
            <a:off x="152400" y="748226"/>
            <a:ext cx="8839200" cy="1181100"/>
          </a:xfrm>
        </p:spPr>
        <p:txBody>
          <a:bodyPr>
            <a:normAutofit/>
          </a:bodyPr>
          <a:lstStyle/>
          <a:p>
            <a:r>
              <a:rPr lang="en-IN" sz="1400" dirty="0" smtClean="0"/>
              <a:t>The most common viewpoint among respondents from each of the European countries is that the responsibility for protecting their online reputation lies between the individual and the website. US respondents are most likely to believe the responsibility lies entirely with the individual.</a:t>
            </a:r>
            <a:endParaRPr lang="en-IN" sz="14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997200"/>
            <a:ext cx="8839200" cy="381000"/>
          </a:xfrm>
        </p:spPr>
        <p:txBody>
          <a:bodyPr/>
          <a:lstStyle/>
          <a:p>
            <a:pPr algn="ctr"/>
            <a:r>
              <a:rPr lang="en-US" sz="3200" dirty="0" smtClean="0"/>
              <a:t>Demographics</a:t>
            </a:r>
            <a:endParaRPr lang="en-US" sz="32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Source: Online Reputation study (for Data Privacy Day)</a:t>
            </a:r>
            <a:endParaRPr lang="en-IN" dirty="0" smtClean="0"/>
          </a:p>
          <a:p>
            <a:endParaRPr lang="en-IN" dirty="0"/>
          </a:p>
        </p:txBody>
      </p:sp>
      <p:sp>
        <p:nvSpPr>
          <p:cNvPr id="3" name="Text Placeholder 2"/>
          <p:cNvSpPr>
            <a:spLocks noGrp="1"/>
          </p:cNvSpPr>
          <p:nvPr>
            <p:ph type="body" sz="quarter" idx="13"/>
          </p:nvPr>
        </p:nvSpPr>
        <p:spPr/>
        <p:txBody>
          <a:bodyPr>
            <a:normAutofit/>
          </a:bodyPr>
          <a:lstStyle/>
          <a:p>
            <a:r>
              <a:rPr lang="en-US" dirty="0" smtClean="0"/>
              <a:t>S1. Please indicate your gender. S2. In which age category do you fall?</a:t>
            </a:r>
            <a:endParaRPr lang="en-IN" dirty="0" smtClean="0"/>
          </a:p>
          <a:p>
            <a:endParaRPr lang="en-IN" dirty="0"/>
          </a:p>
        </p:txBody>
      </p:sp>
      <p:sp>
        <p:nvSpPr>
          <p:cNvPr id="6" name="Title 5"/>
          <p:cNvSpPr>
            <a:spLocks noGrp="1"/>
          </p:cNvSpPr>
          <p:nvPr>
            <p:ph type="title"/>
          </p:nvPr>
        </p:nvSpPr>
        <p:spPr/>
        <p:txBody>
          <a:bodyPr/>
          <a:lstStyle/>
          <a:p>
            <a:r>
              <a:rPr lang="en-US" dirty="0" smtClean="0"/>
              <a:t>Profile of target audience</a:t>
            </a:r>
            <a:endParaRPr lang="en-IN" dirty="0"/>
          </a:p>
        </p:txBody>
      </p:sp>
      <p:graphicFrame>
        <p:nvGraphicFramePr>
          <p:cNvPr id="7" name="Content Placeholder 9"/>
          <p:cNvGraphicFramePr>
            <a:graphicFrameLocks noGrp="1"/>
          </p:cNvGraphicFramePr>
          <p:nvPr>
            <p:ph sz="quarter" idx="15"/>
          </p:nvPr>
        </p:nvGraphicFramePr>
        <p:xfrm>
          <a:off x="1132114" y="1407885"/>
          <a:ext cx="3042559" cy="46300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9"/>
          <p:cNvGraphicFramePr>
            <a:graphicFrameLocks/>
          </p:cNvGraphicFramePr>
          <p:nvPr/>
        </p:nvGraphicFramePr>
        <p:xfrm>
          <a:off x="4804228" y="1407885"/>
          <a:ext cx="3042559" cy="4630057"/>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204684" y="2035624"/>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1" name="TextBox 10"/>
          <p:cNvSpPr txBox="1"/>
          <p:nvPr/>
        </p:nvSpPr>
        <p:spPr>
          <a:xfrm>
            <a:off x="1204684" y="2788554"/>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2" name="TextBox 11"/>
          <p:cNvSpPr txBox="1"/>
          <p:nvPr/>
        </p:nvSpPr>
        <p:spPr>
          <a:xfrm>
            <a:off x="1204684" y="3585027"/>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3" name="TextBox 12"/>
          <p:cNvSpPr txBox="1"/>
          <p:nvPr/>
        </p:nvSpPr>
        <p:spPr>
          <a:xfrm>
            <a:off x="1204684" y="4366984"/>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4" name="TextBox 13"/>
          <p:cNvSpPr txBox="1"/>
          <p:nvPr/>
        </p:nvSpPr>
        <p:spPr>
          <a:xfrm>
            <a:off x="1204684" y="5138057"/>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15" name="TextBox 14"/>
          <p:cNvSpPr txBox="1"/>
          <p:nvPr/>
        </p:nvSpPr>
        <p:spPr>
          <a:xfrm>
            <a:off x="4862285" y="2035624"/>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16" name="TextBox 15"/>
          <p:cNvSpPr txBox="1"/>
          <p:nvPr/>
        </p:nvSpPr>
        <p:spPr>
          <a:xfrm>
            <a:off x="4862285" y="2788554"/>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7" name="TextBox 16"/>
          <p:cNvSpPr txBox="1"/>
          <p:nvPr/>
        </p:nvSpPr>
        <p:spPr>
          <a:xfrm>
            <a:off x="4862285" y="3585027"/>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8" name="TextBox 17"/>
          <p:cNvSpPr txBox="1"/>
          <p:nvPr/>
        </p:nvSpPr>
        <p:spPr>
          <a:xfrm>
            <a:off x="4862285" y="4366984"/>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9" name="TextBox 18"/>
          <p:cNvSpPr txBox="1"/>
          <p:nvPr/>
        </p:nvSpPr>
        <p:spPr>
          <a:xfrm>
            <a:off x="4862285" y="5138057"/>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5" name="TextBox 24"/>
          <p:cNvSpPr txBox="1"/>
          <p:nvPr/>
        </p:nvSpPr>
        <p:spPr>
          <a:xfrm>
            <a:off x="2539999" y="1306279"/>
            <a:ext cx="774571" cy="307777"/>
          </a:xfrm>
          <a:prstGeom prst="rect">
            <a:avLst/>
          </a:prstGeom>
          <a:noFill/>
        </p:spPr>
        <p:txBody>
          <a:bodyPr wrap="none" rtlCol="0">
            <a:spAutoFit/>
          </a:bodyPr>
          <a:lstStyle/>
          <a:p>
            <a:r>
              <a:rPr lang="en-US" sz="1400" b="1" dirty="0" smtClean="0">
                <a:latin typeface="Calibri" pitchFamily="34" charset="0"/>
                <a:cs typeface="Calibri" pitchFamily="34" charset="0"/>
              </a:rPr>
              <a:t>Gender </a:t>
            </a:r>
            <a:endParaRPr lang="en-IN" sz="1400" b="1" dirty="0" smtClean="0">
              <a:latin typeface="Calibri" pitchFamily="34" charset="0"/>
              <a:cs typeface="Calibri" pitchFamily="34" charset="0"/>
            </a:endParaRPr>
          </a:p>
        </p:txBody>
      </p:sp>
      <p:sp>
        <p:nvSpPr>
          <p:cNvPr id="26" name="TextBox 25"/>
          <p:cNvSpPr txBox="1"/>
          <p:nvPr/>
        </p:nvSpPr>
        <p:spPr>
          <a:xfrm>
            <a:off x="6081484" y="1306279"/>
            <a:ext cx="466474" cy="307777"/>
          </a:xfrm>
          <a:prstGeom prst="rect">
            <a:avLst/>
          </a:prstGeom>
          <a:noFill/>
        </p:spPr>
        <p:txBody>
          <a:bodyPr wrap="none" rtlCol="0">
            <a:spAutoFit/>
          </a:bodyPr>
          <a:lstStyle/>
          <a:p>
            <a:r>
              <a:rPr lang="en-US" sz="1400" b="1" dirty="0" smtClean="0">
                <a:latin typeface="Calibri" pitchFamily="34" charset="0"/>
                <a:cs typeface="Calibri" pitchFamily="34" charset="0"/>
              </a:rPr>
              <a:t>Age</a:t>
            </a:r>
            <a:endParaRPr lang="en-IN" sz="1400" b="1" dirty="0" smtClean="0">
              <a:latin typeface="Calibri" pitchFamily="34" charset="0"/>
              <a:cs typeface="Calibri" pitchFamily="34" charset="0"/>
            </a:endParaRPr>
          </a:p>
        </p:txBody>
      </p:sp>
      <p:cxnSp>
        <p:nvCxnSpPr>
          <p:cNvPr id="29" name="Straight Connector 28"/>
          <p:cNvCxnSpPr/>
          <p:nvPr/>
        </p:nvCxnSpPr>
        <p:spPr>
          <a:xfrm rot="16200000" flipH="1">
            <a:off x="2242722" y="3446886"/>
            <a:ext cx="4397307"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Source: Online Reputation study (for Data Privacy Day)</a:t>
            </a:r>
            <a:endParaRPr lang="en-IN" dirty="0" smtClean="0"/>
          </a:p>
          <a:p>
            <a:endParaRPr lang="en-IN" dirty="0"/>
          </a:p>
        </p:txBody>
      </p:sp>
      <p:sp>
        <p:nvSpPr>
          <p:cNvPr id="6" name="Title 5"/>
          <p:cNvSpPr>
            <a:spLocks noGrp="1"/>
          </p:cNvSpPr>
          <p:nvPr>
            <p:ph type="title"/>
          </p:nvPr>
        </p:nvSpPr>
        <p:spPr/>
        <p:txBody>
          <a:bodyPr/>
          <a:lstStyle/>
          <a:p>
            <a:r>
              <a:rPr lang="en-US" dirty="0" smtClean="0"/>
              <a:t>Internet access by children</a:t>
            </a:r>
            <a:endParaRPr lang="en-IN" dirty="0"/>
          </a:p>
        </p:txBody>
      </p:sp>
      <p:graphicFrame>
        <p:nvGraphicFramePr>
          <p:cNvPr id="8" name="Content Placeholder 9"/>
          <p:cNvGraphicFramePr>
            <a:graphicFrameLocks/>
          </p:cNvGraphicFramePr>
          <p:nvPr/>
        </p:nvGraphicFramePr>
        <p:xfrm>
          <a:off x="4599214" y="1892300"/>
          <a:ext cx="4196444" cy="3886200"/>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rot="16200000" flipH="1">
            <a:off x="2694173" y="3666114"/>
            <a:ext cx="41040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297709" y="2456543"/>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356)</a:t>
            </a:r>
            <a:endParaRPr lang="en-US" dirty="0" smtClean="0">
              <a:latin typeface="Calibri" pitchFamily="34" charset="0"/>
              <a:cs typeface="Calibri" pitchFamily="34" charset="0"/>
            </a:endParaRPr>
          </a:p>
        </p:txBody>
      </p:sp>
      <p:sp>
        <p:nvSpPr>
          <p:cNvPr id="16" name="TextBox 15"/>
          <p:cNvSpPr txBox="1"/>
          <p:nvPr/>
        </p:nvSpPr>
        <p:spPr>
          <a:xfrm>
            <a:off x="5297709" y="3107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67) </a:t>
            </a:r>
            <a:endParaRPr lang="en-US" dirty="0" smtClean="0">
              <a:latin typeface="Calibri" pitchFamily="34" charset="0"/>
              <a:cs typeface="Calibri" pitchFamily="34" charset="0"/>
            </a:endParaRPr>
          </a:p>
        </p:txBody>
      </p:sp>
      <p:sp>
        <p:nvSpPr>
          <p:cNvPr id="17" name="TextBox 16"/>
          <p:cNvSpPr txBox="1"/>
          <p:nvPr/>
        </p:nvSpPr>
        <p:spPr>
          <a:xfrm>
            <a:off x="5297709" y="375920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75)</a:t>
            </a:r>
            <a:endParaRPr lang="en-US" dirty="0" smtClean="0">
              <a:latin typeface="Calibri" pitchFamily="34" charset="0"/>
              <a:cs typeface="Calibri" pitchFamily="34" charset="0"/>
            </a:endParaRPr>
          </a:p>
        </p:txBody>
      </p:sp>
      <p:sp>
        <p:nvSpPr>
          <p:cNvPr id="18" name="TextBox 17"/>
          <p:cNvSpPr txBox="1"/>
          <p:nvPr/>
        </p:nvSpPr>
        <p:spPr>
          <a:xfrm>
            <a:off x="5297709" y="4410529"/>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102)</a:t>
            </a:r>
            <a:endParaRPr lang="en-US" dirty="0" smtClean="0">
              <a:latin typeface="Calibri" pitchFamily="34" charset="0"/>
              <a:cs typeface="Calibri" pitchFamily="34" charset="0"/>
            </a:endParaRPr>
          </a:p>
        </p:txBody>
      </p:sp>
      <p:sp>
        <p:nvSpPr>
          <p:cNvPr id="19" name="TextBox 18"/>
          <p:cNvSpPr txBox="1"/>
          <p:nvPr/>
        </p:nvSpPr>
        <p:spPr>
          <a:xfrm>
            <a:off x="5297709" y="5050972"/>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112)</a:t>
            </a:r>
            <a:endParaRPr lang="en-US" dirty="0" smtClean="0">
              <a:latin typeface="Calibri" pitchFamily="34" charset="0"/>
              <a:cs typeface="Calibri" pitchFamily="34" charset="0"/>
            </a:endParaRPr>
          </a:p>
        </p:txBody>
      </p:sp>
      <p:sp>
        <p:nvSpPr>
          <p:cNvPr id="31" name="TextBox 30"/>
          <p:cNvSpPr txBox="1"/>
          <p:nvPr/>
        </p:nvSpPr>
        <p:spPr>
          <a:xfrm>
            <a:off x="5950871" y="1654629"/>
            <a:ext cx="2167581" cy="307777"/>
          </a:xfrm>
          <a:prstGeom prst="rect">
            <a:avLst/>
          </a:prstGeom>
          <a:noFill/>
        </p:spPr>
        <p:txBody>
          <a:bodyPr wrap="none" rtlCol="0">
            <a:spAutoFit/>
          </a:bodyPr>
          <a:lstStyle/>
          <a:p>
            <a:r>
              <a:rPr lang="en-US" sz="1400" b="1" dirty="0" smtClean="0">
                <a:latin typeface="Calibri" pitchFamily="34" charset="0"/>
                <a:cs typeface="Calibri" pitchFamily="34" charset="0"/>
              </a:rPr>
              <a:t>Internet access by children</a:t>
            </a:r>
            <a:endParaRPr lang="en-IN" sz="1400" b="1" dirty="0" smtClean="0">
              <a:latin typeface="Calibri" pitchFamily="34" charset="0"/>
              <a:cs typeface="Calibri" pitchFamily="34" charset="0"/>
            </a:endParaRPr>
          </a:p>
        </p:txBody>
      </p:sp>
      <p:graphicFrame>
        <p:nvGraphicFramePr>
          <p:cNvPr id="22" name="Content Placeholder 9"/>
          <p:cNvGraphicFramePr>
            <a:graphicFrameLocks/>
          </p:cNvGraphicFramePr>
          <p:nvPr/>
        </p:nvGraphicFramePr>
        <p:xfrm>
          <a:off x="658581" y="1892300"/>
          <a:ext cx="4197600" cy="3888000"/>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943429" y="2456538"/>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4" name="TextBox 23"/>
          <p:cNvSpPr txBox="1"/>
          <p:nvPr/>
        </p:nvSpPr>
        <p:spPr>
          <a:xfrm>
            <a:off x="943429" y="3093356"/>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5" name="TextBox 24"/>
          <p:cNvSpPr txBox="1"/>
          <p:nvPr/>
        </p:nvSpPr>
        <p:spPr>
          <a:xfrm>
            <a:off x="943429" y="3773712"/>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6" name="TextBox 25"/>
          <p:cNvSpPr txBox="1"/>
          <p:nvPr/>
        </p:nvSpPr>
        <p:spPr>
          <a:xfrm>
            <a:off x="943429" y="4410527"/>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7" name="TextBox 26"/>
          <p:cNvSpPr txBox="1"/>
          <p:nvPr/>
        </p:nvSpPr>
        <p:spPr>
          <a:xfrm>
            <a:off x="943429" y="5065486"/>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sp>
        <p:nvSpPr>
          <p:cNvPr id="28" name="TextBox 27"/>
          <p:cNvSpPr txBox="1"/>
          <p:nvPr/>
        </p:nvSpPr>
        <p:spPr>
          <a:xfrm>
            <a:off x="2116307" y="1582050"/>
            <a:ext cx="2165849" cy="523220"/>
          </a:xfrm>
          <a:prstGeom prst="rect">
            <a:avLst/>
          </a:prstGeom>
          <a:noFill/>
        </p:spPr>
        <p:txBody>
          <a:bodyPr wrap="none" rtlCol="0">
            <a:spAutoFit/>
          </a:bodyPr>
          <a:lstStyle/>
          <a:p>
            <a:pPr algn="ctr"/>
            <a:r>
              <a:rPr lang="en-IN" sz="1400" b="1" dirty="0" smtClean="0">
                <a:latin typeface="Calibri" pitchFamily="34" charset="0"/>
                <a:cs typeface="Calibri" pitchFamily="34" charset="0"/>
              </a:rPr>
              <a:t>Children between the ages</a:t>
            </a:r>
          </a:p>
          <a:p>
            <a:pPr algn="ctr"/>
            <a:r>
              <a:rPr lang="en-IN" sz="1400" b="1" dirty="0" smtClean="0">
                <a:latin typeface="Calibri" pitchFamily="34" charset="0"/>
                <a:cs typeface="Calibri" pitchFamily="34" charset="0"/>
              </a:rPr>
              <a:t>of 10-21</a:t>
            </a:r>
          </a:p>
        </p:txBody>
      </p:sp>
      <p:sp>
        <p:nvSpPr>
          <p:cNvPr id="32" name="Text Placeholder 31"/>
          <p:cNvSpPr>
            <a:spLocks noGrp="1"/>
          </p:cNvSpPr>
          <p:nvPr>
            <p:ph type="body" sz="quarter" idx="13"/>
          </p:nvPr>
        </p:nvSpPr>
        <p:spPr/>
        <p:txBody>
          <a:bodyPr/>
          <a:lstStyle/>
          <a:p>
            <a:r>
              <a:rPr lang="en-IN" dirty="0" smtClean="0"/>
              <a:t>S5. Do your children access the internet using a computer/laptop/cell phone/mobile device/gaming device?</a:t>
            </a:r>
            <a:r>
              <a:rPr lang="en-US" dirty="0" smtClean="0"/>
              <a:t> S4. Do you have any children between the ages of 10-21?</a:t>
            </a:r>
            <a:r>
              <a:rPr lang="en-IN" dirty="0" smtClean="0"/>
              <a:t> </a:t>
            </a:r>
          </a:p>
          <a:p>
            <a:endParaRPr lang="en-IN"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sp>
        <p:nvSpPr>
          <p:cNvPr id="3" name="Text Placeholder 2"/>
          <p:cNvSpPr>
            <a:spLocks noGrp="1"/>
          </p:cNvSpPr>
          <p:nvPr>
            <p:ph type="body" sz="quarter" idx="13"/>
          </p:nvPr>
        </p:nvSpPr>
        <p:spPr/>
        <p:txBody>
          <a:bodyPr/>
          <a:lstStyle/>
          <a:p>
            <a:r>
              <a:rPr lang="en-US" dirty="0" smtClean="0"/>
              <a:t>D1. What is your primary employment status? D2. What is the highest level of formal education you yourself have completed?</a:t>
            </a:r>
          </a:p>
          <a:p>
            <a:endParaRPr lang="en-US" dirty="0" smtClean="0"/>
          </a:p>
          <a:p>
            <a:endParaRPr lang="en-IN" dirty="0"/>
          </a:p>
        </p:txBody>
      </p:sp>
      <p:sp>
        <p:nvSpPr>
          <p:cNvPr id="6" name="Title 5"/>
          <p:cNvSpPr>
            <a:spLocks noGrp="1"/>
          </p:cNvSpPr>
          <p:nvPr>
            <p:ph type="title"/>
          </p:nvPr>
        </p:nvSpPr>
        <p:spPr/>
        <p:txBody>
          <a:bodyPr/>
          <a:lstStyle/>
          <a:p>
            <a:r>
              <a:rPr lang="en-US" dirty="0" smtClean="0"/>
              <a:t>Employment status &amp; Educational background</a:t>
            </a:r>
            <a:endParaRPr lang="en-IN" dirty="0"/>
          </a:p>
        </p:txBody>
      </p:sp>
      <p:graphicFrame>
        <p:nvGraphicFramePr>
          <p:cNvPr id="7" name="Content Placeholder 6"/>
          <p:cNvGraphicFramePr>
            <a:graphicFrameLocks noGrp="1"/>
          </p:cNvGraphicFramePr>
          <p:nvPr>
            <p:ph sz="quarter" idx="15"/>
          </p:nvPr>
        </p:nvGraphicFramePr>
        <p:xfrm>
          <a:off x="152401" y="1436913"/>
          <a:ext cx="4902200" cy="4662643"/>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359229" y="1988454"/>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9" name="TextBox 8"/>
          <p:cNvSpPr txBox="1"/>
          <p:nvPr/>
        </p:nvSpPr>
        <p:spPr>
          <a:xfrm>
            <a:off x="371929" y="2717800"/>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10" name="TextBox 9"/>
          <p:cNvSpPr txBox="1"/>
          <p:nvPr/>
        </p:nvSpPr>
        <p:spPr>
          <a:xfrm>
            <a:off x="359229" y="3468912"/>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11" name="TextBox 10"/>
          <p:cNvSpPr txBox="1"/>
          <p:nvPr/>
        </p:nvSpPr>
        <p:spPr>
          <a:xfrm>
            <a:off x="359229" y="4220027"/>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12" name="TextBox 11"/>
          <p:cNvSpPr txBox="1"/>
          <p:nvPr/>
        </p:nvSpPr>
        <p:spPr>
          <a:xfrm>
            <a:off x="359229" y="4976586"/>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graphicFrame>
        <p:nvGraphicFramePr>
          <p:cNvPr id="13" name="Content Placeholder 6"/>
          <p:cNvGraphicFramePr>
            <a:graphicFrameLocks/>
          </p:cNvGraphicFramePr>
          <p:nvPr/>
        </p:nvGraphicFramePr>
        <p:xfrm>
          <a:off x="4991100" y="1295400"/>
          <a:ext cx="3987800" cy="4813300"/>
        </p:xfrm>
        <a:graphic>
          <a:graphicData uri="http://schemas.openxmlformats.org/drawingml/2006/chart">
            <c:chart xmlns:c="http://schemas.openxmlformats.org/drawingml/2006/chart" xmlns:r="http://schemas.openxmlformats.org/officeDocument/2006/relationships" r:id="rId3"/>
          </a:graphicData>
        </a:graphic>
      </p:graphicFrame>
      <p:sp>
        <p:nvSpPr>
          <p:cNvPr id="19" name="TextBox 18"/>
          <p:cNvSpPr txBox="1"/>
          <p:nvPr/>
        </p:nvSpPr>
        <p:spPr>
          <a:xfrm>
            <a:off x="5119916" y="1988454"/>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1345)</a:t>
            </a:r>
            <a:endParaRPr lang="en-US" dirty="0" smtClean="0">
              <a:latin typeface="Calibri" pitchFamily="34" charset="0"/>
              <a:cs typeface="Calibri" pitchFamily="34" charset="0"/>
            </a:endParaRPr>
          </a:p>
        </p:txBody>
      </p:sp>
      <p:sp>
        <p:nvSpPr>
          <p:cNvPr id="20" name="TextBox 19"/>
          <p:cNvSpPr txBox="1"/>
          <p:nvPr/>
        </p:nvSpPr>
        <p:spPr>
          <a:xfrm>
            <a:off x="5132616" y="2717800"/>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335) </a:t>
            </a:r>
            <a:endParaRPr lang="en-US" dirty="0" smtClean="0">
              <a:latin typeface="Calibri" pitchFamily="34" charset="0"/>
              <a:cs typeface="Calibri" pitchFamily="34" charset="0"/>
            </a:endParaRPr>
          </a:p>
        </p:txBody>
      </p:sp>
      <p:sp>
        <p:nvSpPr>
          <p:cNvPr id="21" name="TextBox 20"/>
          <p:cNvSpPr txBox="1"/>
          <p:nvPr/>
        </p:nvSpPr>
        <p:spPr>
          <a:xfrm>
            <a:off x="5119916" y="3468912"/>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333)</a:t>
            </a:r>
            <a:endParaRPr lang="en-US" dirty="0" smtClean="0">
              <a:latin typeface="Calibri" pitchFamily="34" charset="0"/>
              <a:cs typeface="Calibri" pitchFamily="34" charset="0"/>
            </a:endParaRPr>
          </a:p>
        </p:txBody>
      </p:sp>
      <p:sp>
        <p:nvSpPr>
          <p:cNvPr id="22" name="TextBox 21"/>
          <p:cNvSpPr txBox="1"/>
          <p:nvPr/>
        </p:nvSpPr>
        <p:spPr>
          <a:xfrm>
            <a:off x="5119916" y="4220027"/>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334)</a:t>
            </a:r>
            <a:endParaRPr lang="en-US" dirty="0" smtClean="0">
              <a:latin typeface="Calibri" pitchFamily="34" charset="0"/>
              <a:cs typeface="Calibri" pitchFamily="34" charset="0"/>
            </a:endParaRPr>
          </a:p>
        </p:txBody>
      </p:sp>
      <p:sp>
        <p:nvSpPr>
          <p:cNvPr id="23" name="TextBox 22"/>
          <p:cNvSpPr txBox="1"/>
          <p:nvPr/>
        </p:nvSpPr>
        <p:spPr>
          <a:xfrm>
            <a:off x="5119916" y="4976586"/>
            <a:ext cx="673100" cy="246221"/>
          </a:xfrm>
          <a:prstGeom prst="rect">
            <a:avLst/>
          </a:prstGeom>
          <a:noFill/>
        </p:spPr>
        <p:txBody>
          <a:bodyPr wrap="square" rtlCol="0">
            <a:spAutoFit/>
          </a:bodyPr>
          <a:lstStyle/>
          <a:p>
            <a:pPr algn="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343)</a:t>
            </a:r>
            <a:endParaRPr lang="en-US" dirty="0" smtClean="0">
              <a:latin typeface="Calibri" pitchFamily="34" charset="0"/>
              <a:cs typeface="Calibri" pitchFamily="34" charset="0"/>
            </a:endParaRPr>
          </a:p>
        </p:txBody>
      </p:sp>
      <p:graphicFrame>
        <p:nvGraphicFramePr>
          <p:cNvPr id="24" name="Content Placeholder 6"/>
          <p:cNvGraphicFramePr>
            <a:graphicFrameLocks/>
          </p:cNvGraphicFramePr>
          <p:nvPr/>
        </p:nvGraphicFramePr>
        <p:xfrm>
          <a:off x="5007429" y="5225142"/>
          <a:ext cx="4688114" cy="943429"/>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p:txBody>
          <a:bodyPr/>
          <a:lstStyle/>
          <a:p>
            <a:r>
              <a:rPr lang="en-US" dirty="0" smtClean="0"/>
              <a:t>The impact of online reputation on professional life…contd</a:t>
            </a:r>
            <a:endParaRPr lang="en-US" dirty="0"/>
          </a:p>
        </p:txBody>
      </p:sp>
      <p:sp>
        <p:nvSpPr>
          <p:cNvPr id="2" name="Content Placeholder 1"/>
          <p:cNvSpPr>
            <a:spLocks noGrp="1"/>
          </p:cNvSpPr>
          <p:nvPr>
            <p:ph idx="1"/>
          </p:nvPr>
        </p:nvSpPr>
        <p:spPr/>
        <p:txBody>
          <a:bodyPr/>
          <a:lstStyle/>
          <a:p>
            <a:r>
              <a:rPr lang="en-US" dirty="0" smtClean="0"/>
              <a:t>HR/Recruiters surveyed also reveal that in the US and also in the UK, to a large extent, this practice is part of their organization’s formal hiring process. </a:t>
            </a:r>
          </a:p>
          <a:p>
            <a:pPr lvl="1"/>
            <a:endParaRPr lang="en-US" sz="1200" dirty="0" smtClean="0"/>
          </a:p>
          <a:p>
            <a:pPr lvl="1"/>
            <a:r>
              <a:rPr lang="en-US" sz="1200" dirty="0" smtClean="0"/>
              <a:t>While a majority of those surveyed in the US (75%) as well as nearly half of those surveyed in the UK (48%) state this as part of their organization’s formal hiring process, very few state this as the case in Germany &amp; France. However, in both US and Germany, HR/Recruiters surveyed admit that they review online reputational information irrespective of the above fact.</a:t>
            </a:r>
          </a:p>
          <a:p>
            <a:pPr lvl="1"/>
            <a:endParaRPr lang="en-US" dirty="0" smtClean="0"/>
          </a:p>
          <a:p>
            <a:pPr lvl="1"/>
            <a:endParaRPr lang="en-US" dirty="0"/>
          </a:p>
        </p:txBody>
      </p:sp>
      <p:sp>
        <p:nvSpPr>
          <p:cNvPr id="10" name="Content Placeholder 9"/>
          <p:cNvSpPr>
            <a:spLocks noGrp="1"/>
          </p:cNvSpPr>
          <p:nvPr>
            <p:ph idx="10"/>
          </p:nvPr>
        </p:nvSpPr>
        <p:spPr/>
        <p:txBody>
          <a:bodyPr/>
          <a:lstStyle/>
          <a:p>
            <a:r>
              <a:rPr lang="en-US" dirty="0" smtClean="0"/>
              <a:t>These HR/Recruiters from the two countries above also mention that they have rejected a candidate based on such reputational information. </a:t>
            </a:r>
            <a:endParaRPr lang="en-US" dirty="0"/>
          </a:p>
        </p:txBody>
      </p:sp>
      <p:graphicFrame>
        <p:nvGraphicFramePr>
          <p:cNvPr id="6" name="Content Placeholder 3"/>
          <p:cNvGraphicFramePr>
            <a:graphicFrameLocks/>
          </p:cNvGraphicFramePr>
          <p:nvPr/>
        </p:nvGraphicFramePr>
        <p:xfrm>
          <a:off x="195943" y="3442513"/>
          <a:ext cx="4100286" cy="29873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ontent Placeholder 3"/>
          <p:cNvGraphicFramePr>
            <a:graphicFrameLocks/>
          </p:cNvGraphicFramePr>
          <p:nvPr/>
        </p:nvGraphicFramePr>
        <p:xfrm>
          <a:off x="4862286" y="3483434"/>
          <a:ext cx="4034971" cy="2946395"/>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p:cNvSpPr/>
          <p:nvPr/>
        </p:nvSpPr>
        <p:spPr>
          <a:xfrm>
            <a:off x="5355773" y="3553322"/>
            <a:ext cx="3875315" cy="900246"/>
          </a:xfrm>
          <a:prstGeom prst="rect">
            <a:avLst/>
          </a:prstGeom>
        </p:spPr>
        <p:txBody>
          <a:bodyPr wrap="square">
            <a:spAutoFit/>
          </a:bodyPr>
          <a:lstStyle/>
          <a:p>
            <a:pPr algn="ctr"/>
            <a:r>
              <a:rPr lang="en-US" sz="1050" b="1" dirty="0" smtClean="0">
                <a:latin typeface="Calibri" pitchFamily="34" charset="0"/>
              </a:rPr>
              <a:t>% of recruiters who have rejected candidates based on information found online</a:t>
            </a:r>
            <a:br>
              <a:rPr lang="en-US" sz="1050" b="1" dirty="0" smtClean="0">
                <a:latin typeface="Calibri" pitchFamily="34" charset="0"/>
              </a:rPr>
            </a:br>
            <a:r>
              <a:rPr lang="en-US" sz="1050" b="1" dirty="0" smtClean="0">
                <a:latin typeface="Calibri" pitchFamily="34" charset="0"/>
              </a:rPr>
              <a:t>VS.</a:t>
            </a:r>
            <a:br>
              <a:rPr lang="en-US" sz="1050" b="1" dirty="0" smtClean="0">
                <a:latin typeface="Calibri" pitchFamily="34" charset="0"/>
              </a:rPr>
            </a:br>
            <a:r>
              <a:rPr lang="en-US" sz="1050" b="1" dirty="0" smtClean="0">
                <a:latin typeface="Calibri" pitchFamily="34" charset="0"/>
              </a:rPr>
              <a:t>% of consumers who think online information affected their job search</a:t>
            </a:r>
            <a:endParaRPr lang="en-US" sz="1050" b="1" dirty="0">
              <a:latin typeface="Calibri" pitchFamily="34" charset="0"/>
            </a:endParaRPr>
          </a:p>
        </p:txBody>
      </p:sp>
      <p:sp>
        <p:nvSpPr>
          <p:cNvPr id="13" name="Text Placeholder 15"/>
          <p:cNvSpPr txBox="1">
            <a:spLocks/>
          </p:cNvSpPr>
          <p:nvPr/>
        </p:nvSpPr>
        <p:spPr>
          <a:xfrm>
            <a:off x="152400" y="64008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Source: Online Reputation study (for Data Privacy Day) 						                 *Un-weighted data</a:t>
            </a:r>
            <a:endParaRPr lang="en-IN" sz="900" i="1" dirty="0" smtClean="0">
              <a:solidFill>
                <a:srgbClr val="000000"/>
              </a:solidFill>
              <a:latin typeface="Calibri" pitchFamily="34" charset="0"/>
              <a:cs typeface="Calibri" pitchFamily="34" charset="0"/>
            </a:endParaRPr>
          </a:p>
          <a:p>
            <a:pPr marL="342900" marR="0" lvl="0" indent="-342900" fontAlgn="auto">
              <a:lnSpc>
                <a:spcPct val="100000"/>
              </a:lnSpc>
              <a:spcBef>
                <a:spcPct val="20000"/>
              </a:spcBef>
              <a:spcAft>
                <a:spcPts val="0"/>
              </a:spcAft>
              <a:buClr>
                <a:schemeClr val="tx1"/>
              </a:buClr>
              <a:buSzPct val="80000"/>
              <a:tabLst/>
              <a:defRPr/>
            </a:pPr>
            <a:endParaRPr lang="en-IN" sz="900" i="1" dirty="0">
              <a:solidFill>
                <a:srgbClr val="0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625600"/>
            <a:ext cx="8839200" cy="4927600"/>
          </a:xfrm>
        </p:spPr>
        <p:txBody>
          <a:bodyPr>
            <a:normAutofit/>
          </a:bodyPr>
          <a:lstStyle/>
          <a:p>
            <a:r>
              <a:rPr lang="en-US" sz="2000" dirty="0" smtClean="0"/>
              <a:t>Internet usage					</a:t>
            </a:r>
          </a:p>
          <a:p>
            <a:r>
              <a:rPr lang="en-US" sz="2000" dirty="0" smtClean="0"/>
              <a:t>Impact on employment opportunities			</a:t>
            </a:r>
          </a:p>
          <a:p>
            <a:r>
              <a:rPr lang="en-US" sz="2000" dirty="0" smtClean="0"/>
              <a:t>Online reputation management				</a:t>
            </a:r>
          </a:p>
          <a:p>
            <a:r>
              <a:rPr lang="en-US" sz="2000" dirty="0" smtClean="0"/>
              <a:t>Demographics						</a:t>
            </a:r>
            <a:endParaRPr lang="en-US" sz="2000" dirty="0"/>
          </a:p>
        </p:txBody>
      </p:sp>
      <p:sp>
        <p:nvSpPr>
          <p:cNvPr id="5" name="Title 4"/>
          <p:cNvSpPr txBox="1">
            <a:spLocks/>
          </p:cNvSpPr>
          <p:nvPr/>
        </p:nvSpPr>
        <p:spPr>
          <a:xfrm>
            <a:off x="0" y="562196"/>
            <a:ext cx="9144000" cy="381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smtClean="0">
                <a:ln>
                  <a:noFill/>
                </a:ln>
                <a:solidFill>
                  <a:srgbClr val="080808"/>
                </a:solidFill>
                <a:effectLst/>
                <a:uLnTx/>
                <a:uFillTx/>
                <a:latin typeface="Calibri" pitchFamily="34" charset="0"/>
                <a:ea typeface="+mj-ea"/>
                <a:cs typeface="Calibri" pitchFamily="34" charset="0"/>
              </a:rPr>
              <a:t>Detailed Findings: HR/Recruiter Segment</a:t>
            </a:r>
            <a:endParaRPr kumimoji="0" lang="en-US" sz="3200" b="1" i="0" u="none" strike="noStrike" kern="1200" cap="none" spc="0" normalizeH="0" baseline="0" noProof="0" dirty="0">
              <a:ln>
                <a:noFill/>
              </a:ln>
              <a:solidFill>
                <a:srgbClr val="080808"/>
              </a:solidFill>
              <a:effectLst/>
              <a:uLnTx/>
              <a:uFillTx/>
              <a:latin typeface="Calibri" pitchFamily="34" charset="0"/>
              <a:ea typeface="+mj-ea"/>
              <a:cs typeface="Calibri"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997200"/>
            <a:ext cx="8839200" cy="381000"/>
          </a:xfrm>
        </p:spPr>
        <p:txBody>
          <a:bodyPr/>
          <a:lstStyle/>
          <a:p>
            <a:pPr algn="ctr"/>
            <a:r>
              <a:rPr lang="en-US" sz="3200" dirty="0" smtClean="0"/>
              <a:t>Internet Usage</a:t>
            </a:r>
            <a:endParaRPr lang="en-US" sz="32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Internet Usage</a:t>
            </a:r>
            <a:endParaRPr lang="en-IN" dirty="0"/>
          </a:p>
        </p:txBody>
      </p:sp>
      <p:sp>
        <p:nvSpPr>
          <p:cNvPr id="16" name="Text Placeholder 15"/>
          <p:cNvSpPr>
            <a:spLocks noGrp="1"/>
          </p:cNvSpPr>
          <p:nvPr>
            <p:ph type="body" sz="quarter" idx="12"/>
          </p:nvPr>
        </p:nvSpPr>
        <p:spPr/>
        <p:txBody>
          <a:bodyPr>
            <a:normAutofit/>
          </a:bodyPr>
          <a:lstStyle/>
          <a:p>
            <a:r>
              <a:rPr lang="en-US" dirty="0" smtClean="0"/>
              <a:t>Source: Online Reputation study (for Data Privacy Day)						                 *Un-weighted data</a:t>
            </a:r>
            <a:endParaRPr lang="en-IN" dirty="0"/>
          </a:p>
        </p:txBody>
      </p:sp>
      <p:sp>
        <p:nvSpPr>
          <p:cNvPr id="18" name="Text Placeholder 17"/>
          <p:cNvSpPr>
            <a:spLocks noGrp="1"/>
          </p:cNvSpPr>
          <p:nvPr>
            <p:ph type="body" sz="quarter" idx="14"/>
          </p:nvPr>
        </p:nvSpPr>
        <p:spPr>
          <a:xfrm>
            <a:off x="152400" y="825500"/>
            <a:ext cx="8839200" cy="707086"/>
          </a:xfrm>
        </p:spPr>
        <p:txBody>
          <a:bodyPr>
            <a:normAutofit/>
          </a:bodyPr>
          <a:lstStyle/>
          <a:p>
            <a:r>
              <a:rPr lang="en-US" dirty="0" smtClean="0"/>
              <a:t>The majority of US and UK Human Resource respondents spend more than 10 hours per week on the internet for non-work purposes.</a:t>
            </a:r>
            <a:endParaRPr lang="en-IN" dirty="0"/>
          </a:p>
        </p:txBody>
      </p:sp>
      <p:graphicFrame>
        <p:nvGraphicFramePr>
          <p:cNvPr id="10" name="Content Placeholder 9"/>
          <p:cNvGraphicFramePr>
            <a:graphicFrameLocks noGrp="1"/>
          </p:cNvGraphicFramePr>
          <p:nvPr>
            <p:ph sz="quarter" idx="15"/>
          </p:nvPr>
        </p:nvGraphicFramePr>
        <p:xfrm>
          <a:off x="965200" y="2146300"/>
          <a:ext cx="78740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27" name="Text Placeholder 3"/>
          <p:cNvSpPr>
            <a:spLocks noGrp="1"/>
          </p:cNvSpPr>
          <p:nvPr>
            <p:ph type="body" sz="quarter" idx="13"/>
          </p:nvPr>
        </p:nvSpPr>
        <p:spPr>
          <a:xfrm>
            <a:off x="152400" y="6172200"/>
            <a:ext cx="8839200" cy="228600"/>
          </a:xfrm>
        </p:spPr>
        <p:txBody>
          <a:bodyPr/>
          <a:lstStyle/>
          <a:p>
            <a:r>
              <a:rPr lang="en-US" dirty="0" smtClean="0"/>
              <a:t>Q1. About how many hours per week do you spend using the Internet for non-work purposes?</a:t>
            </a:r>
            <a:endParaRPr lang="en-IN" dirty="0" smtClean="0"/>
          </a:p>
          <a:p>
            <a:endParaRPr lang="en-IN" dirty="0"/>
          </a:p>
        </p:txBody>
      </p:sp>
      <p:sp>
        <p:nvSpPr>
          <p:cNvPr id="12" name="TextBox 11"/>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13" name="TextBox 12"/>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14" name="TextBox 13"/>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17" name="TextBox 16"/>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19" name="TextBox 18"/>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0" y="1582056"/>
          <a:ext cx="4499429" cy="4383315"/>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Types of web sites accessed</a:t>
            </a:r>
            <a:endParaRPr lang="en-IN" dirty="0"/>
          </a:p>
        </p:txBody>
      </p:sp>
      <p:sp>
        <p:nvSpPr>
          <p:cNvPr id="8" name="Text Placeholder 7"/>
          <p:cNvSpPr>
            <a:spLocks noGrp="1"/>
          </p:cNvSpPr>
          <p:nvPr>
            <p:ph type="body" sz="quarter" idx="14"/>
          </p:nvPr>
        </p:nvSpPr>
        <p:spPr/>
        <p:txBody>
          <a:bodyPr/>
          <a:lstStyle/>
          <a:p>
            <a:r>
              <a:rPr lang="en-US" dirty="0" smtClean="0"/>
              <a:t>For personal use, social networking sites seem to be accessed the most by US HR/Recruiters. This is the case in UK and France too, whereas in Germany, Classifieds/auction sites are accessed the most.</a:t>
            </a:r>
            <a:endParaRPr lang="en-IN" dirty="0" smtClean="0"/>
          </a:p>
          <a:p>
            <a:endParaRPr lang="en-IN" dirty="0"/>
          </a:p>
        </p:txBody>
      </p:sp>
      <p:sp>
        <p:nvSpPr>
          <p:cNvPr id="9" name="Text Placeholder 3"/>
          <p:cNvSpPr>
            <a:spLocks noGrp="1"/>
          </p:cNvSpPr>
          <p:nvPr>
            <p:ph type="body" sz="quarter" idx="13"/>
          </p:nvPr>
        </p:nvSpPr>
        <p:spPr>
          <a:xfrm>
            <a:off x="152400" y="6172200"/>
            <a:ext cx="8839200" cy="228600"/>
          </a:xfrm>
        </p:spPr>
        <p:txBody>
          <a:bodyPr/>
          <a:lstStyle/>
          <a:p>
            <a:r>
              <a:rPr lang="en-IN" dirty="0" smtClean="0"/>
              <a:t>Q3. Which, if any, of the following types of websites do you access for your own personal use?</a:t>
            </a:r>
            <a:endParaRPr lang="en-IN" dirty="0"/>
          </a:p>
        </p:txBody>
      </p:sp>
      <p:graphicFrame>
        <p:nvGraphicFramePr>
          <p:cNvPr id="10" name="Content Placeholder 18"/>
          <p:cNvGraphicFramePr>
            <a:graphicFrameLocks/>
          </p:cNvGraphicFramePr>
          <p:nvPr/>
        </p:nvGraphicFramePr>
        <p:xfrm>
          <a:off x="4644571" y="1582056"/>
          <a:ext cx="4499429" cy="438331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ontent Placeholder 18"/>
          <p:cNvGraphicFramePr>
            <a:graphicFrameLocks/>
          </p:cNvGraphicFramePr>
          <p:nvPr/>
        </p:nvGraphicFramePr>
        <p:xfrm>
          <a:off x="551544" y="5834743"/>
          <a:ext cx="7489370" cy="377371"/>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p:cNvSpPr txBox="1"/>
          <p:nvPr/>
        </p:nvSpPr>
        <p:spPr>
          <a:xfrm>
            <a:off x="6908773" y="1393371"/>
            <a:ext cx="649601" cy="276999"/>
          </a:xfrm>
          <a:prstGeom prst="rect">
            <a:avLst/>
          </a:prstGeom>
          <a:noFill/>
        </p:spPr>
        <p:txBody>
          <a:bodyPr wrap="none" rtlCol="0">
            <a:spAutoFit/>
          </a:bodyPr>
          <a:lstStyle/>
          <a:p>
            <a:r>
              <a:rPr lang="en-US" sz="1200" b="1" dirty="0" smtClean="0">
                <a:latin typeface="Calibri" pitchFamily="34" charset="0"/>
                <a:cs typeface="Calibri" pitchFamily="34" charset="0"/>
              </a:rPr>
              <a:t>Contd..</a:t>
            </a:r>
            <a:endParaRPr lang="en-IN" sz="1200" b="1" dirty="0" smtClean="0">
              <a:latin typeface="Calibri" pitchFamily="34" charset="0"/>
              <a:cs typeface="Calibri" pitchFamily="34" charset="0"/>
            </a:endParaRPr>
          </a:p>
        </p:txBody>
      </p:sp>
      <p:cxnSp>
        <p:nvCxnSpPr>
          <p:cNvPr id="13" name="Straight Connector 12"/>
          <p:cNvCxnSpPr/>
          <p:nvPr/>
        </p:nvCxnSpPr>
        <p:spPr>
          <a:xfrm rot="5400000">
            <a:off x="2546350" y="3816350"/>
            <a:ext cx="4025900" cy="1588"/>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152400" y="1917700"/>
          <a:ext cx="4376057" cy="42545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US" dirty="0" smtClean="0"/>
              <a:t>Frequency of usage</a:t>
            </a:r>
            <a:endParaRPr lang="en-IN" dirty="0"/>
          </a:p>
        </p:txBody>
      </p:sp>
      <p:sp>
        <p:nvSpPr>
          <p:cNvPr id="8" name="Text Placeholder 7"/>
          <p:cNvSpPr>
            <a:spLocks noGrp="1"/>
          </p:cNvSpPr>
          <p:nvPr>
            <p:ph type="body" sz="quarter" idx="14"/>
          </p:nvPr>
        </p:nvSpPr>
        <p:spPr/>
        <p:txBody>
          <a:bodyPr>
            <a:normAutofit/>
          </a:bodyPr>
          <a:lstStyle/>
          <a:p>
            <a:pPr marL="0" indent="0">
              <a:buNone/>
            </a:pPr>
            <a:r>
              <a:rPr lang="en-US" sz="1400" dirty="0" smtClean="0"/>
              <a:t>Social networking sites followed by personal websites seem to be the most frequently visited sites by HR / Recruitment professionals in the US, accessing such sites at least once a day or more for personal use. France sees more instances of HR respondents visiting personal websites than any other site whereas their counterparts in Germany seem to clearly prefer news sharing sites like Twitter.</a:t>
            </a:r>
            <a:endParaRPr lang="en-IN" sz="1400" dirty="0" smtClean="0"/>
          </a:p>
        </p:txBody>
      </p:sp>
      <p:sp>
        <p:nvSpPr>
          <p:cNvPr id="9" name="Text Placeholder 3"/>
          <p:cNvSpPr>
            <a:spLocks noGrp="1"/>
          </p:cNvSpPr>
          <p:nvPr>
            <p:ph type="body" sz="quarter" idx="13"/>
          </p:nvPr>
        </p:nvSpPr>
        <p:spPr>
          <a:xfrm>
            <a:off x="152400" y="6172200"/>
            <a:ext cx="8839200" cy="228600"/>
          </a:xfrm>
        </p:spPr>
        <p:txBody>
          <a:bodyPr/>
          <a:lstStyle/>
          <a:p>
            <a:r>
              <a:rPr lang="en-IN" dirty="0" smtClean="0"/>
              <a:t>Q4. How frequently do you use following websites</a:t>
            </a:r>
            <a:endParaRPr lang="en-IN" dirty="0"/>
          </a:p>
        </p:txBody>
      </p:sp>
      <p:graphicFrame>
        <p:nvGraphicFramePr>
          <p:cNvPr id="10" name="Content Placeholder 18"/>
          <p:cNvGraphicFramePr>
            <a:graphicFrameLocks/>
          </p:cNvGraphicFramePr>
          <p:nvPr/>
        </p:nvGraphicFramePr>
        <p:xfrm>
          <a:off x="4564743" y="1917700"/>
          <a:ext cx="4376057" cy="42545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4136571" y="2481942"/>
            <a:ext cx="381836" cy="230832"/>
          </a:xfrm>
          <a:prstGeom prst="rect">
            <a:avLst/>
          </a:prstGeom>
          <a:noFill/>
        </p:spPr>
        <p:txBody>
          <a:bodyPr wrap="none" rtlCol="0">
            <a:spAutoFit/>
          </a:bodyPr>
          <a:lstStyle/>
          <a:p>
            <a:r>
              <a:rPr lang="en-US" sz="900" b="1" dirty="0" smtClean="0">
                <a:latin typeface="Calibri" pitchFamily="34" charset="0"/>
                <a:cs typeface="Calibri" pitchFamily="34" charset="0"/>
              </a:rPr>
              <a:t>85%</a:t>
            </a:r>
            <a:endParaRPr lang="en-IN" sz="900" b="1" dirty="0" smtClean="0">
              <a:latin typeface="Calibri" pitchFamily="34" charset="0"/>
              <a:cs typeface="Calibri" pitchFamily="34" charset="0"/>
            </a:endParaRPr>
          </a:p>
        </p:txBody>
      </p:sp>
      <p:sp>
        <p:nvSpPr>
          <p:cNvPr id="12" name="TextBox 11"/>
          <p:cNvSpPr txBox="1"/>
          <p:nvPr/>
        </p:nvSpPr>
        <p:spPr>
          <a:xfrm>
            <a:off x="6908773" y="1727199"/>
            <a:ext cx="649601" cy="276999"/>
          </a:xfrm>
          <a:prstGeom prst="rect">
            <a:avLst/>
          </a:prstGeom>
          <a:noFill/>
        </p:spPr>
        <p:txBody>
          <a:bodyPr wrap="none" rtlCol="0">
            <a:spAutoFit/>
          </a:bodyPr>
          <a:lstStyle/>
          <a:p>
            <a:r>
              <a:rPr lang="en-US" sz="1200" b="1" dirty="0" smtClean="0">
                <a:latin typeface="Calibri" pitchFamily="34" charset="0"/>
                <a:cs typeface="Calibri" pitchFamily="34" charset="0"/>
              </a:rPr>
              <a:t>Contd..</a:t>
            </a:r>
            <a:endParaRPr lang="en-IN" sz="1200" b="1" dirty="0" smtClean="0">
              <a:latin typeface="Calibri" pitchFamily="34" charset="0"/>
              <a:cs typeface="Calibri" pitchFamily="34" charset="0"/>
            </a:endParaRPr>
          </a:p>
        </p:txBody>
      </p:sp>
      <p:graphicFrame>
        <p:nvGraphicFramePr>
          <p:cNvPr id="13" name="Content Placeholder 18"/>
          <p:cNvGraphicFramePr>
            <a:graphicFrameLocks/>
          </p:cNvGraphicFramePr>
          <p:nvPr/>
        </p:nvGraphicFramePr>
        <p:xfrm>
          <a:off x="2489200" y="5965369"/>
          <a:ext cx="4376057" cy="348345"/>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Straight Connector 13"/>
          <p:cNvCxnSpPr/>
          <p:nvPr/>
        </p:nvCxnSpPr>
        <p:spPr>
          <a:xfrm rot="5400000">
            <a:off x="2667000" y="3937000"/>
            <a:ext cx="37846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152400" y="2438400"/>
            <a:ext cx="8839200" cy="469900"/>
          </a:xfrm>
        </p:spPr>
        <p:txBody>
          <a:bodyPr/>
          <a:lstStyle/>
          <a:p>
            <a:pPr algn="ctr"/>
            <a:r>
              <a:rPr lang="en-US" sz="3200" dirty="0" smtClean="0"/>
              <a:t>Impact on Employment Opportunities</a:t>
            </a:r>
            <a:endParaRPr lang="en-US" sz="32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197100"/>
          <a:ext cx="75311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Use of Online Reputational Information</a:t>
            </a:r>
            <a:endParaRPr lang="en-IN" dirty="0"/>
          </a:p>
        </p:txBody>
      </p:sp>
      <p:sp>
        <p:nvSpPr>
          <p:cNvPr id="21" name="Text Placeholder 20"/>
          <p:cNvSpPr>
            <a:spLocks noGrp="1"/>
          </p:cNvSpPr>
          <p:nvPr>
            <p:ph type="body" sz="quarter" idx="14"/>
          </p:nvPr>
        </p:nvSpPr>
        <p:spPr>
          <a:xfrm>
            <a:off x="152400" y="825500"/>
            <a:ext cx="8839200" cy="771480"/>
          </a:xfrm>
        </p:spPr>
        <p:txBody>
          <a:bodyPr>
            <a:normAutofit/>
          </a:bodyPr>
          <a:lstStyle/>
          <a:p>
            <a:pPr marL="0" indent="0">
              <a:buNone/>
            </a:pPr>
            <a:r>
              <a:rPr lang="en-US" sz="1400" dirty="0" smtClean="0"/>
              <a:t>79% of US HR/Recruitment professionals responding use online reputational information to evaluate candidates most or all of the time. This practice is less common among both UK and German respondents and rarely or never done by 47% of French respondents.</a:t>
            </a:r>
            <a:endParaRPr lang="en-IN" sz="1400" dirty="0" smtClean="0"/>
          </a:p>
          <a:p>
            <a:endParaRPr lang="en-IN" sz="1400" dirty="0"/>
          </a:p>
        </p:txBody>
      </p:sp>
      <p:sp>
        <p:nvSpPr>
          <p:cNvPr id="34" name="Text Placeholder 3"/>
          <p:cNvSpPr>
            <a:spLocks noGrp="1"/>
          </p:cNvSpPr>
          <p:nvPr>
            <p:ph type="body" sz="quarter" idx="13"/>
          </p:nvPr>
        </p:nvSpPr>
        <p:spPr>
          <a:xfrm>
            <a:off x="152400" y="6172200"/>
            <a:ext cx="8839200" cy="228600"/>
          </a:xfrm>
        </p:spPr>
        <p:txBody>
          <a:bodyPr/>
          <a:lstStyle/>
          <a:p>
            <a:r>
              <a:rPr lang="en-IN" dirty="0" smtClean="0"/>
              <a:t>Q6. Do you review online reputational information about candidates when evaluating them for a potential job / college admission? </a:t>
            </a:r>
          </a:p>
        </p:txBody>
      </p:sp>
      <p:sp>
        <p:nvSpPr>
          <p:cNvPr id="19" name="TextBox 18"/>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0" name="TextBox 19"/>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2" name="TextBox 21"/>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3" name="TextBox 22"/>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4" name="TextBox 23"/>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876300" y="2197100"/>
          <a:ext cx="78486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Use of Online Reputational Information…Contd</a:t>
            </a:r>
            <a:endParaRPr lang="en-IN" dirty="0"/>
          </a:p>
        </p:txBody>
      </p:sp>
      <p:sp>
        <p:nvSpPr>
          <p:cNvPr id="21" name="Text Placeholder 20"/>
          <p:cNvSpPr>
            <a:spLocks noGrp="1"/>
          </p:cNvSpPr>
          <p:nvPr>
            <p:ph type="body" sz="quarter" idx="14"/>
          </p:nvPr>
        </p:nvSpPr>
        <p:spPr/>
        <p:txBody>
          <a:bodyPr>
            <a:normAutofit/>
          </a:bodyPr>
          <a:lstStyle/>
          <a:p>
            <a:pPr marL="0" indent="0">
              <a:buNone/>
            </a:pPr>
            <a:r>
              <a:rPr lang="en-US" sz="1400" dirty="0" smtClean="0"/>
              <a:t>The review of online reputational information is mostly conducted by the HR/Recruitment professionals themselves, although 20% of respondents in the UK report using an external service provider to conduct this review.</a:t>
            </a:r>
            <a:endParaRPr lang="en-IN" sz="1400" dirty="0"/>
          </a:p>
        </p:txBody>
      </p:sp>
      <p:sp>
        <p:nvSpPr>
          <p:cNvPr id="28" name="Text Placeholder 3"/>
          <p:cNvSpPr>
            <a:spLocks noGrp="1"/>
          </p:cNvSpPr>
          <p:nvPr>
            <p:ph type="body" sz="quarter" idx="13"/>
          </p:nvPr>
        </p:nvSpPr>
        <p:spPr>
          <a:xfrm>
            <a:off x="152400" y="6172200"/>
            <a:ext cx="8839200" cy="228600"/>
          </a:xfrm>
        </p:spPr>
        <p:txBody>
          <a:bodyPr/>
          <a:lstStyle/>
          <a:p>
            <a:r>
              <a:rPr lang="en-IN" dirty="0" smtClean="0"/>
              <a:t>Q7. Typically, is this review conducted by</a:t>
            </a:r>
          </a:p>
        </p:txBody>
      </p:sp>
      <p:sp>
        <p:nvSpPr>
          <p:cNvPr id="19" name="TextBox 18"/>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817)</a:t>
            </a:r>
            <a:endParaRPr lang="en-US" dirty="0" smtClean="0">
              <a:latin typeface="Calibri" pitchFamily="34" charset="0"/>
              <a:cs typeface="Calibri" pitchFamily="34" charset="0"/>
            </a:endParaRPr>
          </a:p>
        </p:txBody>
      </p:sp>
      <p:sp>
        <p:nvSpPr>
          <p:cNvPr id="20" name="TextBox 19"/>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244) </a:t>
            </a:r>
            <a:endParaRPr lang="en-US" dirty="0" smtClean="0">
              <a:latin typeface="Calibri" pitchFamily="34" charset="0"/>
              <a:cs typeface="Calibri" pitchFamily="34" charset="0"/>
            </a:endParaRPr>
          </a:p>
        </p:txBody>
      </p:sp>
      <p:sp>
        <p:nvSpPr>
          <p:cNvPr id="22" name="TextBox 21"/>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203)</a:t>
            </a:r>
            <a:endParaRPr lang="en-US" dirty="0" smtClean="0">
              <a:latin typeface="Calibri" pitchFamily="34" charset="0"/>
              <a:cs typeface="Calibri" pitchFamily="34" charset="0"/>
            </a:endParaRPr>
          </a:p>
        </p:txBody>
      </p:sp>
      <p:sp>
        <p:nvSpPr>
          <p:cNvPr id="23" name="TextBox 22"/>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230)</a:t>
            </a:r>
            <a:endParaRPr lang="en-US" dirty="0" smtClean="0">
              <a:latin typeface="Calibri" pitchFamily="34" charset="0"/>
              <a:cs typeface="Calibri" pitchFamily="34" charset="0"/>
            </a:endParaRPr>
          </a:p>
        </p:txBody>
      </p:sp>
      <p:sp>
        <p:nvSpPr>
          <p:cNvPr id="24" name="TextBox 23"/>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140)</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42974" y="2143125"/>
          <a:ext cx="7877176"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p:cNvSpPr>
            <a:spLocks noGrp="1"/>
          </p:cNvSpPr>
          <p:nvPr>
            <p:ph type="title"/>
          </p:nvPr>
        </p:nvSpPr>
        <p:spPr/>
        <p:txBody>
          <a:bodyPr/>
          <a:lstStyle/>
          <a:p>
            <a:r>
              <a:rPr lang="en-US" dirty="0" smtClean="0"/>
              <a:t>Online Reputation &amp; Company Policies</a:t>
            </a:r>
            <a:endParaRPr lang="en-IN" dirty="0"/>
          </a:p>
        </p:txBody>
      </p:sp>
      <p:sp>
        <p:nvSpPr>
          <p:cNvPr id="27" name="Text Placeholder 26"/>
          <p:cNvSpPr>
            <a:spLocks noGrp="1"/>
          </p:cNvSpPr>
          <p:nvPr>
            <p:ph type="body" sz="quarter" idx="14"/>
          </p:nvPr>
        </p:nvSpPr>
        <p:spPr/>
        <p:txBody>
          <a:bodyPr>
            <a:normAutofit/>
          </a:bodyPr>
          <a:lstStyle/>
          <a:p>
            <a:pPr marL="0" indent="0">
              <a:buNone/>
            </a:pPr>
            <a:r>
              <a:rPr lang="en-US" sz="1400" dirty="0" smtClean="0"/>
              <a:t>In the US, review of online reputational information seems to be a part of the organizations formal hiring process in most cases. This is completely opposite of what is followed in France and Germany.</a:t>
            </a:r>
            <a:endParaRPr lang="en-IN" sz="1400" dirty="0" smtClean="0"/>
          </a:p>
        </p:txBody>
      </p:sp>
      <p:sp>
        <p:nvSpPr>
          <p:cNvPr id="28" name="Text Placeholder 3"/>
          <p:cNvSpPr>
            <a:spLocks noGrp="1"/>
          </p:cNvSpPr>
          <p:nvPr>
            <p:ph type="body" sz="quarter" idx="13"/>
          </p:nvPr>
        </p:nvSpPr>
        <p:spPr>
          <a:xfrm>
            <a:off x="152400" y="6172200"/>
            <a:ext cx="8839200" cy="228600"/>
          </a:xfrm>
        </p:spPr>
        <p:txBody>
          <a:bodyPr/>
          <a:lstStyle/>
          <a:p>
            <a:r>
              <a:rPr lang="en-IN" dirty="0" smtClean="0"/>
              <a:t>Q8. Is reviewing online reputational information about applicants part of your company’s/college’s formal hiring/admissions process? </a:t>
            </a:r>
          </a:p>
        </p:txBody>
      </p:sp>
      <p:sp>
        <p:nvSpPr>
          <p:cNvPr id="19" name="TextBox 18"/>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0" name="TextBox 19"/>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1" name="TextBox 20"/>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2" name="TextBox 21"/>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3" name="TextBox 22"/>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152400" y="1482271"/>
          <a:ext cx="4470400" cy="4347029"/>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IN" dirty="0" smtClean="0"/>
              <a:t>Sources for Online Reputational Information</a:t>
            </a:r>
            <a:endParaRPr lang="en-IN" dirty="0"/>
          </a:p>
        </p:txBody>
      </p:sp>
      <p:sp>
        <p:nvSpPr>
          <p:cNvPr id="9" name="Text Placeholder 8"/>
          <p:cNvSpPr>
            <a:spLocks noGrp="1"/>
          </p:cNvSpPr>
          <p:nvPr>
            <p:ph type="body" sz="quarter" idx="14"/>
          </p:nvPr>
        </p:nvSpPr>
        <p:spPr>
          <a:xfrm>
            <a:off x="152400" y="825500"/>
            <a:ext cx="8839200" cy="698500"/>
          </a:xfrm>
        </p:spPr>
        <p:txBody>
          <a:bodyPr>
            <a:normAutofit/>
          </a:bodyPr>
          <a:lstStyle/>
          <a:p>
            <a:pPr marL="0" indent="0">
              <a:buNone/>
            </a:pPr>
            <a:r>
              <a:rPr lang="en-US" sz="1400" dirty="0" smtClean="0"/>
              <a:t>Most HR/Recruiters responding use search engines and social networking sites to look for reputational information about candidates. Close to a third in the US report using websites that aggregate personal information.</a:t>
            </a:r>
            <a:endParaRPr lang="en-IN" sz="1400" dirty="0" smtClean="0"/>
          </a:p>
          <a:p>
            <a:endParaRPr lang="en-IN" sz="1400" dirty="0"/>
          </a:p>
        </p:txBody>
      </p:sp>
      <p:sp>
        <p:nvSpPr>
          <p:cNvPr id="10" name="Text Placeholder 3"/>
          <p:cNvSpPr>
            <a:spLocks noGrp="1"/>
          </p:cNvSpPr>
          <p:nvPr>
            <p:ph type="body" sz="quarter" idx="13"/>
          </p:nvPr>
        </p:nvSpPr>
        <p:spPr>
          <a:xfrm>
            <a:off x="152400" y="6172200"/>
            <a:ext cx="8839200" cy="228600"/>
          </a:xfrm>
        </p:spPr>
        <p:txBody>
          <a:bodyPr/>
          <a:lstStyle/>
          <a:p>
            <a:r>
              <a:rPr lang="en-IN" dirty="0" smtClean="0"/>
              <a:t>Q9. Which of the following, if any, do you review when looking for online reputational information of applicants? </a:t>
            </a:r>
          </a:p>
        </p:txBody>
      </p:sp>
      <p:graphicFrame>
        <p:nvGraphicFramePr>
          <p:cNvPr id="11" name="Content Placeholder 18"/>
          <p:cNvGraphicFramePr>
            <a:graphicFrameLocks/>
          </p:cNvGraphicFramePr>
          <p:nvPr/>
        </p:nvGraphicFramePr>
        <p:xfrm>
          <a:off x="4673600" y="1482271"/>
          <a:ext cx="4470400" cy="4347029"/>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6921652" y="1334751"/>
            <a:ext cx="649601" cy="276999"/>
          </a:xfrm>
          <a:prstGeom prst="rect">
            <a:avLst/>
          </a:prstGeom>
          <a:noFill/>
        </p:spPr>
        <p:txBody>
          <a:bodyPr wrap="none" rtlCol="0">
            <a:spAutoFit/>
          </a:bodyPr>
          <a:lstStyle/>
          <a:p>
            <a:r>
              <a:rPr lang="en-US" sz="1200" b="1" dirty="0" smtClean="0">
                <a:latin typeface="Calibri" pitchFamily="34" charset="0"/>
                <a:cs typeface="Calibri" pitchFamily="34" charset="0"/>
              </a:rPr>
              <a:t>Contd..</a:t>
            </a:r>
            <a:endParaRPr lang="en-IN" sz="1200" b="1" dirty="0" smtClean="0">
              <a:latin typeface="Calibri" pitchFamily="34" charset="0"/>
              <a:cs typeface="Calibri" pitchFamily="34" charset="0"/>
            </a:endParaRPr>
          </a:p>
        </p:txBody>
      </p:sp>
      <p:graphicFrame>
        <p:nvGraphicFramePr>
          <p:cNvPr id="13" name="Content Placeholder 18"/>
          <p:cNvGraphicFramePr>
            <a:graphicFrameLocks/>
          </p:cNvGraphicFramePr>
          <p:nvPr/>
        </p:nvGraphicFramePr>
        <p:xfrm>
          <a:off x="1511300" y="5778500"/>
          <a:ext cx="6565900" cy="482598"/>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Straight Connector 13"/>
          <p:cNvCxnSpPr/>
          <p:nvPr/>
        </p:nvCxnSpPr>
        <p:spPr>
          <a:xfrm rot="5400000">
            <a:off x="2582400" y="3640600"/>
            <a:ext cx="42840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marL="342900" lvl="1" indent="-342900">
              <a:buClr>
                <a:schemeClr val="tx1"/>
              </a:buClr>
              <a:buSzPct val="80000"/>
              <a:buBlip>
                <a:blip r:embed="rId2"/>
              </a:buBlip>
            </a:pPr>
            <a:r>
              <a:rPr lang="en-US" sz="1600" dirty="0" smtClean="0"/>
              <a:t>Recruiters typically conduct deeper searches than most consumers are aware of, and feel justified in doing so </a:t>
            </a:r>
          </a:p>
          <a:p>
            <a:r>
              <a:rPr lang="en-US" dirty="0" smtClean="0"/>
              <a:t>The chart below highlights the distinction between the proportion of recruiters using certain sites to review online information about candidates and the proportion of consumers (worldwide) who feel it is appropriate for them to do so.</a:t>
            </a:r>
          </a:p>
          <a:p>
            <a:pPr lvl="1"/>
            <a:r>
              <a:rPr lang="en-US" dirty="0" smtClean="0"/>
              <a:t>The key distinction here is that almost twice as many recruiters review social networking sites than consumers feel it is appropriate to do so.</a:t>
            </a:r>
          </a:p>
          <a:p>
            <a:endParaRPr lang="en-US" dirty="0"/>
          </a:p>
        </p:txBody>
      </p:sp>
      <p:sp>
        <p:nvSpPr>
          <p:cNvPr id="7" name="Title 6"/>
          <p:cNvSpPr>
            <a:spLocks noGrp="1"/>
          </p:cNvSpPr>
          <p:nvPr>
            <p:ph type="title"/>
          </p:nvPr>
        </p:nvSpPr>
        <p:spPr/>
        <p:txBody>
          <a:bodyPr/>
          <a:lstStyle/>
          <a:p>
            <a:r>
              <a:rPr lang="en-US" dirty="0" smtClean="0"/>
              <a:t>The impact of online reputation on professional life…contd</a:t>
            </a:r>
            <a:endParaRPr lang="en-US" dirty="0"/>
          </a:p>
        </p:txBody>
      </p:sp>
      <p:sp>
        <p:nvSpPr>
          <p:cNvPr id="11" name="Text Placeholder 15"/>
          <p:cNvSpPr txBox="1">
            <a:spLocks/>
          </p:cNvSpPr>
          <p:nvPr/>
        </p:nvSpPr>
        <p:spPr>
          <a:xfrm>
            <a:off x="152400" y="6444342"/>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Source: Online Reputation study (for Data Privacy Day) 						                 *Un-weighted data</a:t>
            </a:r>
            <a:endParaRPr lang="en-IN" sz="900" i="1" dirty="0" smtClean="0">
              <a:solidFill>
                <a:srgbClr val="000000"/>
              </a:solidFill>
              <a:latin typeface="Calibri" pitchFamily="34" charset="0"/>
              <a:cs typeface="Calibri" pitchFamily="34" charset="0"/>
            </a:endParaRPr>
          </a:p>
          <a:p>
            <a:pPr marL="342900" marR="0" lvl="0" indent="-342900" fontAlgn="auto">
              <a:lnSpc>
                <a:spcPct val="100000"/>
              </a:lnSpc>
              <a:spcBef>
                <a:spcPct val="20000"/>
              </a:spcBef>
              <a:spcAft>
                <a:spcPts val="0"/>
              </a:spcAft>
              <a:buClr>
                <a:schemeClr val="tx1"/>
              </a:buClr>
              <a:buSzPct val="80000"/>
              <a:tabLst/>
              <a:defRPr/>
            </a:pPr>
            <a:endParaRPr lang="en-IN" sz="900" i="1" dirty="0">
              <a:solidFill>
                <a:srgbClr val="000000"/>
              </a:solidFill>
              <a:latin typeface="Calibri" pitchFamily="34" charset="0"/>
              <a:cs typeface="Calibri" pitchFamily="34" charset="0"/>
            </a:endParaRPr>
          </a:p>
        </p:txBody>
      </p:sp>
      <p:graphicFrame>
        <p:nvGraphicFramePr>
          <p:cNvPr id="14" name="Content Placeholder 3"/>
          <p:cNvGraphicFramePr>
            <a:graphicFrameLocks/>
          </p:cNvGraphicFramePr>
          <p:nvPr/>
        </p:nvGraphicFramePr>
        <p:xfrm>
          <a:off x="231820" y="2638942"/>
          <a:ext cx="8432799" cy="3476171"/>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14"/>
          <p:cNvSpPr/>
          <p:nvPr/>
        </p:nvSpPr>
        <p:spPr>
          <a:xfrm>
            <a:off x="309093" y="6219249"/>
            <a:ext cx="8603087" cy="253916"/>
          </a:xfrm>
          <a:prstGeom prst="rect">
            <a:avLst/>
          </a:prstGeom>
        </p:spPr>
        <p:txBody>
          <a:bodyPr wrap="square">
            <a:spAutoFit/>
          </a:bodyPr>
          <a:lstStyle/>
          <a:p>
            <a:pPr algn="ctr"/>
            <a:r>
              <a:rPr lang="en-US" sz="1050" b="1" dirty="0" smtClean="0">
                <a:latin typeface="Calibri" pitchFamily="34" charset="0"/>
              </a:rPr>
              <a:t>% of recruiters (WW) who are reviewing specific sites online VS. % of consumers (WW) who feel it is appropriate for recruiters to review such sites</a:t>
            </a:r>
            <a:endParaRPr lang="en-US" sz="1050" b="1" dirty="0">
              <a:latin typeface="Calibri"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890812" y="2206172"/>
          <a:ext cx="8062687"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US" dirty="0" smtClean="0"/>
              <a:t>Use of Online Reputational Information…Industry Status</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77% of US HR/Recruitment professionals responding believe that online reputational information is used by others in their industry when evaluating applicants.</a:t>
            </a:r>
          </a:p>
          <a:p>
            <a:pPr marL="0" indent="0">
              <a:buNone/>
            </a:pPr>
            <a:r>
              <a:rPr lang="en-US" sz="1400" dirty="0" smtClean="0"/>
              <a:t>Interestingly, 77% of French respondents believe that those in their industry use this information at least sometimes. This compares to just 51% who reported doing so themselves.</a:t>
            </a:r>
            <a:endParaRPr lang="en-IN" sz="1400" dirty="0" smtClean="0"/>
          </a:p>
          <a:p>
            <a:endParaRPr lang="en-IN" sz="1400" dirty="0"/>
          </a:p>
        </p:txBody>
      </p:sp>
      <p:sp>
        <p:nvSpPr>
          <p:cNvPr id="27" name="Text Placeholder 3"/>
          <p:cNvSpPr>
            <a:spLocks noGrp="1"/>
          </p:cNvSpPr>
          <p:nvPr>
            <p:ph type="body" sz="quarter" idx="13"/>
          </p:nvPr>
        </p:nvSpPr>
        <p:spPr>
          <a:xfrm>
            <a:off x="152400" y="6172200"/>
            <a:ext cx="8839200" cy="228600"/>
          </a:xfrm>
        </p:spPr>
        <p:txBody>
          <a:bodyPr/>
          <a:lstStyle/>
          <a:p>
            <a:r>
              <a:rPr lang="en-IN" dirty="0" smtClean="0"/>
              <a:t>Q10. To what extent do you believe online reputational information is used by others in your profession when evaluating applicants for a potential job/ college admission?</a:t>
            </a:r>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2" name="TextBox 21"/>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3" name="TextBox 22"/>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4" name="TextBox 23"/>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205038"/>
          <a:ext cx="80518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US" dirty="0" smtClean="0"/>
              <a:t>Use of Online Reputational Information…Future Role</a:t>
            </a:r>
            <a:endParaRPr lang="en-IN" dirty="0" smtClean="0"/>
          </a:p>
        </p:txBody>
      </p:sp>
      <p:sp>
        <p:nvSpPr>
          <p:cNvPr id="17" name="Text Placeholder 16"/>
          <p:cNvSpPr>
            <a:spLocks noGrp="1"/>
          </p:cNvSpPr>
          <p:nvPr>
            <p:ph type="body" sz="quarter" idx="14"/>
          </p:nvPr>
        </p:nvSpPr>
        <p:spPr/>
        <p:txBody>
          <a:bodyPr>
            <a:normAutofit/>
          </a:bodyPr>
          <a:lstStyle/>
          <a:p>
            <a:pPr marL="0" indent="0">
              <a:buNone/>
            </a:pPr>
            <a:r>
              <a:rPr lang="en-US" sz="1400" dirty="0" smtClean="0"/>
              <a:t>The trend of using online reputational information in evaluating candidates is believed to continue in the near future in the US. In Europe, where the practice is less followed now, the use of online reputational information to evaluate candidates is expected to increase in the near future.</a:t>
            </a:r>
            <a:endParaRPr lang="en-IN" sz="1400" dirty="0" smtClean="0"/>
          </a:p>
          <a:p>
            <a:endParaRPr lang="en-IN" sz="1400" dirty="0"/>
          </a:p>
        </p:txBody>
      </p:sp>
      <p:sp>
        <p:nvSpPr>
          <p:cNvPr id="22" name="Text Placeholder 3"/>
          <p:cNvSpPr>
            <a:spLocks noGrp="1"/>
          </p:cNvSpPr>
          <p:nvPr>
            <p:ph type="body" sz="quarter" idx="13"/>
          </p:nvPr>
        </p:nvSpPr>
        <p:spPr>
          <a:xfrm>
            <a:off x="152400" y="6134100"/>
            <a:ext cx="8991600" cy="444500"/>
          </a:xfrm>
        </p:spPr>
        <p:txBody>
          <a:bodyPr>
            <a:normAutofit/>
          </a:bodyPr>
          <a:lstStyle/>
          <a:p>
            <a:r>
              <a:rPr lang="en-IN" dirty="0" smtClean="0"/>
              <a:t>Q11. In your opinion, to what extent do you believe online reputational information will be used by others in your profession five years from now when evaluating applicants for a potential job/ college admission?</a:t>
            </a:r>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3" name="TextBox 22"/>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77900" y="1981200"/>
          <a:ext cx="7912100" cy="39751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Personal Information - Appropriateness of Usage</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A vast majority of HR/Recruitment professionals believe it is appropriate to consider personal online reputational information while evaluating candidates. France is the major exception, where it is seen as inappropriate by 45% of the HR/Recruitment respondents.</a:t>
            </a:r>
            <a:endParaRPr lang="en-IN" sz="1400" dirty="0" smtClean="0"/>
          </a:p>
          <a:p>
            <a:endParaRPr lang="en-IN" sz="1400" dirty="0"/>
          </a:p>
        </p:txBody>
      </p:sp>
      <p:sp>
        <p:nvSpPr>
          <p:cNvPr id="23" name="Text Placeholder 3"/>
          <p:cNvSpPr>
            <a:spLocks noGrp="1"/>
          </p:cNvSpPr>
          <p:nvPr>
            <p:ph type="body" sz="quarter" idx="13"/>
          </p:nvPr>
        </p:nvSpPr>
        <p:spPr>
          <a:xfrm>
            <a:off x="152400" y="6134100"/>
            <a:ext cx="8991600" cy="444500"/>
          </a:xfrm>
        </p:spPr>
        <p:txBody>
          <a:bodyPr>
            <a:normAutofit/>
          </a:bodyPr>
          <a:lstStyle/>
          <a:p>
            <a:pPr marL="0" lvl="0" indent="0"/>
            <a:r>
              <a:rPr lang="en-US" dirty="0" smtClean="0"/>
              <a:t>Q12. How appropriate do you think it is for employers/college admissions officers to consider </a:t>
            </a:r>
            <a:r>
              <a:rPr lang="en-US" b="1" dirty="0" smtClean="0"/>
              <a:t>personal</a:t>
            </a:r>
            <a:r>
              <a:rPr lang="en-US" dirty="0" smtClean="0"/>
              <a:t> online reputational information when evaluating candidates? (Such as photos, personal profiles, videos etc.)</a:t>
            </a:r>
            <a:endParaRPr lang="en-US" dirty="0"/>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2" name="TextBox 21"/>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77900" y="2193925"/>
          <a:ext cx="79375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Financial Information - Appropriateness of Usage</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Apart from personal online information, US respondents also believe it is appropriate to consider online financial reputational information to evaluate candidates in the US. The UK follows the US on this, although to a much lesser extent. However, respondents from both France and Germany consider this practice to be inappropriate.</a:t>
            </a:r>
            <a:endParaRPr lang="en-IN" sz="1400" dirty="0" smtClean="0"/>
          </a:p>
          <a:p>
            <a:endParaRPr lang="en-IN" sz="1400" dirty="0"/>
          </a:p>
        </p:txBody>
      </p:sp>
      <p:sp>
        <p:nvSpPr>
          <p:cNvPr id="22" name="Text Placeholder 3"/>
          <p:cNvSpPr>
            <a:spLocks noGrp="1"/>
          </p:cNvSpPr>
          <p:nvPr>
            <p:ph type="body" sz="quarter" idx="13"/>
          </p:nvPr>
        </p:nvSpPr>
        <p:spPr>
          <a:xfrm>
            <a:off x="152400" y="6134100"/>
            <a:ext cx="8991600" cy="444500"/>
          </a:xfrm>
        </p:spPr>
        <p:txBody>
          <a:bodyPr>
            <a:normAutofit/>
          </a:bodyPr>
          <a:lstStyle/>
          <a:p>
            <a:pPr marL="0" lvl="0" indent="0"/>
            <a:r>
              <a:rPr lang="en-US" dirty="0" smtClean="0"/>
              <a:t>Q13. How appropriate do you think it is for employers/ college admissions officers to consider </a:t>
            </a:r>
            <a:r>
              <a:rPr lang="en-US" b="1" dirty="0" smtClean="0"/>
              <a:t>financial</a:t>
            </a:r>
            <a:r>
              <a:rPr lang="en-US" dirty="0" smtClean="0"/>
              <a:t> online reputational information when evaluating candidates? (Such as credit reports, buyer/seller ratings on auction /classified sites etc.)</a:t>
            </a:r>
            <a:endParaRPr lang="en-US" dirty="0"/>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3" name="TextBox 22"/>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197100"/>
          <a:ext cx="79883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Professional Information - Appropriateness of Usage</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Considering professional online information for evaluating candidates is considered appropriate in each country, with 47% in the US stating that this is very appropriate.</a:t>
            </a:r>
            <a:endParaRPr lang="en-IN" sz="1400" dirty="0" smtClean="0"/>
          </a:p>
          <a:p>
            <a:endParaRPr lang="en-IN" sz="1400" dirty="0"/>
          </a:p>
        </p:txBody>
      </p:sp>
      <p:sp>
        <p:nvSpPr>
          <p:cNvPr id="23" name="Text Placeholder 3"/>
          <p:cNvSpPr>
            <a:spLocks noGrp="1"/>
          </p:cNvSpPr>
          <p:nvPr>
            <p:ph type="body" sz="quarter" idx="13"/>
          </p:nvPr>
        </p:nvSpPr>
        <p:spPr>
          <a:xfrm>
            <a:off x="152400" y="6134100"/>
            <a:ext cx="8991600" cy="444500"/>
          </a:xfrm>
        </p:spPr>
        <p:txBody>
          <a:bodyPr>
            <a:normAutofit/>
          </a:bodyPr>
          <a:lstStyle/>
          <a:p>
            <a:pPr marL="0" lvl="0" indent="0"/>
            <a:r>
              <a:rPr lang="en-US" dirty="0" smtClean="0"/>
              <a:t>Q14. How appropriate do you think it is for employers/ college admissions officers to consider </a:t>
            </a:r>
            <a:r>
              <a:rPr lang="en-US" b="1" dirty="0" smtClean="0"/>
              <a:t>professional</a:t>
            </a:r>
            <a:r>
              <a:rPr lang="en-US" dirty="0" smtClean="0"/>
              <a:t> online reputational information when evaluating candidates? (Such as LinkedIn etc.)</a:t>
            </a:r>
            <a:endParaRPr lang="en-US" dirty="0"/>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2" name="TextBox 21"/>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197100"/>
          <a:ext cx="80391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Authenticity of data</a:t>
            </a:r>
          </a:p>
        </p:txBody>
      </p:sp>
      <p:sp>
        <p:nvSpPr>
          <p:cNvPr id="17" name="Text Placeholder 16"/>
          <p:cNvSpPr>
            <a:spLocks noGrp="1"/>
          </p:cNvSpPr>
          <p:nvPr>
            <p:ph type="body" sz="quarter" idx="14"/>
          </p:nvPr>
        </p:nvSpPr>
        <p:spPr/>
        <p:txBody>
          <a:bodyPr>
            <a:normAutofit/>
          </a:bodyPr>
          <a:lstStyle/>
          <a:p>
            <a:pPr marL="0" indent="0">
              <a:buNone/>
              <a:tabLst>
                <a:tab pos="177800" algn="l"/>
              </a:tabLst>
            </a:pPr>
            <a:r>
              <a:rPr lang="en-US" sz="1400" dirty="0" smtClean="0"/>
              <a:t>While most US HR/Recruiters responding use online reputational information to evaluate candidates, they are also concerned about the possibility that a candidate’s reputation may not be authentic. Both UK and German HR/Recruiters are to some extent concerned about the authenticity. However, the French do not consider this to be a major area of concern.</a:t>
            </a:r>
            <a:endParaRPr lang="en-IN" sz="1400" dirty="0" smtClean="0"/>
          </a:p>
          <a:p>
            <a:endParaRPr lang="en-IN" sz="1400" dirty="0"/>
          </a:p>
        </p:txBody>
      </p:sp>
      <p:sp>
        <p:nvSpPr>
          <p:cNvPr id="23" name="Text Placeholder 22"/>
          <p:cNvSpPr>
            <a:spLocks noGrp="1"/>
          </p:cNvSpPr>
          <p:nvPr>
            <p:ph type="body" sz="quarter" idx="13"/>
          </p:nvPr>
        </p:nvSpPr>
        <p:spPr/>
        <p:txBody>
          <a:bodyPr/>
          <a:lstStyle/>
          <a:p>
            <a:r>
              <a:rPr lang="en-IN" dirty="0" smtClean="0"/>
              <a:t>Q15. How concerned are you about the possibility that a candidate’s online reputation may not be authentic?</a:t>
            </a:r>
          </a:p>
          <a:p>
            <a:endParaRPr lang="en-IN" dirty="0"/>
          </a:p>
        </p:txBody>
      </p:sp>
      <p:sp>
        <p:nvSpPr>
          <p:cNvPr id="26" name="TextBox 25"/>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7" name="TextBox 26"/>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8" name="TextBox 27"/>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9" name="TextBox 28"/>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30" name="TextBox 29"/>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197100"/>
          <a:ext cx="79629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Verification of data</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Due to the concern about the authenticity of reputational information, most HR/Recruitment professionals take steps to verify such information about a candidate, although less than half from any country do so all the time.</a:t>
            </a:r>
            <a:endParaRPr lang="en-IN" sz="1400" dirty="0" smtClean="0"/>
          </a:p>
          <a:p>
            <a:endParaRPr lang="en-IN" sz="1400" dirty="0"/>
          </a:p>
        </p:txBody>
      </p:sp>
      <p:sp>
        <p:nvSpPr>
          <p:cNvPr id="22" name="Text Placeholder 22"/>
          <p:cNvSpPr>
            <a:spLocks noGrp="1"/>
          </p:cNvSpPr>
          <p:nvPr>
            <p:ph type="body" sz="quarter" idx="13"/>
          </p:nvPr>
        </p:nvSpPr>
        <p:spPr>
          <a:xfrm>
            <a:off x="152400" y="6172200"/>
            <a:ext cx="8839200" cy="228600"/>
          </a:xfrm>
        </p:spPr>
        <p:txBody>
          <a:bodyPr/>
          <a:lstStyle/>
          <a:p>
            <a:pPr marL="0" lvl="0" indent="0"/>
            <a:r>
              <a:rPr lang="en-US" dirty="0" smtClean="0"/>
              <a:t>Q16. Do you take any steps to verify the online reputational information you discover about a candidate?</a:t>
            </a:r>
          </a:p>
          <a:p>
            <a:endParaRPr lang="en-IN" dirty="0"/>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817)</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244) </a:t>
            </a:r>
            <a:endParaRPr lang="en-US" dirty="0" smtClean="0">
              <a:latin typeface="Calibri" pitchFamily="34" charset="0"/>
              <a:cs typeface="Calibri" pitchFamily="34" charset="0"/>
            </a:endParaRPr>
          </a:p>
        </p:txBody>
      </p:sp>
      <p:sp>
        <p:nvSpPr>
          <p:cNvPr id="23" name="TextBox 22"/>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203)</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230)</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140)</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152400" y="1640114"/>
          <a:ext cx="8623300" cy="4354286"/>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a:xfrm>
            <a:off x="152400" y="317500"/>
            <a:ext cx="8839200" cy="381000"/>
          </a:xfrm>
        </p:spPr>
        <p:txBody>
          <a:bodyPr/>
          <a:lstStyle/>
          <a:p>
            <a:r>
              <a:rPr lang="en-IN" dirty="0" smtClean="0"/>
              <a:t>Online Reputational Information &amp; Job Role</a:t>
            </a:r>
          </a:p>
        </p:txBody>
      </p:sp>
      <p:sp>
        <p:nvSpPr>
          <p:cNvPr id="9" name="Text Placeholder 8"/>
          <p:cNvSpPr>
            <a:spLocks noGrp="1"/>
          </p:cNvSpPr>
          <p:nvPr>
            <p:ph type="body" sz="quarter" idx="14"/>
          </p:nvPr>
        </p:nvSpPr>
        <p:spPr/>
        <p:txBody>
          <a:bodyPr>
            <a:normAutofit/>
          </a:bodyPr>
          <a:lstStyle/>
          <a:p>
            <a:pPr marL="0" indent="0">
              <a:buNone/>
            </a:pPr>
            <a:r>
              <a:rPr lang="en-US" sz="1400" dirty="0" smtClean="0"/>
              <a:t>Considering online reputational information seems to be more prevalent for candidates of middle management and senior management positions, across markets. </a:t>
            </a:r>
            <a:endParaRPr lang="en-IN" sz="1400" dirty="0" smtClean="0"/>
          </a:p>
          <a:p>
            <a:endParaRPr lang="en-IN" sz="1400" dirty="0"/>
          </a:p>
        </p:txBody>
      </p:sp>
      <p:sp>
        <p:nvSpPr>
          <p:cNvPr id="10" name="Text Placeholder 22"/>
          <p:cNvSpPr>
            <a:spLocks noGrp="1"/>
          </p:cNvSpPr>
          <p:nvPr>
            <p:ph type="body" sz="quarter" idx="13"/>
          </p:nvPr>
        </p:nvSpPr>
        <p:spPr>
          <a:xfrm>
            <a:off x="152400" y="6172200"/>
            <a:ext cx="8839200" cy="228600"/>
          </a:xfrm>
        </p:spPr>
        <p:txBody>
          <a:bodyPr/>
          <a:lstStyle/>
          <a:p>
            <a:pPr marL="0" lvl="0" indent="0"/>
            <a:r>
              <a:rPr lang="en-IN" dirty="0" smtClean="0"/>
              <a:t>Q17. </a:t>
            </a:r>
            <a:r>
              <a:rPr lang="en-US" dirty="0" smtClean="0"/>
              <a:t>For what level of employee do you consider online reputational information important in the evaluation process of a candidate?</a:t>
            </a:r>
            <a:endParaRPr lang="en-IN"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057400"/>
          <a:ext cx="7810500" cy="37973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Impact of online reputation</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Most HR/Recruiters in the US believe that a positive online reputation has a big impact on a candidates application. However, it is not seen to have the same level of impact in Europe.</a:t>
            </a:r>
            <a:endParaRPr lang="en-IN" sz="1400" dirty="0" smtClean="0"/>
          </a:p>
          <a:p>
            <a:endParaRPr lang="en-IN" sz="1400" dirty="0"/>
          </a:p>
        </p:txBody>
      </p:sp>
      <p:sp>
        <p:nvSpPr>
          <p:cNvPr id="22" name="Text Placeholder 22"/>
          <p:cNvSpPr>
            <a:spLocks noGrp="1"/>
          </p:cNvSpPr>
          <p:nvPr>
            <p:ph type="body" sz="quarter" idx="13"/>
          </p:nvPr>
        </p:nvSpPr>
        <p:spPr>
          <a:xfrm>
            <a:off x="152400" y="6172200"/>
            <a:ext cx="8839200" cy="228600"/>
          </a:xfrm>
        </p:spPr>
        <p:txBody>
          <a:bodyPr/>
          <a:lstStyle/>
          <a:p>
            <a:pPr marL="0" lvl="0" indent="0"/>
            <a:r>
              <a:rPr lang="en-US" dirty="0" smtClean="0"/>
              <a:t>Q18. To what extent do you feel that a positive online reputation impacts a candidate’s application?</a:t>
            </a:r>
            <a:endParaRPr lang="en-US" dirty="0"/>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3" name="TextBox 22"/>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65200" y="1574800"/>
          <a:ext cx="7924800" cy="42799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Rejection based on online reputation</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70% of US HR/Recruiters have rejected a candidate based on their online reputation. Respondents in the UK, and specifically Germany and France, were much less likely to indicate this has occurred.</a:t>
            </a:r>
            <a:endParaRPr lang="en-IN" sz="1400" dirty="0" smtClean="0"/>
          </a:p>
          <a:p>
            <a:endParaRPr lang="en-IN" sz="1400" dirty="0"/>
          </a:p>
        </p:txBody>
      </p:sp>
      <p:sp>
        <p:nvSpPr>
          <p:cNvPr id="22" name="Text Placeholder 22"/>
          <p:cNvSpPr>
            <a:spLocks noGrp="1"/>
          </p:cNvSpPr>
          <p:nvPr>
            <p:ph type="body" sz="quarter" idx="13"/>
          </p:nvPr>
        </p:nvSpPr>
        <p:spPr>
          <a:xfrm>
            <a:off x="152400" y="6172200"/>
            <a:ext cx="8839200" cy="228600"/>
          </a:xfrm>
        </p:spPr>
        <p:txBody>
          <a:bodyPr/>
          <a:lstStyle/>
          <a:p>
            <a:pPr marL="0" lvl="0" indent="0"/>
            <a:r>
              <a:rPr lang="en-US" dirty="0" smtClean="0"/>
              <a:t>Q19. Have you ever rejected a candidate based on his or her online reputational information?</a:t>
            </a:r>
            <a:endParaRPr lang="en-US" dirty="0"/>
          </a:p>
        </p:txBody>
      </p:sp>
      <p:sp>
        <p:nvSpPr>
          <p:cNvPr id="20" name="TextBox 19"/>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817)</a:t>
            </a:r>
            <a:endParaRPr lang="en-US" dirty="0" smtClean="0">
              <a:latin typeface="Calibri" pitchFamily="34" charset="0"/>
              <a:cs typeface="Calibri" pitchFamily="34" charset="0"/>
            </a:endParaRPr>
          </a:p>
        </p:txBody>
      </p:sp>
      <p:sp>
        <p:nvSpPr>
          <p:cNvPr id="21" name="TextBox 20"/>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244) </a:t>
            </a:r>
            <a:endParaRPr lang="en-US" dirty="0" smtClean="0">
              <a:latin typeface="Calibri" pitchFamily="34" charset="0"/>
              <a:cs typeface="Calibri" pitchFamily="34" charset="0"/>
            </a:endParaRPr>
          </a:p>
        </p:txBody>
      </p:sp>
      <p:sp>
        <p:nvSpPr>
          <p:cNvPr id="23" name="TextBox 22"/>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203)</a:t>
            </a:r>
            <a:endParaRPr lang="en-US" dirty="0" smtClean="0">
              <a:latin typeface="Calibri" pitchFamily="34" charset="0"/>
              <a:cs typeface="Calibri" pitchFamily="34" charset="0"/>
            </a:endParaRPr>
          </a:p>
        </p:txBody>
      </p:sp>
      <p:sp>
        <p:nvSpPr>
          <p:cNvPr id="24" name="TextBox 23"/>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230)</a:t>
            </a:r>
            <a:endParaRPr lang="en-US" dirty="0" smtClean="0">
              <a:latin typeface="Calibri" pitchFamily="34" charset="0"/>
              <a:cs typeface="Calibri" pitchFamily="34" charset="0"/>
            </a:endParaRPr>
          </a:p>
        </p:txBody>
      </p:sp>
      <p:sp>
        <p:nvSpPr>
          <p:cNvPr id="25" name="TextBox 24"/>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140)</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1" indent="-342900">
              <a:buClr>
                <a:schemeClr val="tx1"/>
              </a:buClr>
              <a:buSzPct val="80000"/>
              <a:buBlip>
                <a:blip r:embed="rId2"/>
              </a:buBlip>
            </a:pPr>
            <a:r>
              <a:rPr lang="en-US" sz="1600" dirty="0" smtClean="0"/>
              <a:t>Good online reputations matter to recruiters</a:t>
            </a:r>
          </a:p>
          <a:p>
            <a:pPr marL="342900" lvl="1" indent="-342900">
              <a:buClr>
                <a:schemeClr val="tx1"/>
              </a:buClr>
              <a:buSzPct val="80000"/>
              <a:buBlip>
                <a:blip r:embed="rId2"/>
              </a:buBlip>
            </a:pPr>
            <a:r>
              <a:rPr lang="en-US" sz="1600" dirty="0" smtClean="0"/>
              <a:t>Most of the HR/Recruiters surveyed in all the four countries (UK: 65%, Germany: 71%, France: 48%), more so in the US (86%), admit that a positive online reputation has a definite impact on a candidate’s application.</a:t>
            </a:r>
          </a:p>
          <a:p>
            <a:pPr marL="342900" lvl="1" indent="-342900">
              <a:buClr>
                <a:schemeClr val="tx1"/>
              </a:buClr>
              <a:buSzPct val="80000"/>
              <a:buBlip>
                <a:blip r:embed="rId2"/>
              </a:buBlip>
            </a:pPr>
            <a:endParaRPr lang="en-US" sz="1600" dirty="0" smtClean="0"/>
          </a:p>
          <a:p>
            <a:endParaRPr lang="en-US" sz="1800" dirty="0"/>
          </a:p>
        </p:txBody>
      </p:sp>
      <p:sp>
        <p:nvSpPr>
          <p:cNvPr id="3" name="Title 2"/>
          <p:cNvSpPr>
            <a:spLocks noGrp="1"/>
          </p:cNvSpPr>
          <p:nvPr>
            <p:ph type="title"/>
          </p:nvPr>
        </p:nvSpPr>
        <p:spPr/>
        <p:txBody>
          <a:bodyPr/>
          <a:lstStyle/>
          <a:p>
            <a:r>
              <a:rPr lang="en-US" dirty="0" smtClean="0"/>
              <a:t>The impact of online reputation on professional life…contd</a:t>
            </a:r>
            <a:endParaRPr lang="en-US" dirty="0"/>
          </a:p>
        </p:txBody>
      </p:sp>
      <p:graphicFrame>
        <p:nvGraphicFramePr>
          <p:cNvPr id="4" name="Content Placeholder 9"/>
          <p:cNvGraphicFramePr>
            <a:graphicFrameLocks/>
          </p:cNvGraphicFramePr>
          <p:nvPr/>
        </p:nvGraphicFramePr>
        <p:xfrm>
          <a:off x="518886" y="2071913"/>
          <a:ext cx="8305800" cy="425631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22"/>
          <p:cNvSpPr txBox="1">
            <a:spLocks/>
          </p:cNvSpPr>
          <p:nvPr/>
        </p:nvSpPr>
        <p:spPr>
          <a:xfrm>
            <a:off x="152400" y="6172200"/>
            <a:ext cx="8839200" cy="228600"/>
          </a:xfrm>
          <a:prstGeom prst="rect">
            <a:avLst/>
          </a:prstGeom>
        </p:spPr>
        <p:txBody>
          <a:bodyPr vert="horz" lIns="91440" tIns="45720" rIns="91440" bIns="45720" rtlCol="0">
            <a:normAutofit/>
          </a:bodyPr>
          <a:lstStyle/>
          <a:p>
            <a:pPr marR="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Q18. To what extent do you feel that a positive online reputation impacts a candidate’s application?</a:t>
            </a:r>
            <a:endParaRPr lang="en-US" sz="900" i="1" dirty="0">
              <a:solidFill>
                <a:srgbClr val="000000"/>
              </a:solidFill>
              <a:latin typeface="Calibri" pitchFamily="34" charset="0"/>
              <a:cs typeface="Calibri" pitchFamily="34" charset="0"/>
            </a:endParaRPr>
          </a:p>
        </p:txBody>
      </p:sp>
      <p:sp>
        <p:nvSpPr>
          <p:cNvPr id="6" name="Text Placeholder 15"/>
          <p:cNvSpPr txBox="1">
            <a:spLocks/>
          </p:cNvSpPr>
          <p:nvPr/>
        </p:nvSpPr>
        <p:spPr>
          <a:xfrm>
            <a:off x="152400" y="64008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Source: Online Reputation study (for Data Privacy Day) 						                 *Un-weighted data</a:t>
            </a:r>
            <a:endParaRPr lang="en-IN" sz="900" i="1" dirty="0" smtClean="0">
              <a:solidFill>
                <a:srgbClr val="000000"/>
              </a:solidFill>
              <a:latin typeface="Calibri" pitchFamily="34" charset="0"/>
              <a:cs typeface="Calibri" pitchFamily="34" charset="0"/>
            </a:endParaRPr>
          </a:p>
          <a:p>
            <a:pPr marL="342900" marR="0" lvl="0" indent="-342900" fontAlgn="auto">
              <a:lnSpc>
                <a:spcPct val="100000"/>
              </a:lnSpc>
              <a:spcBef>
                <a:spcPct val="20000"/>
              </a:spcBef>
              <a:spcAft>
                <a:spcPts val="0"/>
              </a:spcAft>
              <a:buClr>
                <a:schemeClr val="tx1"/>
              </a:buClr>
              <a:buSzPct val="80000"/>
              <a:tabLst/>
              <a:defRPr/>
            </a:pPr>
            <a:endParaRPr lang="en-IN" sz="900" i="1" dirty="0">
              <a:solidFill>
                <a:srgbClr val="0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4"/>
          </p:nvPr>
        </p:nvSpPr>
        <p:spPr/>
        <p:txBody>
          <a:bodyPr>
            <a:normAutofit/>
          </a:bodyPr>
          <a:lstStyle/>
          <a:p>
            <a:pPr marL="0" indent="0">
              <a:buNone/>
            </a:pPr>
            <a:r>
              <a:rPr lang="en-US" sz="1400" dirty="0" smtClean="0"/>
              <a:t>In most cases in the US, UK and France, candidates were informed that one of the reasons for the rejection of their application was due to their online reputational information. Interestingly, 58% of German respondents did not let the candidate know this was one of the reasons they were rejected.</a:t>
            </a:r>
            <a:endParaRPr lang="en-IN" sz="1400" dirty="0" smtClean="0"/>
          </a:p>
          <a:p>
            <a:endParaRPr lang="en-IN" sz="1400" dirty="0"/>
          </a:p>
        </p:txBody>
      </p:sp>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52500" y="1574800"/>
          <a:ext cx="7861300" cy="42799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Candidate made aware that rejection was based on online reputation</a:t>
            </a:r>
          </a:p>
        </p:txBody>
      </p:sp>
      <p:sp>
        <p:nvSpPr>
          <p:cNvPr id="22" name="Text Placeholder 22"/>
          <p:cNvSpPr>
            <a:spLocks noGrp="1"/>
          </p:cNvSpPr>
          <p:nvPr>
            <p:ph type="body" sz="quarter" idx="13"/>
          </p:nvPr>
        </p:nvSpPr>
        <p:spPr>
          <a:xfrm>
            <a:off x="152400" y="6172200"/>
            <a:ext cx="8839200" cy="228600"/>
          </a:xfrm>
        </p:spPr>
        <p:txBody>
          <a:bodyPr/>
          <a:lstStyle/>
          <a:p>
            <a:pPr marL="0" lvl="0" indent="0"/>
            <a:r>
              <a:rPr lang="en-US" dirty="0" smtClean="0"/>
              <a:t>Q20. Did you notify the candidate that this was (one of) the reason(s) he or she was rejected?</a:t>
            </a:r>
            <a:endParaRPr lang="en-US" dirty="0"/>
          </a:p>
        </p:txBody>
      </p:sp>
      <p:sp>
        <p:nvSpPr>
          <p:cNvPr id="12" name="TextBox 11"/>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310)</a:t>
            </a:r>
            <a:endParaRPr lang="en-US" dirty="0" smtClean="0">
              <a:latin typeface="Calibri" pitchFamily="34" charset="0"/>
              <a:cs typeface="Calibri" pitchFamily="34" charset="0"/>
            </a:endParaRPr>
          </a:p>
        </p:txBody>
      </p:sp>
      <p:sp>
        <p:nvSpPr>
          <p:cNvPr id="13" name="TextBox 12"/>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172) </a:t>
            </a:r>
            <a:endParaRPr lang="en-US" dirty="0" smtClean="0">
              <a:latin typeface="Calibri" pitchFamily="34" charset="0"/>
              <a:cs typeface="Calibri" pitchFamily="34" charset="0"/>
            </a:endParaRPr>
          </a:p>
        </p:txBody>
      </p:sp>
      <p:sp>
        <p:nvSpPr>
          <p:cNvPr id="14" name="TextBox 13"/>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83)</a:t>
            </a:r>
            <a:endParaRPr lang="en-US" dirty="0" smtClean="0">
              <a:latin typeface="Calibri" pitchFamily="34" charset="0"/>
              <a:cs typeface="Calibri" pitchFamily="34" charset="0"/>
            </a:endParaRPr>
          </a:p>
        </p:txBody>
      </p:sp>
      <p:sp>
        <p:nvSpPr>
          <p:cNvPr id="18" name="TextBox 17"/>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36)</a:t>
            </a:r>
            <a:endParaRPr lang="en-US" dirty="0" smtClean="0">
              <a:latin typeface="Calibri" pitchFamily="34" charset="0"/>
              <a:cs typeface="Calibri" pitchFamily="34" charset="0"/>
            </a:endParaRPr>
          </a:p>
        </p:txBody>
      </p:sp>
      <p:sp>
        <p:nvSpPr>
          <p:cNvPr id="19" name="TextBox 18"/>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19*)</a:t>
            </a:r>
            <a:endParaRPr lang="en-US" dirty="0" smtClean="0">
              <a:latin typeface="Calibri" pitchFamily="34" charset="0"/>
              <a:cs typeface="Calibri" pitchFamily="34" charset="0"/>
            </a:endParaRPr>
          </a:p>
        </p:txBody>
      </p:sp>
      <p:sp>
        <p:nvSpPr>
          <p:cNvPr id="20" name="TextBox 19"/>
          <p:cNvSpPr txBox="1"/>
          <p:nvPr/>
        </p:nvSpPr>
        <p:spPr>
          <a:xfrm>
            <a:off x="7904321" y="6235700"/>
            <a:ext cx="1099980" cy="230832"/>
          </a:xfrm>
          <a:prstGeom prst="rect">
            <a:avLst/>
          </a:prstGeom>
          <a:noFill/>
        </p:spPr>
        <p:txBody>
          <a:bodyPr wrap="none" rtlCol="0">
            <a:spAutoFit/>
          </a:bodyPr>
          <a:lstStyle/>
          <a:p>
            <a:pPr algn="r"/>
            <a:r>
              <a:rPr lang="en-US" sz="900" i="1" dirty="0" smtClean="0">
                <a:latin typeface="Calibri" pitchFamily="34" charset="0"/>
              </a:rPr>
              <a:t>*Small Sample Size</a:t>
            </a:r>
            <a:endParaRPr lang="en-IN" sz="900" i="1" dirty="0" smtClean="0">
              <a:latin typeface="Calibri"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4"/>
          </p:nvPr>
        </p:nvSpPr>
        <p:spPr/>
        <p:txBody>
          <a:bodyPr>
            <a:normAutofit/>
          </a:bodyPr>
          <a:lstStyle/>
          <a:p>
            <a:pPr marL="0" indent="0">
              <a:buNone/>
            </a:pPr>
            <a:r>
              <a:rPr lang="en-US" sz="1400" dirty="0" smtClean="0"/>
              <a:t>Mostly, the reasons for rejecting a candidate are due to concerns about the candidates lifestyle, inappropriate comments/text written by the candidate themselves or unsuitable photos/videos/information.</a:t>
            </a:r>
            <a:endParaRPr lang="en-IN" sz="1400" dirty="0" smtClean="0"/>
          </a:p>
          <a:p>
            <a:pPr marL="0" indent="0"/>
            <a:endParaRPr lang="en-IN" sz="1400" dirty="0"/>
          </a:p>
        </p:txBody>
      </p:sp>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0" y="1473200"/>
          <a:ext cx="4746171" cy="4521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a:xfrm>
            <a:off x="152400" y="317500"/>
            <a:ext cx="8839200" cy="381000"/>
          </a:xfrm>
        </p:spPr>
        <p:txBody>
          <a:bodyPr/>
          <a:lstStyle/>
          <a:p>
            <a:r>
              <a:rPr lang="en-IN" dirty="0" smtClean="0"/>
              <a:t>Online Reputation and its role in candidate rejection </a:t>
            </a:r>
          </a:p>
        </p:txBody>
      </p:sp>
      <p:sp>
        <p:nvSpPr>
          <p:cNvPr id="10" name="Text Placeholder 22"/>
          <p:cNvSpPr>
            <a:spLocks noGrp="1"/>
          </p:cNvSpPr>
          <p:nvPr>
            <p:ph type="body" sz="quarter" idx="13"/>
          </p:nvPr>
        </p:nvSpPr>
        <p:spPr>
          <a:xfrm>
            <a:off x="152400" y="6172200"/>
            <a:ext cx="8839200" cy="228600"/>
          </a:xfrm>
        </p:spPr>
        <p:txBody>
          <a:bodyPr/>
          <a:lstStyle/>
          <a:p>
            <a:pPr marL="0" lvl="0" indent="0"/>
            <a:r>
              <a:rPr lang="en-IN" dirty="0" smtClean="0"/>
              <a:t>Q21. </a:t>
            </a:r>
            <a:r>
              <a:rPr lang="en-US" dirty="0" smtClean="0"/>
              <a:t>Which of the following types of online reputational information impacted your decision to reject the candidate?</a:t>
            </a:r>
            <a:endParaRPr lang="en-US" dirty="0"/>
          </a:p>
        </p:txBody>
      </p:sp>
      <p:graphicFrame>
        <p:nvGraphicFramePr>
          <p:cNvPr id="9" name="Content Placeholder 18"/>
          <p:cNvGraphicFramePr>
            <a:graphicFrameLocks/>
          </p:cNvGraphicFramePr>
          <p:nvPr/>
        </p:nvGraphicFramePr>
        <p:xfrm>
          <a:off x="4615543" y="1473200"/>
          <a:ext cx="4528457" cy="4521200"/>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Connector 11"/>
          <p:cNvCxnSpPr/>
          <p:nvPr/>
        </p:nvCxnSpPr>
        <p:spPr>
          <a:xfrm rot="5400000">
            <a:off x="2670629" y="3628571"/>
            <a:ext cx="3918857" cy="1588"/>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37400" y="1308100"/>
            <a:ext cx="612668" cy="261610"/>
          </a:xfrm>
          <a:prstGeom prst="rect">
            <a:avLst/>
          </a:prstGeom>
          <a:noFill/>
        </p:spPr>
        <p:txBody>
          <a:bodyPr wrap="none" rtlCol="0">
            <a:spAutoFit/>
          </a:bodyPr>
          <a:lstStyle/>
          <a:p>
            <a:r>
              <a:rPr lang="en-US" sz="1100" b="1" dirty="0" smtClean="0">
                <a:latin typeface="Calibri" pitchFamily="34" charset="0"/>
                <a:cs typeface="Calibri" pitchFamily="34" charset="0"/>
              </a:rPr>
              <a:t>Contd..</a:t>
            </a:r>
            <a:endParaRPr lang="en-IN" sz="1100" b="1" dirty="0" smtClean="0">
              <a:latin typeface="Calibri" pitchFamily="34" charset="0"/>
              <a:cs typeface="Calibri" pitchFamily="34" charset="0"/>
            </a:endParaRPr>
          </a:p>
        </p:txBody>
      </p:sp>
      <p:graphicFrame>
        <p:nvGraphicFramePr>
          <p:cNvPr id="13" name="Content Placeholder 18"/>
          <p:cNvGraphicFramePr>
            <a:graphicFrameLocks/>
          </p:cNvGraphicFramePr>
          <p:nvPr/>
        </p:nvGraphicFramePr>
        <p:xfrm>
          <a:off x="1277257" y="5936342"/>
          <a:ext cx="6705600" cy="333829"/>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7976695" y="6083300"/>
            <a:ext cx="1167306" cy="230832"/>
          </a:xfrm>
          <a:prstGeom prst="rect">
            <a:avLst/>
          </a:prstGeom>
          <a:noFill/>
        </p:spPr>
        <p:txBody>
          <a:bodyPr wrap="none" rtlCol="0">
            <a:spAutoFit/>
          </a:bodyPr>
          <a:lstStyle/>
          <a:p>
            <a:pPr algn="r"/>
            <a:r>
              <a:rPr lang="en-US" sz="900" i="1" dirty="0" smtClean="0"/>
              <a:t>*Small Sample Size</a:t>
            </a:r>
            <a:endParaRPr lang="en-IN" sz="900" i="1"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425700"/>
            <a:ext cx="8839200" cy="381000"/>
          </a:xfrm>
        </p:spPr>
        <p:txBody>
          <a:bodyPr/>
          <a:lstStyle/>
          <a:p>
            <a:pPr algn="ctr"/>
            <a:r>
              <a:rPr lang="en-US" sz="3200" dirty="0" smtClean="0"/>
              <a:t>Online Reputation Management</a:t>
            </a:r>
            <a:endParaRPr lang="en-US" sz="32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Online Reputation</a:t>
            </a:r>
            <a:endParaRPr lang="en-IN" dirty="0"/>
          </a:p>
        </p:txBody>
      </p:sp>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2205038"/>
          <a:ext cx="8001000" cy="3708400"/>
        </p:xfrm>
        <a:graphic>
          <a:graphicData uri="http://schemas.openxmlformats.org/drawingml/2006/chart">
            <c:chart xmlns:c="http://schemas.openxmlformats.org/drawingml/2006/chart" xmlns:r="http://schemas.openxmlformats.org/officeDocument/2006/relationships" r:id="rId2"/>
          </a:graphicData>
        </a:graphic>
      </p:graphicFrame>
      <p:sp>
        <p:nvSpPr>
          <p:cNvPr id="17" name="Text Placeholder 16"/>
          <p:cNvSpPr>
            <a:spLocks noGrp="1"/>
          </p:cNvSpPr>
          <p:nvPr>
            <p:ph type="body" sz="quarter" idx="14"/>
          </p:nvPr>
        </p:nvSpPr>
        <p:spPr/>
        <p:txBody>
          <a:bodyPr/>
          <a:lstStyle/>
          <a:p>
            <a:r>
              <a:rPr lang="en-US" dirty="0" smtClean="0"/>
              <a:t>Most US HR/Recruiters are very concerned about their own online reputation. While this is the case in the UK too, their counterparts in Germany and particularly France, do not seem to be as concerned.</a:t>
            </a:r>
            <a:endParaRPr lang="en-IN" dirty="0" smtClean="0"/>
          </a:p>
        </p:txBody>
      </p:sp>
      <p:sp>
        <p:nvSpPr>
          <p:cNvPr id="27" name="Text Placeholder 3"/>
          <p:cNvSpPr>
            <a:spLocks noGrp="1"/>
          </p:cNvSpPr>
          <p:nvPr>
            <p:ph type="body" sz="quarter" idx="13"/>
          </p:nvPr>
        </p:nvSpPr>
        <p:spPr>
          <a:xfrm>
            <a:off x="152400" y="6172200"/>
            <a:ext cx="8839200" cy="228600"/>
          </a:xfrm>
        </p:spPr>
        <p:txBody>
          <a:bodyPr/>
          <a:lstStyle/>
          <a:p>
            <a:r>
              <a:rPr lang="en-IN" dirty="0" smtClean="0"/>
              <a:t>Q2. Which of the following statements best describes how you think about your online reputation: (People’s perception of you based on the content posted by you or about you online).</a:t>
            </a:r>
          </a:p>
          <a:p>
            <a:endParaRPr lang="en-IN" dirty="0"/>
          </a:p>
        </p:txBody>
      </p:sp>
      <p:sp>
        <p:nvSpPr>
          <p:cNvPr id="25" name="TextBox 24"/>
          <p:cNvSpPr txBox="1"/>
          <p:nvPr/>
        </p:nvSpPr>
        <p:spPr>
          <a:xfrm>
            <a:off x="1367972"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6" name="TextBox 25"/>
          <p:cNvSpPr txBox="1"/>
          <p:nvPr/>
        </p:nvSpPr>
        <p:spPr>
          <a:xfrm>
            <a:off x="2656115"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8" name="TextBox 27"/>
          <p:cNvSpPr txBox="1"/>
          <p:nvPr/>
        </p:nvSpPr>
        <p:spPr>
          <a:xfrm>
            <a:off x="3884386"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9" name="TextBox 28"/>
          <p:cNvSpPr txBox="1"/>
          <p:nvPr/>
        </p:nvSpPr>
        <p:spPr>
          <a:xfrm>
            <a:off x="5156200"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30" name="TextBox 29"/>
          <p:cNvSpPr txBox="1"/>
          <p:nvPr/>
        </p:nvSpPr>
        <p:spPr>
          <a:xfrm>
            <a:off x="6369957"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0" name="Content Placeholder 9"/>
          <p:cNvGraphicFramePr>
            <a:graphicFrameLocks noGrp="1"/>
          </p:cNvGraphicFramePr>
          <p:nvPr>
            <p:ph sz="quarter" idx="15"/>
          </p:nvPr>
        </p:nvGraphicFramePr>
        <p:xfrm>
          <a:off x="939800" y="1727200"/>
          <a:ext cx="8216900" cy="4114800"/>
        </p:xfrm>
        <a:graphic>
          <a:graphicData uri="http://schemas.openxmlformats.org/drawingml/2006/chart">
            <c:chart xmlns:c="http://schemas.openxmlformats.org/drawingml/2006/chart" xmlns:r="http://schemas.openxmlformats.org/officeDocument/2006/relationships" r:id="rId2"/>
          </a:graphicData>
        </a:graphic>
      </p:graphicFrame>
      <p:sp>
        <p:nvSpPr>
          <p:cNvPr id="15" name="Title 6"/>
          <p:cNvSpPr>
            <a:spLocks noGrp="1"/>
          </p:cNvSpPr>
          <p:nvPr>
            <p:ph type="title"/>
          </p:nvPr>
        </p:nvSpPr>
        <p:spPr>
          <a:xfrm>
            <a:off x="152400" y="317500"/>
            <a:ext cx="8839200" cy="381000"/>
          </a:xfrm>
        </p:spPr>
        <p:txBody>
          <a:bodyPr/>
          <a:lstStyle/>
          <a:p>
            <a:r>
              <a:rPr lang="en-IN" dirty="0" smtClean="0"/>
              <a:t>Responsibility for protecting online information </a:t>
            </a:r>
          </a:p>
        </p:txBody>
      </p:sp>
      <p:sp>
        <p:nvSpPr>
          <p:cNvPr id="17" name="Text Placeholder 16"/>
          <p:cNvSpPr>
            <a:spLocks noGrp="1"/>
          </p:cNvSpPr>
          <p:nvPr>
            <p:ph type="body" sz="quarter" idx="14"/>
          </p:nvPr>
        </p:nvSpPr>
        <p:spPr/>
        <p:txBody>
          <a:bodyPr>
            <a:normAutofit/>
          </a:bodyPr>
          <a:lstStyle/>
          <a:p>
            <a:pPr marL="0" indent="0">
              <a:buNone/>
            </a:pPr>
            <a:r>
              <a:rPr lang="en-US" sz="1400" dirty="0" smtClean="0"/>
              <a:t>While HR/ Recruitment professionals in the US believe that the responsibility for protecting someone's online reputation lies entirely with the individual concerned, in Europe it is more widely believed that websites should also help individuals manage their online reputation.</a:t>
            </a:r>
            <a:endParaRPr lang="en-IN" sz="1400" dirty="0" smtClean="0"/>
          </a:p>
          <a:p>
            <a:endParaRPr lang="en-IN" sz="1400" dirty="0"/>
          </a:p>
        </p:txBody>
      </p:sp>
      <p:sp>
        <p:nvSpPr>
          <p:cNvPr id="22" name="Text Placeholder 22"/>
          <p:cNvSpPr>
            <a:spLocks noGrp="1"/>
          </p:cNvSpPr>
          <p:nvPr>
            <p:ph type="body" sz="quarter" idx="13"/>
          </p:nvPr>
        </p:nvSpPr>
        <p:spPr>
          <a:xfrm>
            <a:off x="152400" y="6172200"/>
            <a:ext cx="8839200" cy="228600"/>
          </a:xfrm>
        </p:spPr>
        <p:txBody>
          <a:bodyPr/>
          <a:lstStyle/>
          <a:p>
            <a:pPr marL="0" lvl="0" indent="0"/>
            <a:r>
              <a:rPr lang="en-US" dirty="0" smtClean="0"/>
              <a:t>Q22. Where do you believe responsibility resides in protecting an individual’s online reputation?</a:t>
            </a:r>
            <a:endParaRPr lang="en-US" dirty="0"/>
          </a:p>
        </p:txBody>
      </p:sp>
      <p:sp>
        <p:nvSpPr>
          <p:cNvPr id="19" name="TextBox 18"/>
          <p:cNvSpPr txBox="1"/>
          <p:nvPr/>
        </p:nvSpPr>
        <p:spPr>
          <a:xfrm>
            <a:off x="1309916" y="5749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6" name="TextBox 25"/>
          <p:cNvSpPr txBox="1"/>
          <p:nvPr/>
        </p:nvSpPr>
        <p:spPr>
          <a:xfrm>
            <a:off x="2452919" y="57621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7" name="TextBox 26"/>
          <p:cNvSpPr txBox="1"/>
          <p:nvPr/>
        </p:nvSpPr>
        <p:spPr>
          <a:xfrm>
            <a:off x="3637648"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8" name="TextBox 27"/>
          <p:cNvSpPr txBox="1"/>
          <p:nvPr/>
        </p:nvSpPr>
        <p:spPr>
          <a:xfrm>
            <a:off x="4764322" y="5787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9" name="TextBox 28"/>
          <p:cNvSpPr txBox="1"/>
          <p:nvPr/>
        </p:nvSpPr>
        <p:spPr>
          <a:xfrm>
            <a:off x="5920023" y="5774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p:cNvSpPr>
            <a:spLocks noGrp="1"/>
          </p:cNvSpPr>
          <p:nvPr>
            <p:ph type="body" sz="quarter" idx="12"/>
          </p:nvPr>
        </p:nvSpPr>
        <p:spPr/>
        <p:txBody>
          <a:bodyPr/>
          <a:lstStyle/>
          <a:p>
            <a:r>
              <a:rPr lang="en-US" dirty="0" smtClean="0"/>
              <a:t>Source: Online Reputation study (for Data Privacy Day) 						                 *Un-weighted data</a:t>
            </a:r>
            <a:endParaRPr lang="en-IN" dirty="0" smtClean="0"/>
          </a:p>
          <a:p>
            <a:endParaRPr lang="en-IN" dirty="0"/>
          </a:p>
        </p:txBody>
      </p:sp>
      <p:graphicFrame>
        <p:nvGraphicFramePr>
          <p:cNvPr id="19" name="Content Placeholder 18"/>
          <p:cNvGraphicFramePr>
            <a:graphicFrameLocks noGrp="1"/>
          </p:cNvGraphicFramePr>
          <p:nvPr>
            <p:ph sz="quarter" idx="15"/>
          </p:nvPr>
        </p:nvGraphicFramePr>
        <p:xfrm>
          <a:off x="152399" y="1777105"/>
          <a:ext cx="4470401" cy="42037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6"/>
          <p:cNvSpPr>
            <a:spLocks noGrp="1"/>
          </p:cNvSpPr>
          <p:nvPr>
            <p:ph type="title"/>
          </p:nvPr>
        </p:nvSpPr>
        <p:spPr/>
        <p:txBody>
          <a:bodyPr/>
          <a:lstStyle/>
          <a:p>
            <a:r>
              <a:rPr lang="en-IN" dirty="0" smtClean="0"/>
              <a:t>Steps taken to protect online reputation</a:t>
            </a:r>
            <a:endParaRPr lang="en-IN" dirty="0"/>
          </a:p>
        </p:txBody>
      </p:sp>
      <p:sp>
        <p:nvSpPr>
          <p:cNvPr id="8" name="Text Placeholder 7"/>
          <p:cNvSpPr>
            <a:spLocks noGrp="1"/>
          </p:cNvSpPr>
          <p:nvPr>
            <p:ph type="body" sz="quarter" idx="14"/>
          </p:nvPr>
        </p:nvSpPr>
        <p:spPr/>
        <p:txBody>
          <a:bodyPr>
            <a:normAutofit/>
          </a:bodyPr>
          <a:lstStyle/>
          <a:p>
            <a:pPr marL="0" indent="0">
              <a:buNone/>
            </a:pPr>
            <a:r>
              <a:rPr lang="en-IN" sz="1400" dirty="0" smtClean="0"/>
              <a:t>Doing a self search and checking what other people have to say about them on various sites are the most common steps taken by US HR/Recruiters in the last six months to manage their online reputation. Across Europe too, searching for your own name using a search engine seems to be the most popular method to manage online reputation.</a:t>
            </a:r>
          </a:p>
        </p:txBody>
      </p:sp>
      <p:sp>
        <p:nvSpPr>
          <p:cNvPr id="18" name="Text Placeholder 3"/>
          <p:cNvSpPr>
            <a:spLocks noGrp="1"/>
          </p:cNvSpPr>
          <p:nvPr>
            <p:ph type="body" sz="quarter" idx="13"/>
          </p:nvPr>
        </p:nvSpPr>
        <p:spPr>
          <a:xfrm>
            <a:off x="152400" y="6172200"/>
            <a:ext cx="8839200" cy="228600"/>
          </a:xfrm>
        </p:spPr>
        <p:txBody>
          <a:bodyPr/>
          <a:lstStyle/>
          <a:p>
            <a:r>
              <a:rPr lang="en-IN" dirty="0" smtClean="0"/>
              <a:t>Q5. In the last six months, which of the following steps (if any) have you taken to protect your online reputation? </a:t>
            </a:r>
            <a:endParaRPr lang="en-IN" dirty="0"/>
          </a:p>
        </p:txBody>
      </p:sp>
      <p:graphicFrame>
        <p:nvGraphicFramePr>
          <p:cNvPr id="10" name="Content Placeholder 18"/>
          <p:cNvGraphicFramePr>
            <a:graphicFrameLocks/>
          </p:cNvGraphicFramePr>
          <p:nvPr/>
        </p:nvGraphicFramePr>
        <p:xfrm>
          <a:off x="4680856" y="1777105"/>
          <a:ext cx="4274457" cy="42037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6857973" y="1612899"/>
            <a:ext cx="649601" cy="276999"/>
          </a:xfrm>
          <a:prstGeom prst="rect">
            <a:avLst/>
          </a:prstGeom>
          <a:noFill/>
        </p:spPr>
        <p:txBody>
          <a:bodyPr wrap="none" rtlCol="0">
            <a:spAutoFit/>
          </a:bodyPr>
          <a:lstStyle/>
          <a:p>
            <a:r>
              <a:rPr lang="en-US" sz="1200" b="1" dirty="0" smtClean="0">
                <a:latin typeface="Calibri" pitchFamily="34" charset="0"/>
                <a:cs typeface="Calibri" pitchFamily="34" charset="0"/>
              </a:rPr>
              <a:t>Contd..</a:t>
            </a:r>
            <a:endParaRPr lang="en-IN" sz="1200" b="1" dirty="0" smtClean="0">
              <a:latin typeface="Calibri" pitchFamily="34" charset="0"/>
              <a:cs typeface="Calibri" pitchFamily="34" charset="0"/>
            </a:endParaRPr>
          </a:p>
        </p:txBody>
      </p:sp>
      <p:graphicFrame>
        <p:nvGraphicFramePr>
          <p:cNvPr id="12" name="Content Placeholder 18"/>
          <p:cNvGraphicFramePr>
            <a:graphicFrameLocks/>
          </p:cNvGraphicFramePr>
          <p:nvPr/>
        </p:nvGraphicFramePr>
        <p:xfrm>
          <a:off x="901700" y="5981700"/>
          <a:ext cx="7734300" cy="292100"/>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Straight Connector 13"/>
          <p:cNvCxnSpPr/>
          <p:nvPr/>
        </p:nvCxnSpPr>
        <p:spPr>
          <a:xfrm rot="5400000">
            <a:off x="2667000" y="3937000"/>
            <a:ext cx="37846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70200"/>
            <a:ext cx="8839200" cy="381000"/>
          </a:xfrm>
        </p:spPr>
        <p:txBody>
          <a:bodyPr/>
          <a:lstStyle/>
          <a:p>
            <a:pPr algn="ctr"/>
            <a:r>
              <a:rPr lang="en-US" sz="3200" dirty="0" smtClean="0"/>
              <a:t>Demographics</a:t>
            </a:r>
            <a:endParaRPr lang="en-US" sz="32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4"/>
          <p:cNvSpPr>
            <a:spLocks noGrp="1"/>
          </p:cNvSpPr>
          <p:nvPr>
            <p:ph type="title"/>
          </p:nvPr>
        </p:nvSpPr>
        <p:spPr>
          <a:xfrm>
            <a:off x="304800" y="635000"/>
            <a:ext cx="8839200" cy="381000"/>
          </a:xfrm>
        </p:spPr>
        <p:txBody>
          <a:bodyPr/>
          <a:lstStyle/>
          <a:p>
            <a:r>
              <a:rPr lang="en-US" dirty="0" smtClean="0"/>
              <a:t>Profile of HR/Recruitment respondents</a:t>
            </a:r>
            <a:endParaRPr lang="en-IN" dirty="0"/>
          </a:p>
        </p:txBody>
      </p:sp>
      <p:graphicFrame>
        <p:nvGraphicFramePr>
          <p:cNvPr id="10" name="Content Placeholder 9"/>
          <p:cNvGraphicFramePr>
            <a:graphicFrameLocks noGrp="1"/>
          </p:cNvGraphicFramePr>
          <p:nvPr>
            <p:ph sz="quarter" idx="15"/>
          </p:nvPr>
        </p:nvGraphicFramePr>
        <p:xfrm>
          <a:off x="0" y="1364342"/>
          <a:ext cx="3013528" cy="48042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ontent Placeholder 9"/>
          <p:cNvGraphicFramePr>
            <a:graphicFrameLocks/>
          </p:cNvGraphicFramePr>
          <p:nvPr/>
        </p:nvGraphicFramePr>
        <p:xfrm>
          <a:off x="3140529" y="1364342"/>
          <a:ext cx="3013528" cy="480422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9"/>
          <p:cNvGraphicFramePr>
            <a:graphicFrameLocks/>
          </p:cNvGraphicFramePr>
          <p:nvPr/>
        </p:nvGraphicFramePr>
        <p:xfrm>
          <a:off x="6130472" y="1364342"/>
          <a:ext cx="3013528" cy="4804229"/>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1204686" y="1335311"/>
            <a:ext cx="891591" cy="307777"/>
          </a:xfrm>
          <a:prstGeom prst="rect">
            <a:avLst/>
          </a:prstGeom>
          <a:noFill/>
        </p:spPr>
        <p:txBody>
          <a:bodyPr wrap="none" rtlCol="0">
            <a:spAutoFit/>
          </a:bodyPr>
          <a:lstStyle/>
          <a:p>
            <a:pPr algn="ctr"/>
            <a:r>
              <a:rPr lang="en-US" sz="1400" b="1" dirty="0" smtClean="0"/>
              <a:t>Gender </a:t>
            </a:r>
            <a:endParaRPr lang="en-IN" sz="1400" b="1" dirty="0" smtClean="0"/>
          </a:p>
        </p:txBody>
      </p:sp>
      <p:sp>
        <p:nvSpPr>
          <p:cNvPr id="8" name="TextBox 7"/>
          <p:cNvSpPr txBox="1"/>
          <p:nvPr/>
        </p:nvSpPr>
        <p:spPr>
          <a:xfrm>
            <a:off x="4397829" y="1335311"/>
            <a:ext cx="527709" cy="307777"/>
          </a:xfrm>
          <a:prstGeom prst="rect">
            <a:avLst/>
          </a:prstGeom>
          <a:noFill/>
        </p:spPr>
        <p:txBody>
          <a:bodyPr wrap="none" rtlCol="0">
            <a:spAutoFit/>
          </a:bodyPr>
          <a:lstStyle/>
          <a:p>
            <a:pPr algn="ctr"/>
            <a:r>
              <a:rPr lang="en-US" sz="1400" b="1" dirty="0" smtClean="0"/>
              <a:t>Age</a:t>
            </a:r>
            <a:endParaRPr lang="en-IN" sz="1400" b="1" dirty="0" smtClean="0"/>
          </a:p>
        </p:txBody>
      </p:sp>
      <p:sp>
        <p:nvSpPr>
          <p:cNvPr id="9" name="TextBox 8"/>
          <p:cNvSpPr txBox="1"/>
          <p:nvPr/>
        </p:nvSpPr>
        <p:spPr>
          <a:xfrm>
            <a:off x="7213604" y="1335311"/>
            <a:ext cx="1202573" cy="307777"/>
          </a:xfrm>
          <a:prstGeom prst="rect">
            <a:avLst/>
          </a:prstGeom>
          <a:noFill/>
        </p:spPr>
        <p:txBody>
          <a:bodyPr wrap="none" rtlCol="0">
            <a:spAutoFit/>
          </a:bodyPr>
          <a:lstStyle/>
          <a:p>
            <a:pPr algn="ctr"/>
            <a:r>
              <a:rPr lang="en-US" sz="1400" b="1" dirty="0" smtClean="0"/>
              <a:t>Occupation</a:t>
            </a:r>
            <a:endParaRPr lang="en-IN" sz="1400" b="1" dirty="0" smtClean="0"/>
          </a:p>
        </p:txBody>
      </p:sp>
      <p:sp>
        <p:nvSpPr>
          <p:cNvPr id="13" name="Text Placeholder 15"/>
          <p:cNvSpPr>
            <a:spLocks noGrp="1"/>
          </p:cNvSpPr>
          <p:nvPr>
            <p:ph type="body" sz="quarter" idx="12"/>
          </p:nvPr>
        </p:nvSpPr>
        <p:spPr>
          <a:xfrm>
            <a:off x="152400" y="6400800"/>
            <a:ext cx="8839200" cy="228600"/>
          </a:xfrm>
        </p:spPr>
        <p:txBody>
          <a:bodyPr/>
          <a:lstStyle/>
          <a:p>
            <a:r>
              <a:rPr lang="en-US" dirty="0" smtClean="0"/>
              <a:t>Source: Online Reputation study (for Data Privacy Day) 						                 *Un-weighted data</a:t>
            </a:r>
            <a:endParaRPr lang="en-IN" dirty="0" smtClean="0"/>
          </a:p>
          <a:p>
            <a:endParaRPr lang="en-IN" dirty="0"/>
          </a:p>
        </p:txBody>
      </p:sp>
      <p:sp>
        <p:nvSpPr>
          <p:cNvPr id="14" name="Text Placeholder 3"/>
          <p:cNvSpPr>
            <a:spLocks noGrp="1"/>
          </p:cNvSpPr>
          <p:nvPr>
            <p:ph type="body" sz="quarter" idx="13"/>
          </p:nvPr>
        </p:nvSpPr>
        <p:spPr>
          <a:xfrm>
            <a:off x="152400" y="6172200"/>
            <a:ext cx="8839200" cy="228600"/>
          </a:xfrm>
        </p:spPr>
        <p:txBody>
          <a:bodyPr/>
          <a:lstStyle/>
          <a:p>
            <a:r>
              <a:rPr lang="en-US" dirty="0" smtClean="0"/>
              <a:t>S1. Please indicate your gender. S2. In which age category do you fall?. S3. Please indicate your occupation</a:t>
            </a:r>
            <a:endParaRPr lang="en-IN" dirty="0" smtClean="0"/>
          </a:p>
          <a:p>
            <a:endParaRPr lang="en-IN" dirty="0" smtClean="0"/>
          </a:p>
          <a:p>
            <a:endParaRPr lang="en-IN" dirty="0" smtClean="0"/>
          </a:p>
          <a:p>
            <a:endParaRPr lang="en-IN" dirty="0"/>
          </a:p>
        </p:txBody>
      </p:sp>
      <p:cxnSp>
        <p:nvCxnSpPr>
          <p:cNvPr id="21" name="Straight Connector 20"/>
          <p:cNvCxnSpPr/>
          <p:nvPr/>
        </p:nvCxnSpPr>
        <p:spPr>
          <a:xfrm rot="5400000">
            <a:off x="1155700" y="3390900"/>
            <a:ext cx="37846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7972" y="20537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3" name="TextBox 22"/>
          <p:cNvSpPr txBox="1"/>
          <p:nvPr/>
        </p:nvSpPr>
        <p:spPr>
          <a:xfrm>
            <a:off x="97972" y="2866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4" name="TextBox 23"/>
          <p:cNvSpPr txBox="1"/>
          <p:nvPr/>
        </p:nvSpPr>
        <p:spPr>
          <a:xfrm>
            <a:off x="97972" y="3717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5" name="TextBox 24"/>
          <p:cNvSpPr txBox="1"/>
          <p:nvPr/>
        </p:nvSpPr>
        <p:spPr>
          <a:xfrm>
            <a:off x="97972" y="45429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26" name="TextBox 25"/>
          <p:cNvSpPr txBox="1"/>
          <p:nvPr/>
        </p:nvSpPr>
        <p:spPr>
          <a:xfrm>
            <a:off x="97972" y="5266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27" name="TextBox 26"/>
          <p:cNvSpPr txBox="1"/>
          <p:nvPr/>
        </p:nvSpPr>
        <p:spPr>
          <a:xfrm>
            <a:off x="3260272" y="20537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28" name="TextBox 27"/>
          <p:cNvSpPr txBox="1"/>
          <p:nvPr/>
        </p:nvSpPr>
        <p:spPr>
          <a:xfrm>
            <a:off x="3260272" y="2866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29" name="TextBox 28"/>
          <p:cNvSpPr txBox="1"/>
          <p:nvPr/>
        </p:nvSpPr>
        <p:spPr>
          <a:xfrm>
            <a:off x="3260272" y="3717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30" name="TextBox 29"/>
          <p:cNvSpPr txBox="1"/>
          <p:nvPr/>
        </p:nvSpPr>
        <p:spPr>
          <a:xfrm>
            <a:off x="3260272" y="45429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31" name="TextBox 30"/>
          <p:cNvSpPr txBox="1"/>
          <p:nvPr/>
        </p:nvSpPr>
        <p:spPr>
          <a:xfrm>
            <a:off x="3260272" y="5266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32" name="TextBox 31"/>
          <p:cNvSpPr txBox="1"/>
          <p:nvPr/>
        </p:nvSpPr>
        <p:spPr>
          <a:xfrm>
            <a:off x="6244772" y="20537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1106)</a:t>
            </a:r>
            <a:endParaRPr lang="en-US" dirty="0" smtClean="0">
              <a:latin typeface="Calibri" pitchFamily="34" charset="0"/>
              <a:cs typeface="Calibri" pitchFamily="34" charset="0"/>
            </a:endParaRPr>
          </a:p>
        </p:txBody>
      </p:sp>
      <p:sp>
        <p:nvSpPr>
          <p:cNvPr id="33" name="TextBox 32"/>
          <p:cNvSpPr txBox="1"/>
          <p:nvPr/>
        </p:nvSpPr>
        <p:spPr>
          <a:xfrm>
            <a:off x="6244772" y="28665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275) </a:t>
            </a:r>
            <a:endParaRPr lang="en-US" dirty="0" smtClean="0">
              <a:latin typeface="Calibri" pitchFamily="34" charset="0"/>
              <a:cs typeface="Calibri" pitchFamily="34" charset="0"/>
            </a:endParaRPr>
          </a:p>
        </p:txBody>
      </p:sp>
      <p:sp>
        <p:nvSpPr>
          <p:cNvPr id="34" name="TextBox 33"/>
          <p:cNvSpPr txBox="1"/>
          <p:nvPr/>
        </p:nvSpPr>
        <p:spPr>
          <a:xfrm>
            <a:off x="6244772" y="37174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sp>
        <p:nvSpPr>
          <p:cNvPr id="35" name="TextBox 34"/>
          <p:cNvSpPr txBox="1"/>
          <p:nvPr/>
        </p:nvSpPr>
        <p:spPr>
          <a:xfrm>
            <a:off x="6244772" y="45429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279)</a:t>
            </a:r>
            <a:endParaRPr lang="en-US" dirty="0" smtClean="0">
              <a:latin typeface="Calibri" pitchFamily="34" charset="0"/>
              <a:cs typeface="Calibri" pitchFamily="34" charset="0"/>
            </a:endParaRPr>
          </a:p>
        </p:txBody>
      </p:sp>
      <p:sp>
        <p:nvSpPr>
          <p:cNvPr id="36" name="TextBox 35"/>
          <p:cNvSpPr txBox="1"/>
          <p:nvPr/>
        </p:nvSpPr>
        <p:spPr>
          <a:xfrm>
            <a:off x="6244772" y="5266871"/>
            <a:ext cx="673100" cy="246221"/>
          </a:xfrm>
          <a:prstGeom prst="rect">
            <a:avLst/>
          </a:prstGeom>
          <a:noFill/>
        </p:spPr>
        <p:txBody>
          <a:bodyPr wrap="square" rtlCol="0">
            <a:spAutoFit/>
          </a:bodyPr>
          <a:lstStyle/>
          <a:p>
            <a:pPr algn="ctr"/>
            <a:r>
              <a:rPr lang="en-US" sz="1000" dirty="0" smtClean="0">
                <a:latin typeface="Calibri" pitchFamily="34" charset="0"/>
                <a:cs typeface="Calibri" pitchFamily="34" charset="0"/>
              </a:rPr>
              <a:t>(n=</a:t>
            </a:r>
            <a:r>
              <a:rPr lang="en-US" sz="1000" dirty="0" smtClean="0">
                <a:solidFill>
                  <a:srgbClr val="000000"/>
                </a:solidFill>
                <a:latin typeface="Calibri" pitchFamily="34" charset="0"/>
                <a:cs typeface="Calibri" pitchFamily="34" charset="0"/>
              </a:rPr>
              <a:t>276)</a:t>
            </a:r>
            <a:endParaRPr lang="en-US" dirty="0" smtClean="0">
              <a:latin typeface="Calibri" pitchFamily="34" charset="0"/>
              <a:cs typeface="Calibri" pitchFamily="34" charset="0"/>
            </a:endParaRPr>
          </a:p>
        </p:txBody>
      </p:sp>
      <p:cxnSp>
        <p:nvCxnSpPr>
          <p:cNvPr id="37" name="Straight Connector 36"/>
          <p:cNvCxnSpPr/>
          <p:nvPr/>
        </p:nvCxnSpPr>
        <p:spPr>
          <a:xfrm rot="5400000">
            <a:off x="4203700" y="3390900"/>
            <a:ext cx="3784600" cy="0"/>
          </a:xfrm>
          <a:prstGeom prst="line">
            <a:avLst/>
          </a:prstGeom>
          <a:ln>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1" indent="-342900">
              <a:buClr>
                <a:schemeClr val="tx1"/>
              </a:buClr>
              <a:buSzPct val="80000"/>
              <a:buBlip>
                <a:blip r:embed="rId2"/>
              </a:buBlip>
            </a:pPr>
            <a:r>
              <a:rPr lang="en-US" sz="1600" dirty="0" smtClean="0"/>
              <a:t>Most of those surveyed do not believe that there has been any positive or negative impact on their chances of getting a job or getting admission in a college, because of their online reputation.</a:t>
            </a:r>
          </a:p>
          <a:p>
            <a:pPr marL="342900" lvl="1" indent="-342900">
              <a:buClr>
                <a:schemeClr val="tx1"/>
              </a:buClr>
              <a:buSzPct val="80000"/>
              <a:buBlip>
                <a:blip r:embed="rId2"/>
              </a:buBlip>
            </a:pPr>
            <a:r>
              <a:rPr lang="en-US" sz="1600" dirty="0" smtClean="0"/>
              <a:t>Online reputations matter when trying to meet people socially, but the extent to which it matters is closely tied to age </a:t>
            </a:r>
          </a:p>
          <a:p>
            <a:pPr lvl="1"/>
            <a:r>
              <a:rPr lang="en-US" dirty="0" smtClean="0"/>
              <a:t>There is a predictable decline in the importance of this information by age. Presumably, this is due to three age related factors: older users are likely to have placed less information about themselves online, are less likely to post content about themselves that could be seen as detrimental, and are less likely to be actively trying to expand their social networks.</a:t>
            </a:r>
            <a:endParaRPr lang="en-US" dirty="0"/>
          </a:p>
        </p:txBody>
      </p:sp>
      <p:sp>
        <p:nvSpPr>
          <p:cNvPr id="3" name="Title 2"/>
          <p:cNvSpPr>
            <a:spLocks noGrp="1"/>
          </p:cNvSpPr>
          <p:nvPr>
            <p:ph type="title"/>
          </p:nvPr>
        </p:nvSpPr>
        <p:spPr/>
        <p:txBody>
          <a:bodyPr/>
          <a:lstStyle/>
          <a:p>
            <a:r>
              <a:rPr lang="en-US" dirty="0" smtClean="0"/>
              <a:t>The impact of online reputation on personal life</a:t>
            </a:r>
            <a:endParaRPr lang="en-US" dirty="0"/>
          </a:p>
        </p:txBody>
      </p:sp>
      <p:graphicFrame>
        <p:nvGraphicFramePr>
          <p:cNvPr id="4" name="Content Placeholder 6"/>
          <p:cNvGraphicFramePr>
            <a:graphicFrameLocks/>
          </p:cNvGraphicFramePr>
          <p:nvPr/>
        </p:nvGraphicFramePr>
        <p:xfrm>
          <a:off x="312057" y="2859314"/>
          <a:ext cx="8483600" cy="329111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3"/>
          <p:cNvSpPr txBox="1">
            <a:spLocks/>
          </p:cNvSpPr>
          <p:nvPr/>
        </p:nvSpPr>
        <p:spPr>
          <a:xfrm>
            <a:off x="152400" y="61722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Q19. Meet people - Do you believe that your online reputation has ever helped you:</a:t>
            </a:r>
            <a:endParaRPr lang="en-US" sz="900" i="1" dirty="0">
              <a:solidFill>
                <a:srgbClr val="000000"/>
              </a:solidFill>
              <a:latin typeface="Calibri" pitchFamily="34" charset="0"/>
              <a:cs typeface="Calibri" pitchFamily="34" charset="0"/>
            </a:endParaRPr>
          </a:p>
        </p:txBody>
      </p:sp>
      <p:sp>
        <p:nvSpPr>
          <p:cNvPr id="6" name="Text Placeholder 15"/>
          <p:cNvSpPr txBox="1">
            <a:spLocks/>
          </p:cNvSpPr>
          <p:nvPr/>
        </p:nvSpPr>
        <p:spPr>
          <a:xfrm>
            <a:off x="152400" y="6400800"/>
            <a:ext cx="8839200" cy="228600"/>
          </a:xfrm>
          <a:prstGeom prst="rect">
            <a:avLst/>
          </a:prstGeom>
        </p:spPr>
        <p:txBody>
          <a:bodyPr vert="horz" lIns="91440" tIns="45720" rIns="91440" bIns="45720" rtlCol="0">
            <a:normAutofit/>
          </a:bodyPr>
          <a:lstStyle/>
          <a:p>
            <a:pPr marL="342900" marR="0" lvl="0" indent="-342900" fontAlgn="auto">
              <a:lnSpc>
                <a:spcPct val="100000"/>
              </a:lnSpc>
              <a:spcBef>
                <a:spcPct val="20000"/>
              </a:spcBef>
              <a:spcAft>
                <a:spcPts val="0"/>
              </a:spcAft>
              <a:buClr>
                <a:schemeClr val="tx1"/>
              </a:buClr>
              <a:buSzPct val="80000"/>
              <a:tabLst/>
              <a:defRPr/>
            </a:pPr>
            <a:r>
              <a:rPr lang="en-US" sz="900" i="1" dirty="0" smtClean="0">
                <a:solidFill>
                  <a:srgbClr val="000000"/>
                </a:solidFill>
                <a:latin typeface="Calibri" pitchFamily="34" charset="0"/>
                <a:cs typeface="Calibri" pitchFamily="34" charset="0"/>
              </a:rPr>
              <a:t>Source: Online Reputation study (for Data Privacy Day) 						                 *Un-weighted data</a:t>
            </a:r>
            <a:endParaRPr lang="en-IN" sz="900" i="1" dirty="0" smtClean="0">
              <a:solidFill>
                <a:srgbClr val="000000"/>
              </a:solidFill>
              <a:latin typeface="Calibri" pitchFamily="34" charset="0"/>
              <a:cs typeface="Calibri" pitchFamily="34" charset="0"/>
            </a:endParaRPr>
          </a:p>
          <a:p>
            <a:pPr marL="342900" marR="0" lvl="0" indent="-342900" fontAlgn="auto">
              <a:lnSpc>
                <a:spcPct val="100000"/>
              </a:lnSpc>
              <a:spcBef>
                <a:spcPct val="20000"/>
              </a:spcBef>
              <a:spcAft>
                <a:spcPts val="0"/>
              </a:spcAft>
              <a:buClr>
                <a:schemeClr val="tx1"/>
              </a:buClr>
              <a:buSzPct val="80000"/>
              <a:tabLst/>
              <a:defRPr/>
            </a:pPr>
            <a:endParaRPr lang="en-IN" sz="900" i="1" dirty="0">
              <a:solidFill>
                <a:srgbClr val="000000"/>
              </a:solidFill>
              <a:latin typeface="Calibri" pitchFamily="34" charset="0"/>
              <a:cs typeface="Calibri" pitchFamily="34" charset="0"/>
            </a:endParaRPr>
          </a:p>
        </p:txBody>
      </p:sp>
    </p:spTree>
  </p:cSld>
  <p:clrMapOvr>
    <a:masterClrMapping/>
  </p:clrMapOvr>
</p:sld>
</file>

<file path=ppt/theme/theme1.xml><?xml version="1.0" encoding="utf-8"?>
<a:theme xmlns:a="http://schemas.openxmlformats.org/drawingml/2006/main" name="WindowResearchBlueOct08Final">
  <a:themeElements>
    <a:clrScheme name="Custom 3">
      <a:dk1>
        <a:srgbClr val="000000"/>
      </a:dk1>
      <a:lt1>
        <a:srgbClr val="FFFFFF"/>
      </a:lt1>
      <a:dk2>
        <a:srgbClr val="000000"/>
      </a:dk2>
      <a:lt2>
        <a:srgbClr val="BFBFBF"/>
      </a:lt2>
      <a:accent1>
        <a:srgbClr val="99B2D5"/>
      </a:accent1>
      <a:accent2>
        <a:srgbClr val="FFDA70"/>
      </a:accent2>
      <a:accent3>
        <a:srgbClr val="D9D9D9"/>
      </a:accent3>
      <a:accent4>
        <a:srgbClr val="E17B7C"/>
      </a:accent4>
      <a:accent5>
        <a:srgbClr val="FFB15A"/>
      </a:accent5>
      <a:accent6>
        <a:srgbClr val="8F8F8F"/>
      </a:accent6>
      <a:hlink>
        <a:srgbClr val="00517A"/>
      </a:hlink>
      <a:folHlink>
        <a:srgbClr val="072B60"/>
      </a:folHlink>
    </a:clrScheme>
    <a:fontScheme name="WinClient">
      <a:majorFont>
        <a:latin typeface="Tahoma"/>
        <a:ea typeface=""/>
        <a:cs typeface=""/>
      </a:majorFont>
      <a:minorFont>
        <a:latin typeface="Tahoma"/>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B9D806E87387248B72C9A3F63D2BEC5" ma:contentTypeVersion="4" ma:contentTypeDescription="Create a new document." ma:contentTypeScope="" ma:versionID="783ff671b4264dcb6c309947969c8174">
  <xsd:schema xmlns:xsd="http://www.w3.org/2001/XMLSchema" xmlns:p="http://schemas.microsoft.com/office/2006/metadata/properties" xmlns:ns2="94fb1158-837f-47cd-9a5c-6918c13dda4c" targetNamespace="http://schemas.microsoft.com/office/2006/metadata/properties" ma:root="true" ma:fieldsID="c8999003c4494c4c5f05fabebed7276d" ns2:_="">
    <xsd:import namespace="94fb1158-837f-47cd-9a5c-6918c13dda4c"/>
    <xsd:element name="properties">
      <xsd:complexType>
        <xsd:sequence>
          <xsd:element name="documentManagement">
            <xsd:complexType>
              <xsd:all>
                <xsd:element ref="ns2:Browse_x0020_by" minOccurs="0"/>
                <xsd:element ref="ns2:sublevel_x0020_1" minOccurs="0"/>
                <xsd:element ref="ns2:sublevel_x0020_2" minOccurs="0"/>
              </xsd:all>
            </xsd:complexType>
          </xsd:element>
        </xsd:sequence>
      </xsd:complexType>
    </xsd:element>
  </xsd:schema>
  <xsd:schema xmlns:xsd="http://www.w3.org/2001/XMLSchema" xmlns:dms="http://schemas.microsoft.com/office/2006/documentManagement/types" targetNamespace="94fb1158-837f-47cd-9a5c-6918c13dda4c" elementFormDefault="qualified">
    <xsd:import namespace="http://schemas.microsoft.com/office/2006/documentManagement/types"/>
    <xsd:element name="Browse_x0020_by" ma:index="8" nillable="true" ma:displayName="Browse by" ma:default="" ma:format="Dropdown" ma:internalName="Browse_x0020_by">
      <xsd:simpleType>
        <xsd:union memberTypes="dms:Text">
          <xsd:simpleType>
            <xsd:restriction base="dms:Choice">
              <xsd:enumeration value="Database Heatmap Collector"/>
              <xsd:enumeration value="Musigma"/>
              <xsd:enumeration value="CrossTab"/>
              <xsd:enumeration value="CrossTab Weekly Status Calls"/>
              <xsd:enumeration value="Flash Reports"/>
              <xsd:enumeration value="Research and Insights"/>
              <xsd:enumeration value="Handy Research Tools"/>
              <xsd:enumeration value="Research Summary Emails"/>
              <xsd:enumeration value="CMRI Brown Bags"/>
              <xsd:enumeration value="Partner Map"/>
            </xsd:restriction>
          </xsd:simpleType>
        </xsd:union>
      </xsd:simpleType>
    </xsd:element>
    <xsd:element name="sublevel_x0020_1" ma:index="9" nillable="true" ma:displayName="Sub-level 1" ma:default="" ma:format="Dropdown" ma:internalName="sublevel_x0020_1">
      <xsd:simpleType>
        <xsd:union memberTypes="dms:Text">
          <xsd:simpleType>
            <xsd:restriction base="dms:Choice">
              <xsd:enumeration value="Business Audience Habits and Practices Research"/>
              <xsd:enumeration value="Business Influencer Tracker 2004-2005"/>
              <xsd:enumeration value="Consumer Audience Habits and Practices Research"/>
              <xsd:enumeration value="Digital Lifestyles"/>
              <xsd:enumeration value="eMarketer"/>
              <xsd:enumeration value="Forrester Business Technographics 2005"/>
              <xsd:enumeration value="Forrester Business Technographics 2006"/>
              <xsd:enumeration value="Forrester Consumer Technographics 2006"/>
              <xsd:enumeration value="Forrester Consumer Technographics 2005"/>
              <xsd:enumeration value="Gartner"/>
              <xsd:enumeration value="IDC"/>
              <xsd:enumeration value="InStat"/>
              <xsd:enumeration value="JupiterKagen"/>
              <xsd:enumeration value="MetaFacts"/>
              <xsd:enumeration value="Mobility"/>
              <xsd:enumeration value="New PC Buyer Study - Consumer"/>
              <xsd:enumeration value="New PC Buyer Study - SMB"/>
              <xsd:enumeration value="Purchase Process Study"/>
              <xsd:enumeration value="WinClient Consumer Pulse Dec 2006"/>
              <xsd:enumeration value="WinClient Consumer Pulse Feb 2007"/>
              <xsd:enumeration value="WinClient Consumer Pulse Oct 2006"/>
              <xsd:enumeration value="WinClient IT Pro H and P"/>
              <xsd:enumeration value="WinClient IT Pro Pulse Jan 2007"/>
              <xsd:enumeration value="WinClient IT Pro Pulse March 2007"/>
              <xsd:enumeration value="WinClient IT Pro Pulse Nov-Dec 2006"/>
              <xsd:enumeration value="WinClient IT Pro Pulse October 2006"/>
              <xsd:enumeration value="WinClient Partner Pulse February 2007"/>
              <xsd:enumeration value="FY07 Foundational Research Program McCann Mtg"/>
              <xsd:enumeration value="PMG Business Plans"/>
              <xsd:enumeration value="FY07 Research Plans"/>
              <xsd:enumeration value="Prod Planning Offsite"/>
              <xsd:enumeration value="Research Catalog Document Archive"/>
              <xsd:enumeration value="Linux Qualitative FY07"/>
              <xsd:enumeration value="WinClient Partner Pulse February 2007"/>
              <xsd:enumeration value="Business Audience Habits and Practices Research FY07 H2"/>
              <xsd:enumeration value="Templates"/>
            </xsd:restriction>
          </xsd:simpleType>
        </xsd:union>
      </xsd:simpleType>
    </xsd:element>
    <xsd:element name="sublevel_x0020_2" ma:index="10" nillable="true" ma:displayName="Sub-level 2" ma:default="" ma:format="Dropdown" ma:internalName="sublevel_x0020_2">
      <xsd:simpleType>
        <xsd:restriction base="dms:Choice">
          <xsd:enumeration value="April 2007"/>
          <xsd:enumeration value="Data Files"/>
          <xsd:enumeration value="Other Project Documents"/>
          <xsd:enumeration value="Questionnaires"/>
          <xsd:enumeration value="Reports"/>
          <xsd:enumeration value="Archive - Weekly Activity Reports from 8_2006"/>
          <xsd:enumeration value="February 2007"/>
          <xsd:enumeration value="FY06 Review"/>
          <xsd:enumeration value="June 2007"/>
          <xsd:enumeration value="March 2007"/>
          <xsd:enumeration value="May 2007"/>
          <xsd:enumeration value="SMB Telecom 2006"/>
          <xsd:enumeration value="Enterprise Telecom 2006"/>
          <xsd:enumeration value="Japan Data Files"/>
          <xsd:enumeration value="Germany Data Files"/>
          <xsd:enumeration value="SMB Software 2006"/>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sublevel_x0020_2 xmlns="94fb1158-837f-47cd-9a5c-6918c13dda4c" xsi:nil="true"/>
    <Browse_x0020_by xmlns="94fb1158-837f-47cd-9a5c-6918c13dda4c">Handy Research Tools</Browse_x0020_by>
    <sublevel_x0020_1 xmlns="94fb1158-837f-47cd-9a5c-6918c13dda4c">Templates</sublevel_x0020_1>
  </documentManagement>
</p:properties>
</file>

<file path=customXml/itemProps1.xml><?xml version="1.0" encoding="utf-8"?>
<ds:datastoreItem xmlns:ds="http://schemas.openxmlformats.org/officeDocument/2006/customXml" ds:itemID="{89820CCE-9797-4470-A51E-307AABA038DF}">
  <ds:schemaRefs>
    <ds:schemaRef ds:uri="http://schemas.microsoft.com/sharepoint/v3/contenttype/forms"/>
  </ds:schemaRefs>
</ds:datastoreItem>
</file>

<file path=customXml/itemProps2.xml><?xml version="1.0" encoding="utf-8"?>
<ds:datastoreItem xmlns:ds="http://schemas.openxmlformats.org/officeDocument/2006/customXml" ds:itemID="{AA327247-1F7C-4812-B2D7-670FD3977D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fb1158-837f-47cd-9a5c-6918c13dda4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B0DD3486-C0DE-4B52-8DDD-9103CA77F334}">
  <ds:schemaRefs>
    <ds:schemaRef ds:uri="http://www.w3.org/XML/1998/namespace"/>
    <ds:schemaRef ds:uri="http://purl.org/dc/terms/"/>
    <ds:schemaRef ds:uri="http://schemas.openxmlformats.org/package/2006/metadata/core-properties"/>
    <ds:schemaRef ds:uri="http://purl.org/dc/dcmitype/"/>
    <ds:schemaRef ds:uri="http://purl.org/dc/elements/1.1/"/>
    <ds:schemaRef ds:uri="http://schemas.microsoft.com/office/2006/metadata/properties"/>
    <ds:schemaRef ds:uri="94fb1158-837f-47cd-9a5c-6918c13dda4c"/>
    <ds:schemaRef ds:uri="http://schemas.microsoft.com/office/2006/documentManagement/types"/>
  </ds:schemaRefs>
</ds:datastoreItem>
</file>

<file path=docProps/app.xml><?xml version="1.0" encoding="utf-8"?>
<Properties xmlns="http://schemas.openxmlformats.org/officeDocument/2006/extended-properties" xmlns:vt="http://schemas.openxmlformats.org/officeDocument/2006/docPropsVTypes">
  <Template/>
  <TotalTime>7948</TotalTime>
  <Words>7051</Words>
  <Application>Microsoft Office PowerPoint</Application>
  <PresentationFormat>On-screen Show (4:3)</PresentationFormat>
  <Paragraphs>716</Paragraphs>
  <Slides>87</Slides>
  <Notes>0</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WindowResearchBlueOct08Final</vt:lpstr>
      <vt:lpstr>Data Privacy Day: Perceptions study </vt:lpstr>
      <vt:lpstr>Table of Contents</vt:lpstr>
      <vt:lpstr>Executive Summary</vt:lpstr>
      <vt:lpstr>Key Findings</vt:lpstr>
      <vt:lpstr>The impact of online reputation on professional life</vt:lpstr>
      <vt:lpstr>The impact of online reputation on professional life…contd</vt:lpstr>
      <vt:lpstr>The impact of online reputation on professional life…contd</vt:lpstr>
      <vt:lpstr>The impact of online reputation on professional life…contd</vt:lpstr>
      <vt:lpstr>The impact of online reputation on personal life</vt:lpstr>
      <vt:lpstr>The impact of online reputation on personal life…contd</vt:lpstr>
      <vt:lpstr>The impact of online reputation on personal life…contd</vt:lpstr>
      <vt:lpstr>Online Reputation Management (ORM)</vt:lpstr>
      <vt:lpstr>Online reputation management</vt:lpstr>
      <vt:lpstr>Separation of personal and professional online profiles:  Steps taken</vt:lpstr>
      <vt:lpstr>Online reputation management – Common steps consumers take to protect themselves</vt:lpstr>
      <vt:lpstr>Online reputation management - Extent of control on online reputation</vt:lpstr>
      <vt:lpstr>Online reputation management - Responsibility for protecting online information </vt:lpstr>
      <vt:lpstr>Appendix</vt:lpstr>
      <vt:lpstr>Detailed Findings: Consumer Segment</vt:lpstr>
      <vt:lpstr>Internet Usage</vt:lpstr>
      <vt:lpstr>Internet usage</vt:lpstr>
      <vt:lpstr>Types of web sites accessed…personal use</vt:lpstr>
      <vt:lpstr>Types of web sites accessed…professional use</vt:lpstr>
      <vt:lpstr>Frequency of usage…personal</vt:lpstr>
      <vt:lpstr>Frequency of usage…professional</vt:lpstr>
      <vt:lpstr>Edit or post content</vt:lpstr>
      <vt:lpstr>Considering own reputation</vt:lpstr>
      <vt:lpstr>Considering others reputation</vt:lpstr>
      <vt:lpstr>Posting content via mobile applications</vt:lpstr>
      <vt:lpstr>Posting content by children</vt:lpstr>
      <vt:lpstr>Online Reputation and its impact on Personal Life</vt:lpstr>
      <vt:lpstr>Threats to online reputation</vt:lpstr>
      <vt:lpstr>Threat from mobile devices</vt:lpstr>
      <vt:lpstr>Threat to children’s future</vt:lpstr>
      <vt:lpstr>Threat to children’s future…contd</vt:lpstr>
      <vt:lpstr>Online Reputation and its impact on Education/Employment Opportunities</vt:lpstr>
      <vt:lpstr>Impact on job application</vt:lpstr>
      <vt:lpstr>Impact on college admissions</vt:lpstr>
      <vt:lpstr>Appropriateness of websites while evaluating candidates</vt:lpstr>
      <vt:lpstr>Concern about impact of online reputation</vt:lpstr>
      <vt:lpstr>Concern about Impact of online reputation: Education/Employment</vt:lpstr>
      <vt:lpstr>Positive impact of online reputation – Helped get a job</vt:lpstr>
      <vt:lpstr>Positive impact of online reputation – Helped get into College</vt:lpstr>
      <vt:lpstr>Positive impact of online reputation – Helped meet people</vt:lpstr>
      <vt:lpstr>Negative impact of online reputation – Getting a job</vt:lpstr>
      <vt:lpstr>Negative impact of online reputation – Getting into College</vt:lpstr>
      <vt:lpstr>Negative impact of online reputation – Helped meet people</vt:lpstr>
      <vt:lpstr>Regret about online posting</vt:lpstr>
      <vt:lpstr>Online Reputation Management</vt:lpstr>
      <vt:lpstr>Online Reputation</vt:lpstr>
      <vt:lpstr>Control over online reputation</vt:lpstr>
      <vt:lpstr>Separation of personal and professional online profiles</vt:lpstr>
      <vt:lpstr>Separation of personal and professional online profiles:  Steps taken</vt:lpstr>
      <vt:lpstr>Steps taken to manage online reputation</vt:lpstr>
      <vt:lpstr>Responsibility for protecting online information </vt:lpstr>
      <vt:lpstr>Demographics</vt:lpstr>
      <vt:lpstr>Profile of target audience</vt:lpstr>
      <vt:lpstr>Internet access by children</vt:lpstr>
      <vt:lpstr>Employment status &amp; Educational background</vt:lpstr>
      <vt:lpstr>Slide 60</vt:lpstr>
      <vt:lpstr>Internet Usage</vt:lpstr>
      <vt:lpstr>Internet Usage</vt:lpstr>
      <vt:lpstr>Types of web sites accessed</vt:lpstr>
      <vt:lpstr>Frequency of usage</vt:lpstr>
      <vt:lpstr>Impact on Employment Opportunities</vt:lpstr>
      <vt:lpstr>Use of Online Reputational Information</vt:lpstr>
      <vt:lpstr>Use of Online Reputational Information…Contd</vt:lpstr>
      <vt:lpstr>Online Reputation &amp; Company Policies</vt:lpstr>
      <vt:lpstr>Sources for Online Reputational Information</vt:lpstr>
      <vt:lpstr>Use of Online Reputational Information…Industry Status</vt:lpstr>
      <vt:lpstr>Use of Online Reputational Information…Future Role</vt:lpstr>
      <vt:lpstr>Personal Information - Appropriateness of Usage</vt:lpstr>
      <vt:lpstr>Financial Information - Appropriateness of Usage</vt:lpstr>
      <vt:lpstr>Professional Information - Appropriateness of Usage</vt:lpstr>
      <vt:lpstr>Authenticity of data</vt:lpstr>
      <vt:lpstr>Verification of data</vt:lpstr>
      <vt:lpstr>Online Reputational Information &amp; Job Role</vt:lpstr>
      <vt:lpstr>Impact of online reputation</vt:lpstr>
      <vt:lpstr>Rejection based on online reputation</vt:lpstr>
      <vt:lpstr>Candidate made aware that rejection was based on online reputation</vt:lpstr>
      <vt:lpstr>Online Reputation and its role in candidate rejection </vt:lpstr>
      <vt:lpstr>Online Reputation Management</vt:lpstr>
      <vt:lpstr>Online Reputation</vt:lpstr>
      <vt:lpstr>Responsibility for protecting online information </vt:lpstr>
      <vt:lpstr>Steps taken to protect online reputation</vt:lpstr>
      <vt:lpstr>Demographics</vt:lpstr>
      <vt:lpstr>Profile of HR/Recruitment respondents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Privacy Day Perceptions study</dc:title>
  <dc:subject>Consumer &amp; HR/Recruiter Segment</dc:subject>
  <dc:creator>Cross-Tab</dc:creator>
  <cp:lastModifiedBy>Davina Pruitt-Mentle</cp:lastModifiedBy>
  <cp:revision>1345</cp:revision>
  <dcterms:created xsi:type="dcterms:W3CDTF">2007-08-24T16:00:29Z</dcterms:created>
  <dcterms:modified xsi:type="dcterms:W3CDTF">2010-06-27T02:03:45Z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0x0101007B9D806E87387248B72C9A3F63D2BEC5</vt:lpwstr>
  </property>
</Properties>
</file>