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820" r:id="rId2"/>
    <p:sldId id="821" r:id="rId3"/>
    <p:sldId id="822" r:id="rId4"/>
    <p:sldId id="823" r:id="rId5"/>
    <p:sldId id="824" r:id="rId6"/>
    <p:sldId id="825" r:id="rId7"/>
    <p:sldId id="826" r:id="rId8"/>
    <p:sldId id="836" r:id="rId9"/>
    <p:sldId id="837" r:id="rId10"/>
    <p:sldId id="827" r:id="rId11"/>
    <p:sldId id="838" r:id="rId12"/>
    <p:sldId id="828" r:id="rId13"/>
    <p:sldId id="829" r:id="rId14"/>
    <p:sldId id="830" r:id="rId15"/>
    <p:sldId id="831" r:id="rId16"/>
    <p:sldId id="832" r:id="rId17"/>
    <p:sldId id="833" r:id="rId18"/>
    <p:sldId id="834" r:id="rId19"/>
    <p:sldId id="83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5pPr>
    <a:lvl6pPr marL="2286000" algn="l" defTabSz="457200" rtl="0" eaLnBrk="1" latinLnBrk="0" hangingPunct="1"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6pPr>
    <a:lvl7pPr marL="2743200" algn="l" defTabSz="457200" rtl="0" eaLnBrk="1" latinLnBrk="0" hangingPunct="1"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7pPr>
    <a:lvl8pPr marL="3200400" algn="l" defTabSz="457200" rtl="0" eaLnBrk="1" latinLnBrk="0" hangingPunct="1"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8pPr>
    <a:lvl9pPr marL="3657600" algn="l" defTabSz="457200" rtl="0" eaLnBrk="1" latinLnBrk="0" hangingPunct="1">
      <a:defRPr sz="1200" kern="1200">
        <a:solidFill>
          <a:srgbClr val="435659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99"/>
    <a:srgbClr val="CC3300"/>
    <a:srgbClr val="CC6600"/>
    <a:srgbClr val="FF9900"/>
    <a:srgbClr val="FFCC00"/>
    <a:srgbClr val="FFFF66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9" autoAdjust="0"/>
    <p:restoredTop sz="86429" autoAdjust="0"/>
  </p:normalViewPr>
  <p:slideViewPr>
    <p:cSldViewPr snapToGrid="0">
      <p:cViewPr>
        <p:scale>
          <a:sx n="66" d="100"/>
          <a:sy n="66" d="100"/>
        </p:scale>
        <p:origin x="-978" y="-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373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2628" y="-21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7" tIns="45874" rIns="91747" bIns="45874" numCol="1" anchor="t" anchorCtr="0" compatLnSpc="1">
            <a:prstTxWarp prst="textNoShape">
              <a:avLst/>
            </a:prstTxWarp>
          </a:bodyPr>
          <a:lstStyle>
            <a:lvl1pPr algn="l" defTabSz="917575">
              <a:defRPr sz="13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7" tIns="45874" rIns="91747" bIns="45874" numCol="1" anchor="t" anchorCtr="0" compatLnSpc="1">
            <a:prstTxWarp prst="textNoShape">
              <a:avLst/>
            </a:prstTxWarp>
          </a:bodyPr>
          <a:lstStyle>
            <a:lvl1pPr algn="r" defTabSz="917575">
              <a:defRPr sz="13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6922A9D-52FD-40DF-8E77-A7D3217EF883}" type="datetime1">
              <a:rPr lang="en-US"/>
              <a:pPr>
                <a:defRPr/>
              </a:pPr>
              <a:t>12/28/2010</a:t>
            </a:fld>
            <a:endParaRPr lang="en-US" dirty="0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7" tIns="45874" rIns="91747" bIns="45874" numCol="1" anchor="b" anchorCtr="0" compatLnSpc="1">
            <a:prstTxWarp prst="textNoShape">
              <a:avLst/>
            </a:prstTxWarp>
          </a:bodyPr>
          <a:lstStyle>
            <a:lvl1pPr algn="r" defTabSz="917575">
              <a:defRPr sz="13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017D227-1369-465B-A554-8364C4790B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7" tIns="45874" rIns="91747" bIns="45874" numCol="1" anchor="t" anchorCtr="0" compatLnSpc="1">
            <a:prstTxWarp prst="textNoShape">
              <a:avLst/>
            </a:prstTxWarp>
          </a:bodyPr>
          <a:lstStyle>
            <a:lvl1pPr algn="l" defTabSz="917575">
              <a:defRPr sz="13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7" tIns="45874" rIns="91747" bIns="45874" numCol="1" anchor="t" anchorCtr="0" compatLnSpc="1">
            <a:prstTxWarp prst="textNoShape">
              <a:avLst/>
            </a:prstTxWarp>
          </a:bodyPr>
          <a:lstStyle>
            <a:lvl1pPr algn="r" defTabSz="917575">
              <a:defRPr sz="13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5265B37-9D86-4802-A555-645E2CEDC60E}" type="datetime1">
              <a:rPr lang="en-US"/>
              <a:pPr>
                <a:defRPr/>
              </a:pPr>
              <a:t>12/28/2010</a:t>
            </a:fld>
            <a:endParaRPr lang="en-US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1813"/>
            <a:ext cx="5029200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7" tIns="45874" rIns="91747" bIns="458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7" tIns="45874" rIns="91747" bIns="45874" numCol="1" anchor="b" anchorCtr="0" compatLnSpc="1">
            <a:prstTxWarp prst="textNoShape">
              <a:avLst/>
            </a:prstTxWarp>
          </a:bodyPr>
          <a:lstStyle>
            <a:lvl1pPr algn="r" defTabSz="917575">
              <a:defRPr sz="13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9B7C850-8681-4706-ADE5-91F1142DD5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23" charset="-128"/>
        <a:cs typeface="ＭＳ Ｐゴシック" pitchFamily="-12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2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2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2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2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42510A-6B43-4748-AB8E-E454F89CEFFF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68825" cy="3427412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0225"/>
            <a:ext cx="5029200" cy="4116388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-123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6F15E4-9E22-4D1D-8561-68F7DFC0DBBC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2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95ED1F-F1AD-4C79-B1A2-075788E2B229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3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128EAC-695A-4C54-A3B5-E4452E8D44CB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4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C970BE-0F83-4EC6-B80F-27FE6072BB76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5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BC927-260D-45EE-B0FD-293C225BC369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6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B19BA6-0F1E-4C97-874D-5823325E46B7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7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36CFA6-F6D4-4399-8D05-272B841FF187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10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F90BCB-1C1F-473F-B170-A598BBDF5CB7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12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FB0DA4-065F-433F-92DB-000B7C019EEE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13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FAFE1-67A9-4699-A95C-E70137A25556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14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A8F4A-276A-4941-A954-FE37B7691C55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15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A84BF9-0391-459D-9E91-A939283EE775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16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38516F-FEA5-4888-8CF4-A80EEBB9F0A7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17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CE0BF-9CDB-47EA-8DD0-579BF9065EDF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18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23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6FF83F-F73C-44E3-9DD9-FB72241560D6}" type="slidenum">
              <a:rPr lang="en-US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19</a:t>
            </a:fld>
            <a:endParaRPr lang="en-US" smtClean="0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FD3BF41-4A26-492C-B7CA-B88B645E8734@tampabay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8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6"/>
          <p:cNvSpPr txBox="1">
            <a:spLocks noChangeArrowheads="1"/>
          </p:cNvSpPr>
          <p:nvPr userDrawn="1"/>
        </p:nvSpPr>
        <p:spPr bwMode="auto">
          <a:xfrm>
            <a:off x="142875" y="6559550"/>
            <a:ext cx="2757488" cy="2286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5563" indent="-55563" algn="ctr">
              <a:defRPr/>
            </a:pPr>
            <a:r>
              <a:rPr lang="en-US" sz="900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© Copyright 2009 (ISC)² , Inc. All Rights Reserved.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06863" y="6524625"/>
            <a:ext cx="931862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Confidential</a:t>
            </a:r>
          </a:p>
        </p:txBody>
      </p:sp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866754" y="1146630"/>
            <a:ext cx="7406389" cy="4528456"/>
          </a:xfrm>
        </p:spPr>
        <p:txBody>
          <a:bodyPr/>
          <a:lstStyle>
            <a:lvl1pPr algn="ctr">
              <a:defRPr>
                <a:latin typeface="Gill Sans MT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/>
          <p:cNvSpPr txBox="1">
            <a:spLocks noChangeArrowheads="1"/>
          </p:cNvSpPr>
          <p:nvPr userDrawn="1"/>
        </p:nvSpPr>
        <p:spPr bwMode="auto">
          <a:xfrm>
            <a:off x="142875" y="6559550"/>
            <a:ext cx="2757488" cy="2286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5563" indent="-55563" algn="ctr">
              <a:defRPr/>
            </a:pPr>
            <a:r>
              <a:rPr lang="en-US" sz="900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© Copyright 2009 (ISC)² , Inc. All Rights Reserved.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06863" y="6553200"/>
            <a:ext cx="95885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411" y="152400"/>
            <a:ext cx="7406389" cy="762000"/>
          </a:xfrm>
        </p:spPr>
        <p:txBody>
          <a:bodyPr/>
          <a:lstStyle>
            <a:lvl1pPr>
              <a:lnSpc>
                <a:spcPct val="150000"/>
              </a:lnSpc>
              <a:spcBef>
                <a:spcPts val="1200"/>
              </a:spcBef>
              <a:defRPr sz="3200" baseline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713367" y="1741260"/>
            <a:ext cx="6545262" cy="3672569"/>
          </a:xfrm>
        </p:spPr>
        <p:txBody>
          <a:bodyPr/>
          <a:lstStyle>
            <a:lvl1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defRPr>
            </a:lvl1pPr>
            <a:lvl2pPr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  <a:defRPr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defRPr>
            </a:lvl2pPr>
            <a:lvl3pPr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  <a:defRPr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defRPr>
            </a:lvl3pPr>
            <a:lvl4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defRPr>
            </a:lvl4pPr>
            <a:lvl5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409371"/>
            <a:ext cx="7772400" cy="3359604"/>
          </a:xfrm>
        </p:spPr>
        <p:txBody>
          <a:bodyPr/>
          <a:lstStyle>
            <a:lvl1pPr algn="l">
              <a:buFont typeface="Arial" pitchFamily="34" charset="0"/>
              <a:buNone/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656" y="961800"/>
            <a:ext cx="7772400" cy="634771"/>
          </a:xfrm>
        </p:spPr>
        <p:txBody>
          <a:bodyPr anchor="b"/>
          <a:lstStyle>
            <a:lvl1pPr marL="0" indent="0">
              <a:buNone/>
              <a:defRPr sz="32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065" y="152400"/>
            <a:ext cx="6805249" cy="762000"/>
          </a:xfrm>
        </p:spPr>
        <p:txBody>
          <a:bodyPr/>
          <a:lstStyle>
            <a:lvl1pPr>
              <a:lnSpc>
                <a:spcPct val="150000"/>
              </a:lnSpc>
              <a:spcBef>
                <a:spcPts val="1200"/>
              </a:spcBef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5589" y="1201738"/>
            <a:ext cx="3055257" cy="4208462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9151" y="1201738"/>
            <a:ext cx="3056608" cy="4208462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1641475" y="152400"/>
            <a:ext cx="6805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200"/>
              </a:spcBef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eaLnBrk="0" hangingPunct="0">
              <a:defRPr/>
            </a:pPr>
            <a:r>
              <a:rPr lang="en-US" b="1" kern="0" dirty="0" smtClean="0">
                <a:latin typeface="+mj-lt"/>
                <a:ea typeface="+mj-ea"/>
                <a:cs typeface="+mj-cs"/>
              </a:rPr>
              <a:t>click to edit Master title style</a:t>
            </a:r>
            <a:endParaRPr lang="en-US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002" y="274638"/>
            <a:ext cx="706179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4486" y="1535113"/>
            <a:ext cx="3346485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4486" y="2174875"/>
            <a:ext cx="3346485" cy="3951288"/>
          </a:xfrm>
        </p:spPr>
        <p:txBody>
          <a:bodyPr/>
          <a:lstStyle>
            <a:lvl1pPr>
              <a:buClr>
                <a:schemeClr val="accent1">
                  <a:lumMod val="50000"/>
                </a:schemeClr>
              </a:buCl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Clr>
                <a:schemeClr val="accent1">
                  <a:lumMod val="50000"/>
                </a:schemeClr>
              </a:buClr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buClr>
                <a:schemeClr val="accent1">
                  <a:lumMod val="50000"/>
                </a:schemeClr>
              </a:buClr>
              <a:defRPr sz="18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buClr>
                <a:schemeClr val="accent1">
                  <a:lumMod val="50000"/>
                </a:schemeClr>
              </a:buClr>
              <a:defRPr sz="16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buClr>
                <a:schemeClr val="accent1">
                  <a:lumMod val="50000"/>
                </a:schemeClr>
              </a:buClr>
              <a:defRPr sz="16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1257" y="1535113"/>
            <a:ext cx="3338286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41257" y="2174875"/>
            <a:ext cx="3338286" cy="3951288"/>
          </a:xfrm>
        </p:spPr>
        <p:txBody>
          <a:bodyPr/>
          <a:lstStyle>
            <a:lvl1pPr>
              <a:buClr>
                <a:schemeClr val="accent1">
                  <a:lumMod val="50000"/>
                </a:schemeClr>
              </a:buCl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Clr>
                <a:schemeClr val="accent1">
                  <a:lumMod val="50000"/>
                </a:schemeClr>
              </a:buClr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buClr>
                <a:schemeClr val="accent1">
                  <a:lumMod val="50000"/>
                </a:schemeClr>
              </a:buClr>
              <a:defRPr sz="18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buClr>
                <a:schemeClr val="accent1">
                  <a:lumMod val="50000"/>
                </a:schemeClr>
              </a:buClr>
              <a:defRPr sz="16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buClr>
                <a:schemeClr val="accent1">
                  <a:lumMod val="50000"/>
                </a:schemeClr>
              </a:buClr>
              <a:defRPr sz="16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3875" y="1201738"/>
            <a:ext cx="7335838" cy="420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152400"/>
            <a:ext cx="79216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3067" name="Rectangle 11"/>
          <p:cNvSpPr>
            <a:spLocks noChangeArrowheads="1"/>
          </p:cNvSpPr>
          <p:nvPr userDrawn="1"/>
        </p:nvSpPr>
        <p:spPr bwMode="auto">
          <a:xfrm>
            <a:off x="8320088" y="6548438"/>
            <a:ext cx="685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4E63B83C-07B6-4427-83A8-8D24F679C933}" type="slidenum">
              <a:rPr lang="en-US" sz="700">
                <a:solidFill>
                  <a:schemeClr val="folHlink"/>
                </a:solidFill>
                <a:latin typeface="Verdana" pitchFamily="34" charset="0"/>
                <a:ea typeface="+mn-ea"/>
                <a:cs typeface="+mn-cs"/>
              </a:rPr>
              <a:pPr algn="r">
                <a:defRPr/>
              </a:pPr>
              <a:t>‹#›</a:t>
            </a:fld>
            <a:endParaRPr lang="en-US" sz="700" dirty="0">
              <a:solidFill>
                <a:schemeClr val="folHlink"/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29" name="Picture 2" descr="E56D2191-A168-4CBF-A36F-9842114594CC@tampabay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78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4" r:id="rId3"/>
    <p:sldLayoutId id="2147483653" r:id="rId4"/>
    <p:sldLayoutId id="2147483657" r:id="rId5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-123" charset="-128"/>
          <a:cs typeface="ＭＳ Ｐゴシック" pitchFamily="-12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-123" charset="-128"/>
          <a:cs typeface="ＭＳ Ｐゴシック" pitchFamily="-12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-123" charset="-128"/>
          <a:cs typeface="ＭＳ Ｐゴシック" pitchFamily="-12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-123" charset="-128"/>
          <a:cs typeface="ＭＳ Ｐゴシック" pitchFamily="-123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230188" indent="-230188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Char char="•"/>
        <a:defRPr sz="2800">
          <a:solidFill>
            <a:srgbClr val="000099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574675" indent="-230188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Wingdings" pitchFamily="-123" charset="2"/>
        <a:buChar char="s"/>
        <a:defRPr sz="2400">
          <a:solidFill>
            <a:srgbClr val="000099"/>
          </a:solidFill>
          <a:latin typeface="+mn-lt"/>
          <a:ea typeface="ＭＳ Ｐゴシック" pitchFamily="-123" charset="-128"/>
        </a:defRPr>
      </a:lvl2pPr>
      <a:lvl3pPr marL="914400" indent="-225425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Wingdings" pitchFamily="-123" charset="2"/>
        <a:buChar char="§"/>
        <a:defRPr sz="2000">
          <a:solidFill>
            <a:srgbClr val="000099"/>
          </a:solidFill>
          <a:latin typeface="+mn-lt"/>
          <a:ea typeface="ＭＳ Ｐゴシック" pitchFamily="-123" charset="-128"/>
        </a:defRPr>
      </a:lvl3pPr>
      <a:lvl4pPr marL="1262063" indent="-233363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Arial" pitchFamily="-123" charset="0"/>
        <a:buChar char="»"/>
        <a:defRPr sz="2000">
          <a:solidFill>
            <a:srgbClr val="000099"/>
          </a:solidFill>
          <a:latin typeface="+mn-lt"/>
          <a:ea typeface="ＭＳ Ｐゴシック" pitchFamily="-123" charset="-128"/>
        </a:defRPr>
      </a:lvl4pPr>
      <a:lvl5pPr marL="1597025" indent="-220663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Arial" pitchFamily="-123" charset="0"/>
        <a:buChar char="–"/>
        <a:defRPr sz="1600">
          <a:solidFill>
            <a:srgbClr val="000099"/>
          </a:solidFill>
          <a:latin typeface="+mn-lt"/>
          <a:ea typeface="ＭＳ Ｐゴシック" pitchFamily="-123" charset="-128"/>
        </a:defRPr>
      </a:lvl5pPr>
      <a:lvl6pPr marL="2054225" indent="-220663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Arial" charset="0"/>
        <a:buChar char="–"/>
        <a:defRPr sz="1600">
          <a:solidFill>
            <a:srgbClr val="000099"/>
          </a:solidFill>
          <a:latin typeface="+mn-lt"/>
        </a:defRPr>
      </a:lvl6pPr>
      <a:lvl7pPr marL="2511425" indent="-220663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Arial" charset="0"/>
        <a:buChar char="–"/>
        <a:defRPr sz="1600">
          <a:solidFill>
            <a:srgbClr val="000099"/>
          </a:solidFill>
          <a:latin typeface="+mn-lt"/>
        </a:defRPr>
      </a:lvl7pPr>
      <a:lvl8pPr marL="2968625" indent="-220663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Arial" charset="0"/>
        <a:buChar char="–"/>
        <a:defRPr sz="1600">
          <a:solidFill>
            <a:srgbClr val="000099"/>
          </a:solidFill>
          <a:latin typeface="+mn-lt"/>
        </a:defRPr>
      </a:lvl8pPr>
      <a:lvl9pPr marL="3425825" indent="-220663" algn="l" rtl="0" eaLnBrk="0" fontAlgn="base" hangingPunct="0">
        <a:lnSpc>
          <a:spcPct val="110000"/>
        </a:lnSpc>
        <a:spcBef>
          <a:spcPct val="55000"/>
        </a:spcBef>
        <a:spcAft>
          <a:spcPct val="0"/>
        </a:spcAft>
        <a:buClr>
          <a:srgbClr val="000099"/>
        </a:buClr>
        <a:buSzPct val="105000"/>
        <a:buFont typeface="Arial" charset="0"/>
        <a:buChar char="–"/>
        <a:defRPr sz="1600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title"/>
          </p:nvPr>
        </p:nvSpPr>
        <p:spPr>
          <a:xfrm>
            <a:off x="866775" y="1146175"/>
            <a:ext cx="7405688" cy="4529138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Gill Sans MT" charset="0"/>
              </a:rPr>
              <a:t>Information Security:</a:t>
            </a:r>
            <a:br>
              <a:rPr lang="en-US" sz="3600" dirty="0" smtClean="0">
                <a:latin typeface="Gill Sans MT" charset="0"/>
              </a:rPr>
            </a:br>
            <a:r>
              <a:rPr lang="en-US" sz="3600" dirty="0" smtClean="0">
                <a:latin typeface="Gill Sans MT" charset="0"/>
              </a:rPr>
              <a:t>Still A Growth Career</a:t>
            </a:r>
            <a:br>
              <a:rPr lang="en-US" sz="3600" dirty="0" smtClean="0">
                <a:latin typeface="Gill Sans MT" charset="0"/>
              </a:rPr>
            </a:br>
            <a:r>
              <a:rPr lang="en-US" sz="3600" dirty="0" smtClean="0">
                <a:latin typeface="Gill Sans MT" charset="0"/>
              </a:rPr>
              <a:t/>
            </a:r>
            <a:br>
              <a:rPr lang="en-US" sz="3600" dirty="0" smtClean="0">
                <a:latin typeface="Gill Sans MT" charset="0"/>
              </a:rPr>
            </a:br>
            <a:r>
              <a:rPr lang="en-US" sz="3600" dirty="0" smtClean="0">
                <a:latin typeface="Gill Sans MT" charset="0"/>
              </a:rPr>
              <a:t/>
            </a:r>
            <a:br>
              <a:rPr lang="en-US" sz="3600" dirty="0" smtClean="0">
                <a:latin typeface="Gill Sans MT" charset="0"/>
              </a:rPr>
            </a:br>
            <a:r>
              <a:rPr lang="en-US" dirty="0" smtClean="0">
                <a:latin typeface="Gill Sans MT" charset="0"/>
              </a:rPr>
              <a:t>Marc H. Noble, CISSP-ISSAP, CISM</a:t>
            </a:r>
            <a:br>
              <a:rPr lang="en-US" dirty="0" smtClean="0">
                <a:latin typeface="Gill Sans MT" charset="0"/>
              </a:rPr>
            </a:br>
            <a:r>
              <a:rPr lang="en-US" dirty="0" smtClean="0">
                <a:latin typeface="Gill Sans MT" charset="0"/>
              </a:rPr>
              <a:t>Director of Government Affairs</a:t>
            </a:r>
            <a:br>
              <a:rPr lang="en-US" dirty="0" smtClean="0">
                <a:latin typeface="Gill Sans MT" charset="0"/>
              </a:rPr>
            </a:br>
            <a:r>
              <a:rPr lang="en-US" dirty="0" smtClean="0">
                <a:latin typeface="Gill Sans MT" charset="0"/>
              </a:rPr>
              <a:t>(ISC)</a:t>
            </a:r>
            <a:r>
              <a:rPr lang="en-US" baseline="30000" dirty="0" smtClean="0">
                <a:latin typeface="Gill Sans MT" charset="0"/>
              </a:rPr>
              <a:t>2</a:t>
            </a:r>
            <a:r>
              <a:rPr lang="en-US" dirty="0" smtClean="0">
                <a:latin typeface="Gill Sans MT" charset="0"/>
              </a:rPr>
              <a:t/>
            </a:r>
            <a:br>
              <a:rPr lang="en-US" dirty="0" smtClean="0">
                <a:latin typeface="Gill Sans MT" charset="0"/>
              </a:rPr>
            </a:br>
            <a:r>
              <a:rPr lang="en-US" dirty="0" smtClean="0">
                <a:latin typeface="Gill Sans MT" charset="0"/>
              </a:rPr>
              <a:t>November, 2010</a:t>
            </a:r>
            <a:br>
              <a:rPr lang="en-US" dirty="0" smtClean="0">
                <a:latin typeface="Gill Sans MT" charset="0"/>
              </a:rPr>
            </a:br>
            <a:endParaRPr lang="en-US" dirty="0" smtClean="0">
              <a:latin typeface="Gill Sans M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Outline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204687" y="1276350"/>
            <a:ext cx="7024914" cy="4732564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Discuss the evolution of IS/IA as a distinct career field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Review current status of IS/IA professionals in public and private Sectors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The (ISC)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Global Information Security Workforce Study—2008 and CISO Survey Reports 2009-10 </a:t>
            </a:r>
            <a:endParaRPr lang="en-US" dirty="0" smtClean="0"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Examine current educational and professional certification opportunities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Discuss current government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Growth of IS/IA as a Career Field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39875" y="1174750"/>
            <a:ext cx="6545263" cy="36734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First dedicated IS/IA officers began to appear in the early 1970s.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National security community was leader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Civil agencies and private sector followed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Organizational placement/career advancement/recognition issues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Higher education recognizes need for dedicated IS/IA programs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Growth—Cont.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16000" y="1131888"/>
            <a:ext cx="7924800" cy="36718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Slow growth in profession during 80s and 90s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Real surge began with the advent of internet as the basis for E-</a:t>
            </a:r>
            <a:r>
              <a:rPr lang="en-US" dirty="0" err="1" smtClean="0">
                <a:ea typeface="+mn-ea"/>
                <a:cs typeface="+mn-cs"/>
              </a:rPr>
              <a:t>gov</a:t>
            </a:r>
            <a:r>
              <a:rPr lang="en-US" dirty="0" smtClean="0">
                <a:ea typeface="+mn-ea"/>
                <a:cs typeface="+mn-cs"/>
              </a:rPr>
              <a:t>/E-commerce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Security problems create need for dedicated and qualified IT/IA security workforce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Need for qualified workforce stimulates the higher education community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Development of professional certifications for IT/IA security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ea typeface="+mn-ea"/>
                <a:cs typeface="+mn-cs"/>
              </a:rPr>
              <a:t>DOD IT/IA workforce improvement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1066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ea typeface="+mj-ea"/>
                <a:cs typeface="+mj-cs"/>
              </a:rPr>
              <a:t>The (ISC)</a:t>
            </a:r>
            <a:r>
              <a:rPr lang="en-US" baseline="30000" dirty="0" smtClean="0">
                <a:ea typeface="+mj-ea"/>
                <a:cs typeface="+mj-cs"/>
              </a:rPr>
              <a:t>2</a:t>
            </a:r>
            <a:r>
              <a:rPr lang="en-US" dirty="0" smtClean="0">
                <a:ea typeface="+mj-ea"/>
                <a:cs typeface="+mj-cs"/>
              </a:rPr>
              <a:t> Global Information Security Workforce Study--2008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76338" y="1538288"/>
            <a:ext cx="7488237" cy="36718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664D"/>
              </a:buClr>
              <a:buFontTx/>
              <a:buChar char="•"/>
            </a:pPr>
            <a:r>
              <a:rPr lang="en-US" altLang="zh-TW" smtClean="0">
                <a:solidFill>
                  <a:srgbClr val="00664D"/>
                </a:solidFill>
                <a:latin typeface="Gill Sans MT" charset="0"/>
                <a:ea typeface="新細明體" pitchFamily="-123" charset="-120"/>
                <a:cs typeface="新細明體" pitchFamily="-123" charset="-120"/>
              </a:rPr>
              <a:t>Respondents had:</a:t>
            </a:r>
          </a:p>
          <a:p>
            <a:pPr lvl="1" eaLnBrk="1" hangingPunct="1">
              <a:lnSpc>
                <a:spcPct val="80000"/>
              </a:lnSpc>
              <a:buClr>
                <a:srgbClr val="00664D"/>
              </a:buClr>
              <a:buFont typeface="Wingdings" pitchFamily="-123" charset="2"/>
              <a:buChar char="§"/>
            </a:pPr>
            <a:r>
              <a:rPr lang="en-US" altLang="zh-TW" sz="2000" smtClean="0">
                <a:solidFill>
                  <a:srgbClr val="00664D"/>
                </a:solidFill>
                <a:latin typeface="Gill Sans MT" charset="0"/>
                <a:ea typeface="新細明體" pitchFamily="-123" charset="-120"/>
                <a:cs typeface="新細明體" pitchFamily="-123" charset="-120"/>
              </a:rPr>
              <a:t>Responsibility for acquiring or managing their organizations’ information security</a:t>
            </a:r>
          </a:p>
          <a:p>
            <a:pPr lvl="1" eaLnBrk="1" hangingPunct="1">
              <a:lnSpc>
                <a:spcPct val="80000"/>
              </a:lnSpc>
              <a:buClr>
                <a:srgbClr val="00664D"/>
              </a:buClr>
              <a:buFont typeface="Wingdings" pitchFamily="-123" charset="2"/>
              <a:buChar char="§"/>
            </a:pPr>
            <a:r>
              <a:rPr lang="en-US" altLang="zh-TW" sz="2000" smtClean="0">
                <a:solidFill>
                  <a:srgbClr val="00664D"/>
                </a:solidFill>
                <a:latin typeface="Gill Sans MT" charset="0"/>
                <a:ea typeface="新細明體" pitchFamily="-123" charset="-120"/>
                <a:cs typeface="新細明體" pitchFamily="-123" charset="-120"/>
              </a:rPr>
              <a:t>Involvement in decision-making process regarding use of security technology and services and/or hiring of internal security staff</a:t>
            </a:r>
          </a:p>
          <a:p>
            <a:pPr lvl="1" eaLnBrk="1" hangingPunct="1">
              <a:lnSpc>
                <a:spcPct val="80000"/>
              </a:lnSpc>
              <a:buClr>
                <a:srgbClr val="00664D"/>
              </a:buClr>
              <a:buFont typeface="Wingdings" pitchFamily="-123" charset="2"/>
              <a:buChar char="§"/>
            </a:pPr>
            <a:r>
              <a:rPr lang="en-US" altLang="zh-TW" sz="2000" smtClean="0">
                <a:solidFill>
                  <a:srgbClr val="00664D"/>
                </a:solidFill>
                <a:latin typeface="Gill Sans MT" charset="0"/>
                <a:ea typeface="新細明體" pitchFamily="-123" charset="-120"/>
                <a:cs typeface="新細明體" pitchFamily="-123" charset="-120"/>
              </a:rPr>
              <a:t>Employment in the information security profession</a:t>
            </a:r>
          </a:p>
          <a:p>
            <a:pPr eaLnBrk="1" hangingPunct="1">
              <a:lnSpc>
                <a:spcPct val="80000"/>
              </a:lnSpc>
              <a:buClr>
                <a:srgbClr val="00664D"/>
              </a:buClr>
              <a:buFontTx/>
              <a:buChar char="•"/>
            </a:pPr>
            <a:r>
              <a:rPr lang="en-US" altLang="zh-TW" smtClean="0">
                <a:solidFill>
                  <a:srgbClr val="00664D"/>
                </a:solidFill>
                <a:latin typeface="Gill Sans MT" charset="0"/>
                <a:ea typeface="新細明體" pitchFamily="-123" charset="-120"/>
                <a:cs typeface="新細明體" pitchFamily="-123" charset="-120"/>
              </a:rPr>
              <a:t>Study objectives:</a:t>
            </a:r>
          </a:p>
          <a:p>
            <a:pPr lvl="1" eaLnBrk="1" hangingPunct="1">
              <a:lnSpc>
                <a:spcPct val="80000"/>
              </a:lnSpc>
              <a:buClr>
                <a:srgbClr val="00664D"/>
              </a:buClr>
              <a:buFont typeface="Wingdings" pitchFamily="-123" charset="2"/>
              <a:buChar char="§"/>
            </a:pPr>
            <a:r>
              <a:rPr lang="en-US" altLang="zh-TW" sz="2000" smtClean="0">
                <a:solidFill>
                  <a:srgbClr val="00664D"/>
                </a:solidFill>
                <a:latin typeface="Gill Sans MT" charset="0"/>
                <a:ea typeface="新細明體" pitchFamily="-123" charset="-120"/>
                <a:cs typeface="新細明體" pitchFamily="-123" charset="-120"/>
              </a:rPr>
              <a:t>Gain detailed insight into important trends and opportunities within the information security profession</a:t>
            </a:r>
          </a:p>
          <a:p>
            <a:pPr lvl="1" eaLnBrk="1" hangingPunct="1">
              <a:lnSpc>
                <a:spcPct val="80000"/>
              </a:lnSpc>
              <a:buClr>
                <a:srgbClr val="00664D"/>
              </a:buClr>
              <a:buFont typeface="Wingdings" pitchFamily="-123" charset="2"/>
              <a:buChar char="§"/>
            </a:pPr>
            <a:r>
              <a:rPr lang="en-US" altLang="zh-TW" sz="2000" smtClean="0">
                <a:solidFill>
                  <a:srgbClr val="00664D"/>
                </a:solidFill>
                <a:latin typeface="Gill Sans MT" charset="0"/>
                <a:ea typeface="新細明體" pitchFamily="-123" charset="-120"/>
                <a:cs typeface="新細明體" pitchFamily="-123" charset="-120"/>
              </a:rPr>
              <a:t>Provide you with information you can use to further your career, such as a clear understanding of pay scales, skills gaps, training requirements, corporate hiring practices, security budgets, career progression and corporate attitude toward information security</a:t>
            </a:r>
          </a:p>
          <a:p>
            <a:pPr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endParaRPr lang="en-US">
              <a:solidFill>
                <a:srgbClr val="00664D"/>
              </a:solidFill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ea typeface="+mj-ea"/>
                <a:cs typeface="+mj-cs"/>
              </a:rPr>
              <a:t>Highlights from 2008 Global Information Security Workforce Study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73138" y="1566863"/>
            <a:ext cx="7967662" cy="3673475"/>
          </a:xfrm>
        </p:spPr>
        <p:txBody>
          <a:bodyPr/>
          <a:lstStyle/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z="2200" smtClean="0">
                <a:solidFill>
                  <a:srgbClr val="00664D"/>
                </a:solidFill>
                <a:latin typeface="Gill Sans MT" charset="0"/>
              </a:rPr>
              <a:t>Conducted by Frost &amp; Sullivan; sponsored by (ISC)</a:t>
            </a:r>
            <a:r>
              <a:rPr lang="en-US" sz="2200" baseline="30000" smtClean="0">
                <a:solidFill>
                  <a:srgbClr val="00664D"/>
                </a:solidFill>
                <a:latin typeface="Gill Sans MT" charset="0"/>
              </a:rPr>
              <a:t>2</a:t>
            </a:r>
          </a:p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z="2200" smtClean="0">
                <a:solidFill>
                  <a:srgbClr val="00664D"/>
                </a:solidFill>
                <a:latin typeface="Gill Sans MT" charset="0"/>
              </a:rPr>
              <a:t>1.66 million IS/IA professionals worldwide</a:t>
            </a:r>
          </a:p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z="2200" smtClean="0">
                <a:solidFill>
                  <a:srgbClr val="00664D"/>
                </a:solidFill>
                <a:latin typeface="Gill Sans MT" charset="0"/>
              </a:rPr>
              <a:t>Number will grow to 2.7 million by 2012</a:t>
            </a:r>
          </a:p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z="2200" smtClean="0">
                <a:solidFill>
                  <a:srgbClr val="00664D"/>
                </a:solidFill>
                <a:latin typeface="Gill Sans MT" charset="0"/>
              </a:rPr>
              <a:t>In North America the numbers are 749,470 going to 1,100,072 by 2012</a:t>
            </a:r>
          </a:p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z="2200" smtClean="0">
                <a:solidFill>
                  <a:srgbClr val="00664D"/>
                </a:solidFill>
                <a:latin typeface="Gill Sans MT" charset="0"/>
              </a:rPr>
              <a:t>Information technology, financial services, government, &amp; professional services are largest employers</a:t>
            </a:r>
            <a:r>
              <a:rPr lang="en-US" sz="2400" smtClean="0">
                <a:solidFill>
                  <a:srgbClr val="00664D"/>
                </a:solidFill>
                <a:latin typeface="Gill Sans MT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Highlights (North </a:t>
            </a:r>
            <a:r>
              <a:rPr lang="en-US" dirty="0" err="1" smtClean="0">
                <a:ea typeface="+mj-ea"/>
                <a:cs typeface="+mj-cs"/>
              </a:rPr>
              <a:t>Amer</a:t>
            </a:r>
            <a:r>
              <a:rPr lang="en-US" dirty="0" smtClean="0">
                <a:ea typeface="+mj-ea"/>
                <a:cs typeface="+mj-cs"/>
              </a:rPr>
              <a:t>) —Cont.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12913" y="1741488"/>
            <a:ext cx="6545262" cy="3671887"/>
          </a:xfrm>
        </p:spPr>
        <p:txBody>
          <a:bodyPr/>
          <a:lstStyle/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Level of Education—9% High School; 54% Bachelors; 31% Masters; 2% PhD</a:t>
            </a:r>
          </a:p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Years of Experience—45% 5 to 9 Years</a:t>
            </a:r>
          </a:p>
          <a:p>
            <a:pPr eaLnBrk="1" hangingPunct="1"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Compensation—50% of respondents made $90K or more after five years of experience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CISO Survey 2009-10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13367" y="1132114"/>
            <a:ext cx="6545262" cy="4833257"/>
          </a:xfrm>
        </p:spPr>
        <p:txBody>
          <a:bodyPr/>
          <a:lstStyle/>
          <a:p>
            <a:r>
              <a:rPr lang="en-US" dirty="0" smtClean="0"/>
              <a:t>Conducted by (ISC)2</a:t>
            </a:r>
          </a:p>
          <a:p>
            <a:r>
              <a:rPr lang="en-US" dirty="0" smtClean="0"/>
              <a:t>CISO and Senior level information security</a:t>
            </a:r>
          </a:p>
          <a:p>
            <a:r>
              <a:rPr lang="en-US" dirty="0" smtClean="0"/>
              <a:t>Trend in two years – </a:t>
            </a:r>
          </a:p>
          <a:p>
            <a:pPr lvl="1"/>
            <a:r>
              <a:rPr lang="en-US" dirty="0" smtClean="0"/>
              <a:t>Einstein, Web 2.0, policies in place, collaboration</a:t>
            </a:r>
          </a:p>
          <a:p>
            <a:pPr lvl="1"/>
            <a:r>
              <a:rPr lang="en-US" dirty="0" smtClean="0"/>
              <a:t>Enjoy position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CISO Survey 2009-10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 smtClean="0"/>
              <a:t>Staffing plans for hires</a:t>
            </a:r>
            <a:endParaRPr lang="en-US" sz="3200" dirty="0" smtClean="0"/>
          </a:p>
          <a:p>
            <a:pPr lvl="1"/>
            <a:r>
              <a:rPr lang="en-US" dirty="0" smtClean="0"/>
              <a:t>Contractor conversions (30.2 percent)</a:t>
            </a:r>
            <a:endParaRPr lang="en-US" sz="2800" dirty="0" smtClean="0"/>
          </a:p>
          <a:p>
            <a:pPr lvl="1"/>
            <a:r>
              <a:rPr lang="en-US" dirty="0" smtClean="0"/>
              <a:t>Internally (29.8 percent)</a:t>
            </a:r>
            <a:endParaRPr lang="en-US" sz="2800" dirty="0" smtClean="0"/>
          </a:p>
          <a:p>
            <a:pPr lvl="1"/>
            <a:r>
              <a:rPr lang="en-US" dirty="0" smtClean="0"/>
              <a:t>Private Sector (29 percent)</a:t>
            </a:r>
            <a:endParaRPr lang="en-US" sz="2800" dirty="0" smtClean="0"/>
          </a:p>
          <a:p>
            <a:pPr lvl="1"/>
            <a:r>
              <a:rPr lang="en-US" dirty="0" smtClean="0"/>
              <a:t>Other agencies (21.3 percent)</a:t>
            </a:r>
            <a:endParaRPr lang="en-US" sz="2800" dirty="0" smtClean="0"/>
          </a:p>
          <a:p>
            <a:pPr lvl="1"/>
            <a:r>
              <a:rPr lang="en-US" dirty="0" smtClean="0"/>
              <a:t>Scholarship for Service Program (20 percent)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IS/IA Security Has Many Facets 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30288" y="1320800"/>
            <a:ext cx="7780337" cy="36718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Chief Information Security Officers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Technical Specialists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Policy Wonks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Training Specialists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Intrusion Monitoring Specialists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Forensic Specialists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Evangelists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Char char="•"/>
            </a:pPr>
            <a:r>
              <a:rPr lang="en-US" smtClean="0">
                <a:solidFill>
                  <a:srgbClr val="00664D"/>
                </a:solidFill>
                <a:latin typeface="Gill Sans MT" charset="0"/>
              </a:rPr>
              <a:t>System/Network Security Administrators </a:t>
            </a:r>
          </a:p>
          <a:p>
            <a:pPr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endParaRPr lang="en-US" smtClean="0">
              <a:solidFill>
                <a:srgbClr val="00664D"/>
              </a:solidFill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 fontScale="52500" lnSpcReduction="20000"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  <a:t>Career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  <a:t>Levev</a:t>
            </a:r>
            <a:r>
              <a:rPr lang="en-US" sz="3600" dirty="0" smtClean="0"/>
              <a:t>Career Levels and Traditional Paths</a:t>
            </a:r>
            <a:br>
              <a:rPr lang="en-US" sz="3600" dirty="0" smtClean="0"/>
            </a:br>
            <a:r>
              <a:rPr lang="en-US" sz="3200" dirty="0" smtClean="0"/>
              <a:t>Senior Executive</a:t>
            </a:r>
            <a:br>
              <a:rPr lang="en-US" sz="3200" dirty="0" smtClean="0"/>
            </a:br>
            <a:r>
              <a:rPr lang="en-US" sz="3200" b="1" dirty="0" smtClean="0"/>
              <a:t>CIO; CISO; CTO; CRO; COO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  <a:t>ls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  <a:t> and Traditional Paths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  <a:t>Senior Executive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-123" charset="-128"/>
                <a:cs typeface="ＭＳ Ｐゴシック" pitchFamily="-123" charset="-128"/>
              </a:rPr>
              <a:t>CIO; CISO; CTO; CRO; COO</a:t>
            </a: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457200" y="1905000"/>
            <a:ext cx="4038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rgbClr val="000099"/>
              </a:buClr>
              <a:buSzPct val="1050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EXPERT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rgbClr val="000099"/>
              </a:buClr>
              <a:buSzPct val="105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Principal Consultant;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rgbClr val="000099"/>
              </a:buClr>
              <a:buSzPct val="105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Senior/Chief Architect;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rgbClr val="000099"/>
              </a:buClr>
              <a:buSzPct val="105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Senior Security Auditor; Etc.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rgbClr val="000099"/>
              </a:buClr>
              <a:buSzPct val="105000"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ＭＳ Ｐゴシック" pitchFamily="-123" charset="-128"/>
              <a:cs typeface="ＭＳ Ｐゴシック" pitchFamily="-123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rgbClr val="000099"/>
              </a:buClr>
              <a:buSzPct val="105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Specialist (Technical/Business)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rgbClr val="000099"/>
              </a:buClr>
              <a:buSzPct val="105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Security Consultant; Security Designer/Architect; Security Auditor; Information Risk Consultant; Security Product Manager; Business Analyst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ＭＳ Ｐゴシック" pitchFamily="-123" charset="-128"/>
              <a:cs typeface="ＭＳ Ｐゴシック" pitchFamily="-123" charset="-128"/>
            </a:endParaRP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 bwMode="auto">
          <a:xfrm>
            <a:off x="4648200" y="1905000"/>
            <a:ext cx="4038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30188" marR="0" lvl="0" indent="-230188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Pct val="1050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MANAGER/DIRECTOR</a:t>
            </a:r>
          </a:p>
          <a:p>
            <a:pPr marL="230188" marR="0" lvl="0" indent="-230188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Pct val="105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Consulting Manager/Director; Information Security Manager/Director; Head of Security Audit; Information Risk Manager/Director; Operations Manager/Director</a:t>
            </a:r>
          </a:p>
          <a:p>
            <a:pPr marL="230188" marR="0" lvl="0" indent="-230188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Pct val="105000"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ＭＳ Ｐゴシック" pitchFamily="-123" charset="-128"/>
              <a:cs typeface="ＭＳ Ｐゴシック" pitchFamily="-123" charset="-128"/>
            </a:endParaRPr>
          </a:p>
          <a:p>
            <a:pPr marL="230188" marR="0" lvl="0" indent="-230188" algn="ctr" defTabSz="914400" rtl="0" eaLnBrk="1" fontAlgn="base" latinLnBrk="0" hangingPunct="1">
              <a:lnSpc>
                <a:spcPct val="110000"/>
              </a:lnSpc>
              <a:spcBef>
                <a:spcPct val="55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Pct val="105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123" charset="-128"/>
                <a:cs typeface="ＭＳ Ｐゴシック" pitchFamily="-123" charset="-128"/>
              </a:rPr>
              <a:t>Specialist (Management) Project Manager; Program Manager; Team Leader; Account Manager; Sales Manager; Marketing Manager 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 rot="10800000">
            <a:off x="228600" y="2438400"/>
            <a:ext cx="457200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 anchor="b"/>
          <a:lstStyle/>
          <a:p>
            <a:r>
              <a:rPr lang="en-US"/>
              <a:t>Years of experience &amp; ability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3505200" y="5257800"/>
            <a:ext cx="1524000" cy="6858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vert="eaVert" wrap="none" anchor="b"/>
          <a:lstStyle/>
          <a:p>
            <a:endParaRPr lang="en-U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 rot="16200000">
            <a:off x="4270147" y="1852159"/>
            <a:ext cx="1146175" cy="8197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anchor="b">
            <a:spAutoFit/>
          </a:bodyPr>
          <a:lstStyle/>
          <a:p>
            <a:pPr algn="ctr"/>
            <a:r>
              <a:rPr lang="en-US" b="1" dirty="0"/>
              <a:t>ENTRANT</a:t>
            </a:r>
          </a:p>
          <a:p>
            <a:pPr algn="ctr"/>
            <a:r>
              <a:rPr lang="en-US" dirty="0"/>
              <a:t>Security Analyst; Security Developer; Security Administrator; Trainee Information Risk Consultant; Security Product Sales; Etc.</a:t>
            </a:r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2133600" y="1524000"/>
            <a:ext cx="685800" cy="4572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3733800" y="3200400"/>
            <a:ext cx="457200" cy="4572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6172200" y="1524000"/>
            <a:ext cx="685800" cy="4572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>
            <a:off x="4953000" y="3200400"/>
            <a:ext cx="457200" cy="4572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auto">
          <a:xfrm>
            <a:off x="4572000" y="4876800"/>
            <a:ext cx="457200" cy="4572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 flipV="1">
            <a:off x="3581400" y="5029200"/>
            <a:ext cx="23622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vert="eaVert" wrap="none" anchor="b"/>
          <a:lstStyle/>
          <a:p>
            <a:endParaRPr 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H="1" flipV="1">
            <a:off x="3352800" y="4876800"/>
            <a:ext cx="274320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vert="eaVert" wrap="none" anchor="b"/>
          <a:lstStyle/>
          <a:p>
            <a:endParaRPr 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 flipH="1" flipV="1">
            <a:off x="3657600" y="2971800"/>
            <a:ext cx="1905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vert="eaVert" wrap="none" anchor="b"/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V="1">
            <a:off x="3733800" y="3048000"/>
            <a:ext cx="16002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vert="eaVert" wrap="none" anchor="b"/>
          <a:lstStyle/>
          <a:p>
            <a:endParaRPr lang="en-US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 rot="16200000">
            <a:off x="226219" y="5898356"/>
            <a:ext cx="731837" cy="11874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anchor="b">
            <a:spAutoFit/>
          </a:bodyPr>
          <a:lstStyle/>
          <a:p>
            <a:r>
              <a:rPr lang="en-US" sz="1200"/>
              <a:t>Adapted from AINSER ISPR Framework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ea typeface="+mj-ea"/>
                <a:cs typeface="+mj-cs"/>
              </a:rPr>
              <a:t>What is Happening in the Educational Environment?</a:t>
            </a:r>
            <a:br>
              <a:rPr lang="en-US" dirty="0" smtClean="0">
                <a:ea typeface="+mj-ea"/>
                <a:cs typeface="+mj-cs"/>
              </a:rPr>
            </a:b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28688" y="1595438"/>
            <a:ext cx="7837487" cy="36734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Significant Growth of IS/IA Classes and Programs at Universities and Colleges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NSA/DHS Academic Centers of Excellence Program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Scholarship for Service Programs 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Interesting Developments at the Community College Level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Need for Continuing Education </a:t>
            </a:r>
          </a:p>
          <a:p>
            <a:pPr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endParaRPr lang="en-US" sz="2400" dirty="0" smtClean="0">
              <a:solidFill>
                <a:srgbClr val="00664D"/>
              </a:solidFill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399"/>
            <a:ext cx="7405687" cy="1444171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Rockefeller/</a:t>
            </a:r>
            <a:r>
              <a:rPr lang="en-US" dirty="0" err="1" smtClean="0">
                <a:ea typeface="+mj-ea"/>
                <a:cs typeface="+mj-cs"/>
              </a:rPr>
              <a:t>Snowe</a:t>
            </a:r>
            <a:r>
              <a:rPr lang="en-US" dirty="0" smtClean="0">
                <a:ea typeface="+mj-ea"/>
                <a:cs typeface="+mj-cs"/>
              </a:rPr>
              <a:t> Bill incorporated into Lieberman/Collins/Carper Bill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28460" y="2350861"/>
            <a:ext cx="7837488" cy="367188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Introduced in April 2009—builds on existing program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Section 12 focuses on Federal Cyber Scholarship-for-Service Program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Scholarships for up to 1000 students/ year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Provides for summer and part-time employment for K-12 students</a:t>
            </a:r>
          </a:p>
          <a:p>
            <a:pPr eaLnBrk="1" hangingPunct="1"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r>
              <a:rPr lang="en-US" sz="2400" dirty="0" smtClean="0">
                <a:solidFill>
                  <a:srgbClr val="00664D"/>
                </a:solidFill>
                <a:latin typeface="Gill Sans MT" charset="0"/>
              </a:rPr>
              <a:t>Authorizes $50M in FY-1010 going to $70M by FY 2014   </a:t>
            </a:r>
          </a:p>
          <a:p>
            <a:pPr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endParaRPr lang="en-US" sz="2400" dirty="0" smtClean="0">
              <a:solidFill>
                <a:srgbClr val="00664D"/>
              </a:solidFill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Role of Professional Certifications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42975" y="1377950"/>
            <a:ext cx="7924800" cy="36734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Growth in IA/IT Profession has been accompanied by growth of professional certifications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ISO 17024 adds value to certifications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Department of defense professional certification program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State department program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Growing reliance on certification as an employment criteria  </a:t>
            </a:r>
          </a:p>
          <a:p>
            <a:pPr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The Future of the IS/IA Career Field 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73138" y="1741488"/>
            <a:ext cx="7823200" cy="36718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IS/IA career field has bright future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	--Continued growth in integration of technology into all facets of life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	--IT security concerns will not </a:t>
            </a:r>
            <a:r>
              <a:rPr lang="en-US" smtClean="0">
                <a:ea typeface="+mn-ea"/>
                <a:cs typeface="+mn-cs"/>
              </a:rPr>
              <a:t>be solved </a:t>
            </a:r>
            <a:r>
              <a:rPr lang="en-US" dirty="0" smtClean="0">
                <a:ea typeface="+mn-ea"/>
                <a:cs typeface="+mn-cs"/>
              </a:rPr>
              <a:t>in our lifetime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Career field is both wide and deep—plenty of opportunity for many participants </a:t>
            </a:r>
          </a:p>
          <a:p>
            <a:pPr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Advice to Interested Students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28688" y="1552575"/>
            <a:ext cx="7969250" cy="36718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Don’t get involved in hacking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Keep a clean record—many IA/IS positions with government or government contractors require a security clearance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Opportunities to work in career field 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	--Internships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	--Volunteer Positions</a:t>
            </a:r>
          </a:p>
          <a:p>
            <a:pPr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Advice—Cont.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12913" y="1741488"/>
            <a:ext cx="6545262" cy="36718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Develop soft skills—IS/IA is not just about the technology.  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	--Ability to write clearly and speak effectively is very important</a:t>
            </a:r>
          </a:p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Understand the business impact of IT security</a:t>
            </a:r>
          </a:p>
          <a:p>
            <a:pPr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(ISC)</a:t>
            </a:r>
            <a:r>
              <a:rPr lang="en-US" baseline="30000" dirty="0" smtClean="0">
                <a:ea typeface="+mj-ea"/>
                <a:cs typeface="+mj-cs"/>
              </a:rPr>
              <a:t>2</a:t>
            </a:r>
            <a:r>
              <a:rPr lang="en-US" dirty="0" smtClean="0">
                <a:ea typeface="+mj-ea"/>
                <a:cs typeface="+mj-cs"/>
              </a:rPr>
              <a:t> Publications of Interest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004888" y="1143000"/>
            <a:ext cx="5832475" cy="2417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58738" eaLnBrk="0" hangingPunct="0">
              <a:lnSpc>
                <a:spcPct val="90000"/>
              </a:lnSpc>
              <a:spcBef>
                <a:spcPct val="55000"/>
              </a:spcBef>
              <a:buClr>
                <a:srgbClr val="000099"/>
              </a:buClr>
              <a:buSzPct val="105000"/>
              <a:buFontTx/>
              <a:buChar char="•"/>
            </a:pPr>
            <a:r>
              <a:rPr lang="en-US" sz="1800">
                <a:solidFill>
                  <a:srgbClr val="008000"/>
                </a:solidFill>
              </a:rPr>
              <a:t> (ISC)² Resource Guide for Today’s Information Security Professional </a:t>
            </a:r>
          </a:p>
          <a:p>
            <a:pPr marL="173038" lvl="1" eaLnBrk="0" hangingPunct="0">
              <a:lnSpc>
                <a:spcPct val="90000"/>
              </a:lnSpc>
              <a:spcBef>
                <a:spcPct val="55000"/>
              </a:spcBef>
              <a:buClr>
                <a:srgbClr val="000099"/>
              </a:buClr>
              <a:buSzPct val="105000"/>
              <a:buFont typeface="Wingdings" pitchFamily="-123" charset="2"/>
              <a:buChar char="s"/>
            </a:pPr>
            <a:r>
              <a:rPr lang="en-US" sz="1800">
                <a:solidFill>
                  <a:srgbClr val="008000"/>
                </a:solidFill>
              </a:rPr>
              <a:t>(ISC)² Hiring Guide to the Information Security Profession</a:t>
            </a:r>
          </a:p>
          <a:p>
            <a:pPr marL="173038" lvl="1" eaLnBrk="0" hangingPunct="0">
              <a:lnSpc>
                <a:spcPct val="90000"/>
              </a:lnSpc>
              <a:spcBef>
                <a:spcPct val="55000"/>
              </a:spcBef>
              <a:buClr>
                <a:srgbClr val="000099"/>
              </a:buClr>
              <a:buSzPct val="105000"/>
              <a:buFont typeface="Wingdings" pitchFamily="-123" charset="2"/>
              <a:buChar char="s"/>
            </a:pPr>
            <a:r>
              <a:rPr lang="en-US" sz="1800">
                <a:solidFill>
                  <a:srgbClr val="008000"/>
                </a:solidFill>
              </a:rPr>
              <a:t>(ISC)² Career Guide: Decoding the Information Security Profession</a:t>
            </a:r>
          </a:p>
          <a:p>
            <a:pPr marL="173038" lvl="1" eaLnBrk="0" hangingPunct="0">
              <a:lnSpc>
                <a:spcPct val="90000"/>
              </a:lnSpc>
              <a:spcBef>
                <a:spcPct val="55000"/>
              </a:spcBef>
              <a:buClr>
                <a:srgbClr val="000099"/>
              </a:buClr>
              <a:buSzPct val="105000"/>
              <a:buFont typeface="Wingdings" pitchFamily="-123" charset="2"/>
              <a:buChar char="s"/>
            </a:pPr>
            <a:r>
              <a:rPr lang="en-US" sz="1800">
                <a:solidFill>
                  <a:srgbClr val="008000"/>
                </a:solidFill>
                <a:latin typeface="Gill Sans MT" charset="0"/>
              </a:rPr>
              <a:t>2008 Workforce Studies  (Builds on previous reports)</a:t>
            </a:r>
            <a:endParaRPr lang="en-US" sz="3200">
              <a:solidFill>
                <a:srgbClr val="00664D"/>
              </a:solidFill>
              <a:latin typeface="Gill Sans MT" charset="0"/>
            </a:endParaRPr>
          </a:p>
        </p:txBody>
      </p:sp>
      <p:pic>
        <p:nvPicPr>
          <p:cNvPr id="37892" name="Picture 4" descr="resource guide and c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438" y="3227388"/>
            <a:ext cx="2203450" cy="3292475"/>
          </a:xfrm>
          <a:prstGeom prst="rect">
            <a:avLst/>
          </a:prstGeom>
          <a:noFill/>
        </p:spPr>
      </p:pic>
      <p:pic>
        <p:nvPicPr>
          <p:cNvPr id="37893" name="Picture 5" descr="hiring guide"/>
          <p:cNvPicPr>
            <a:picLocks noChangeAspect="1" noChangeArrowheads="1"/>
          </p:cNvPicPr>
          <p:nvPr/>
        </p:nvPicPr>
        <p:blipFill>
          <a:blip r:embed="rId4" cstate="print"/>
          <a:srcRect r="48642" b="48976"/>
          <a:stretch>
            <a:fillRect/>
          </a:stretch>
        </p:blipFill>
        <p:spPr bwMode="auto">
          <a:xfrm>
            <a:off x="2760663" y="3951288"/>
            <a:ext cx="2514600" cy="1963737"/>
          </a:xfrm>
          <a:prstGeom prst="rect">
            <a:avLst/>
          </a:prstGeom>
          <a:noFill/>
        </p:spPr>
      </p:pic>
      <p:pic>
        <p:nvPicPr>
          <p:cNvPr id="37894" name="Picture 6" descr="Career Guide graph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31038" y="914400"/>
            <a:ext cx="1935162" cy="4386263"/>
          </a:xfrm>
          <a:prstGeom prst="rect">
            <a:avLst/>
          </a:prstGeom>
          <a:noFill/>
        </p:spPr>
      </p:pic>
      <p:pic>
        <p:nvPicPr>
          <p:cNvPr id="3789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65763" y="3473450"/>
            <a:ext cx="2084387" cy="2714625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13" y="152400"/>
            <a:ext cx="7405687" cy="762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Questions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032000" y="1290638"/>
            <a:ext cx="6545263" cy="4297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None/>
            </a:pPr>
            <a:r>
              <a:rPr lang="en-US" dirty="0" smtClean="0">
                <a:solidFill>
                  <a:srgbClr val="00664D"/>
                </a:solidFill>
                <a:latin typeface="Gill Sans MT" charset="0"/>
              </a:rPr>
              <a:t>Contact Information: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None/>
            </a:pPr>
            <a:endParaRPr lang="en-US" dirty="0" smtClean="0">
              <a:solidFill>
                <a:srgbClr val="00664D"/>
              </a:solidFill>
              <a:latin typeface="Gill Sans MT" charset="0"/>
            </a:endParaRP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None/>
            </a:pPr>
            <a:r>
              <a:rPr lang="en-US" dirty="0" smtClean="0">
                <a:solidFill>
                  <a:srgbClr val="00664D"/>
                </a:solidFill>
                <a:latin typeface="Gill Sans MT" charset="0"/>
              </a:rPr>
              <a:t>	Marc Noble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None/>
            </a:pPr>
            <a:r>
              <a:rPr lang="en-US" dirty="0" smtClean="0">
                <a:solidFill>
                  <a:srgbClr val="00664D"/>
                </a:solidFill>
                <a:latin typeface="Gill Sans MT" charset="0"/>
              </a:rPr>
              <a:t>	Director of Government Affairs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None/>
            </a:pPr>
            <a:r>
              <a:rPr lang="en-US" dirty="0" smtClean="0">
                <a:solidFill>
                  <a:srgbClr val="00664D"/>
                </a:solidFill>
                <a:latin typeface="Gill Sans MT" charset="0"/>
              </a:rPr>
              <a:t>	(ISC)</a:t>
            </a:r>
            <a:r>
              <a:rPr lang="en-US" baseline="30000" dirty="0" smtClean="0">
                <a:solidFill>
                  <a:srgbClr val="00664D"/>
                </a:solidFill>
                <a:latin typeface="Gill Sans MT" charset="0"/>
              </a:rPr>
              <a:t>2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None/>
            </a:pPr>
            <a:r>
              <a:rPr lang="en-US" dirty="0" smtClean="0">
                <a:solidFill>
                  <a:srgbClr val="00664D"/>
                </a:solidFill>
                <a:latin typeface="Gill Sans MT" charset="0"/>
              </a:rPr>
              <a:t>	mnoble@isc2.org</a:t>
            </a:r>
          </a:p>
          <a:p>
            <a:pPr eaLnBrk="1" hangingPunct="1">
              <a:lnSpc>
                <a:spcPct val="90000"/>
              </a:lnSpc>
              <a:buClr>
                <a:srgbClr val="00664D"/>
              </a:buClr>
              <a:buFontTx/>
              <a:buNone/>
            </a:pPr>
            <a:r>
              <a:rPr lang="en-US" dirty="0" smtClean="0">
                <a:solidFill>
                  <a:srgbClr val="00664D"/>
                </a:solidFill>
                <a:latin typeface="Gill Sans MT" charset="0"/>
              </a:rPr>
              <a:t>	703-399-4034</a:t>
            </a:r>
          </a:p>
          <a:p>
            <a:pPr>
              <a:lnSpc>
                <a:spcPct val="100000"/>
              </a:lnSpc>
              <a:buClr>
                <a:srgbClr val="00664D"/>
              </a:buClr>
              <a:buFontTx/>
              <a:buChar char="•"/>
            </a:pPr>
            <a:endParaRPr lang="en-US" dirty="0" smtClean="0">
              <a:solidFill>
                <a:srgbClr val="00664D"/>
              </a:solidFill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C Template- Blank">
  <a:themeElements>
    <a:clrScheme name="ISC Template- 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ISC Template- 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 w="317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55563" marR="0" indent="-55563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43565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 w="317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55563" marR="0" indent="-55563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43565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SC Template- 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C Template- 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C Template- 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C Template- 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C Template- 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C Template- 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C Template- 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Settings\James Duffy\Application Data\Microsoft\Templates\ISC Template- Blank.pot</Template>
  <TotalTime>41225</TotalTime>
  <Words>809</Words>
  <Application>Microsoft Office PowerPoint</Application>
  <PresentationFormat>On-screen Show (4:3)</PresentationFormat>
  <Paragraphs>139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ISC Template- Blank</vt:lpstr>
      <vt:lpstr>Information Security: Still A Growth Career   Marc H. Noble, CISSP-ISSAP, CISM Director of Government Affairs (ISC)2 November, 2010 </vt:lpstr>
      <vt:lpstr>Outline</vt:lpstr>
      <vt:lpstr>Growth of IS/IA as a Career Field</vt:lpstr>
      <vt:lpstr>Growth—Cont.</vt:lpstr>
      <vt:lpstr>The (ISC)2 Global Information Security Workforce Study--2008</vt:lpstr>
      <vt:lpstr>Highlights from 2008 Global Information Security Workforce Study</vt:lpstr>
      <vt:lpstr>Highlights (North Amer) —Cont.</vt:lpstr>
      <vt:lpstr>Government CISO Survey 2009-10</vt:lpstr>
      <vt:lpstr>Government CISO Survey 2009-10</vt:lpstr>
      <vt:lpstr>IS/IA Security Has Many Facets </vt:lpstr>
      <vt:lpstr>Slide 11</vt:lpstr>
      <vt:lpstr>What is Happening in the Educational Environment? </vt:lpstr>
      <vt:lpstr>Rockefeller/Snowe Bill incorporated into Lieberman/Collins/Carper Bill</vt:lpstr>
      <vt:lpstr>Role of Professional Certifications</vt:lpstr>
      <vt:lpstr>The Future of the IS/IA Career Field </vt:lpstr>
      <vt:lpstr>Advice to Interested Students</vt:lpstr>
      <vt:lpstr>Advice—Cont.</vt:lpstr>
      <vt:lpstr>(ISC)2 Publications of Interest</vt:lpstr>
      <vt:lpstr>Questions</vt:lpstr>
    </vt:vector>
  </TitlesOfParts>
  <Company>Computer Associates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Header Master 32point Helvetica Lht</dc:title>
  <dc:creator>Martin Whitehead</dc:creator>
  <cp:lastModifiedBy>Davina Pruitt-Mentle</cp:lastModifiedBy>
  <cp:revision>2381</cp:revision>
  <cp:lastPrinted>2003-05-20T19:58:43Z</cp:lastPrinted>
  <dcterms:created xsi:type="dcterms:W3CDTF">2002-09-11T16:26:18Z</dcterms:created>
  <dcterms:modified xsi:type="dcterms:W3CDTF">2010-12-28T22:58:57Z</dcterms:modified>
</cp:coreProperties>
</file>